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3.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31"/>
  </p:notesMasterIdLst>
  <p:sldIdLst>
    <p:sldId id="256" r:id="rId6"/>
    <p:sldId id="494" r:id="rId7"/>
    <p:sldId id="495" r:id="rId8"/>
    <p:sldId id="496" r:id="rId9"/>
    <p:sldId id="497" r:id="rId10"/>
    <p:sldId id="498" r:id="rId11"/>
    <p:sldId id="499" r:id="rId12"/>
    <p:sldId id="500" r:id="rId13"/>
    <p:sldId id="515" r:id="rId14"/>
    <p:sldId id="516" r:id="rId15"/>
    <p:sldId id="585" r:id="rId16"/>
    <p:sldId id="501" r:id="rId17"/>
    <p:sldId id="502" r:id="rId18"/>
    <p:sldId id="420" r:id="rId19"/>
    <p:sldId id="485" r:id="rId20"/>
    <p:sldId id="586" r:id="rId21"/>
    <p:sldId id="503" r:id="rId22"/>
    <p:sldId id="504" r:id="rId23"/>
    <p:sldId id="505" r:id="rId24"/>
    <p:sldId id="506" r:id="rId25"/>
    <p:sldId id="593" r:id="rId26"/>
    <p:sldId id="594" r:id="rId27"/>
    <p:sldId id="595" r:id="rId28"/>
    <p:sldId id="523" r:id="rId29"/>
    <p:sldId id="524" r:id="rId30"/>
    <p:sldId id="525" r:id="rId31"/>
    <p:sldId id="526" r:id="rId32"/>
    <p:sldId id="527" r:id="rId33"/>
    <p:sldId id="528" r:id="rId34"/>
    <p:sldId id="529" r:id="rId35"/>
    <p:sldId id="533" r:id="rId36"/>
    <p:sldId id="530" r:id="rId37"/>
    <p:sldId id="531" r:id="rId38"/>
    <p:sldId id="532" r:id="rId39"/>
    <p:sldId id="587" r:id="rId40"/>
    <p:sldId id="588" r:id="rId41"/>
    <p:sldId id="591" r:id="rId42"/>
    <p:sldId id="592" r:id="rId43"/>
    <p:sldId id="507" r:id="rId44"/>
    <p:sldId id="508" r:id="rId45"/>
    <p:sldId id="509" r:id="rId46"/>
    <p:sldId id="281" r:id="rId47"/>
    <p:sldId id="368" r:id="rId48"/>
    <p:sldId id="369" r:id="rId49"/>
    <p:sldId id="513" r:id="rId50"/>
    <p:sldId id="514" r:id="rId51"/>
    <p:sldId id="486" r:id="rId52"/>
    <p:sldId id="487" r:id="rId53"/>
    <p:sldId id="511" r:id="rId54"/>
    <p:sldId id="311" r:id="rId55"/>
    <p:sldId id="257" r:id="rId56"/>
    <p:sldId id="282" r:id="rId57"/>
    <p:sldId id="270" r:id="rId58"/>
    <p:sldId id="334" r:id="rId59"/>
    <p:sldId id="471" r:id="rId60"/>
    <p:sldId id="464" r:id="rId61"/>
    <p:sldId id="416" r:id="rId62"/>
    <p:sldId id="473" r:id="rId63"/>
    <p:sldId id="371" r:id="rId64"/>
    <p:sldId id="463" r:id="rId65"/>
    <p:sldId id="488" r:id="rId66"/>
    <p:sldId id="370" r:id="rId67"/>
    <p:sldId id="367" r:id="rId68"/>
    <p:sldId id="474" r:id="rId69"/>
    <p:sldId id="476" r:id="rId70"/>
    <p:sldId id="518" r:id="rId71"/>
    <p:sldId id="477" r:id="rId72"/>
    <p:sldId id="478" r:id="rId73"/>
    <p:sldId id="596" r:id="rId74"/>
    <p:sldId id="597" r:id="rId75"/>
    <p:sldId id="598" r:id="rId76"/>
    <p:sldId id="599" r:id="rId77"/>
    <p:sldId id="600" r:id="rId78"/>
    <p:sldId id="601" r:id="rId79"/>
    <p:sldId id="602" r:id="rId80"/>
    <p:sldId id="603" r:id="rId81"/>
    <p:sldId id="604" r:id="rId82"/>
    <p:sldId id="605" r:id="rId83"/>
    <p:sldId id="606" r:id="rId84"/>
    <p:sldId id="607" r:id="rId85"/>
    <p:sldId id="608" r:id="rId86"/>
    <p:sldId id="609" r:id="rId87"/>
    <p:sldId id="610" r:id="rId88"/>
    <p:sldId id="611" r:id="rId89"/>
    <p:sldId id="612" r:id="rId90"/>
    <p:sldId id="613" r:id="rId91"/>
    <p:sldId id="614" r:id="rId92"/>
    <p:sldId id="615" r:id="rId93"/>
    <p:sldId id="616" r:id="rId94"/>
    <p:sldId id="617" r:id="rId95"/>
    <p:sldId id="618" r:id="rId96"/>
    <p:sldId id="619" r:id="rId97"/>
    <p:sldId id="620" r:id="rId98"/>
    <p:sldId id="621" r:id="rId99"/>
    <p:sldId id="622" r:id="rId100"/>
    <p:sldId id="623" r:id="rId101"/>
    <p:sldId id="624" r:id="rId102"/>
    <p:sldId id="625" r:id="rId103"/>
    <p:sldId id="626" r:id="rId104"/>
    <p:sldId id="627" r:id="rId105"/>
    <p:sldId id="628" r:id="rId106"/>
    <p:sldId id="629" r:id="rId107"/>
    <p:sldId id="630" r:id="rId108"/>
    <p:sldId id="631" r:id="rId109"/>
    <p:sldId id="632" r:id="rId110"/>
    <p:sldId id="479" r:id="rId111"/>
    <p:sldId id="285" r:id="rId112"/>
    <p:sldId id="286" r:id="rId113"/>
    <p:sldId id="284" r:id="rId114"/>
    <p:sldId id="372" r:id="rId115"/>
    <p:sldId id="287" r:id="rId116"/>
    <p:sldId id="288" r:id="rId117"/>
    <p:sldId id="289" r:id="rId118"/>
    <p:sldId id="290" r:id="rId119"/>
    <p:sldId id="274" r:id="rId120"/>
    <p:sldId id="326" r:id="rId121"/>
    <p:sldId id="292" r:id="rId122"/>
    <p:sldId id="582" r:id="rId123"/>
    <p:sldId id="583" r:id="rId124"/>
    <p:sldId id="293" r:id="rId125"/>
    <p:sldId id="294" r:id="rId126"/>
    <p:sldId id="295" r:id="rId127"/>
    <p:sldId id="296" r:id="rId128"/>
    <p:sldId id="297" r:id="rId129"/>
    <p:sldId id="298" r:id="rId130"/>
    <p:sldId id="299" r:id="rId131"/>
    <p:sldId id="300" r:id="rId132"/>
    <p:sldId id="303" r:id="rId133"/>
    <p:sldId id="304" r:id="rId134"/>
    <p:sldId id="302" r:id="rId135"/>
    <p:sldId id="307" r:id="rId136"/>
    <p:sldId id="308" r:id="rId137"/>
    <p:sldId id="309" r:id="rId138"/>
    <p:sldId id="312" r:id="rId139"/>
    <p:sldId id="313" r:id="rId140"/>
    <p:sldId id="330" r:id="rId141"/>
    <p:sldId id="332" r:id="rId142"/>
    <p:sldId id="439" r:id="rId143"/>
    <p:sldId id="316" r:id="rId144"/>
    <p:sldId id="318" r:id="rId145"/>
    <p:sldId id="319" r:id="rId146"/>
    <p:sldId id="320" r:id="rId147"/>
    <p:sldId id="333" r:id="rId148"/>
    <p:sldId id="426" r:id="rId149"/>
    <p:sldId id="534" r:id="rId150"/>
    <p:sldId id="535" r:id="rId151"/>
    <p:sldId id="536" r:id="rId152"/>
    <p:sldId id="537" r:id="rId153"/>
    <p:sldId id="374" r:id="rId154"/>
    <p:sldId id="375" r:id="rId155"/>
    <p:sldId id="376" r:id="rId156"/>
    <p:sldId id="377" r:id="rId157"/>
    <p:sldId id="378" r:id="rId158"/>
    <p:sldId id="574" r:id="rId159"/>
    <p:sldId id="575" r:id="rId160"/>
    <p:sldId id="576" r:id="rId161"/>
    <p:sldId id="577" r:id="rId162"/>
    <p:sldId id="578" r:id="rId163"/>
    <p:sldId id="579" r:id="rId164"/>
    <p:sldId id="386" r:id="rId165"/>
    <p:sldId id="387" r:id="rId166"/>
    <p:sldId id="391" r:id="rId167"/>
    <p:sldId id="392" r:id="rId168"/>
    <p:sldId id="393" r:id="rId169"/>
    <p:sldId id="394" r:id="rId170"/>
    <p:sldId id="415" r:id="rId171"/>
    <p:sldId id="405" r:id="rId172"/>
    <p:sldId id="406" r:id="rId173"/>
    <p:sldId id="407" r:id="rId174"/>
    <p:sldId id="408" r:id="rId175"/>
    <p:sldId id="409" r:id="rId176"/>
    <p:sldId id="412" r:id="rId177"/>
    <p:sldId id="413" r:id="rId178"/>
    <p:sldId id="584" r:id="rId179"/>
    <p:sldId id="581" r:id="rId180"/>
    <p:sldId id="427" r:id="rId181"/>
    <p:sldId id="450" r:id="rId182"/>
    <p:sldId id="445" r:id="rId183"/>
    <p:sldId id="446" r:id="rId184"/>
    <p:sldId id="447" r:id="rId185"/>
    <p:sldId id="448" r:id="rId186"/>
    <p:sldId id="451" r:id="rId187"/>
    <p:sldId id="452" r:id="rId188"/>
    <p:sldId id="453" r:id="rId189"/>
    <p:sldId id="455" r:id="rId190"/>
    <p:sldId id="456" r:id="rId191"/>
    <p:sldId id="454" r:id="rId192"/>
    <p:sldId id="457" r:id="rId193"/>
    <p:sldId id="458" r:id="rId194"/>
    <p:sldId id="466" r:id="rId195"/>
    <p:sldId id="465" r:id="rId196"/>
    <p:sldId id="335" r:id="rId197"/>
    <p:sldId id="336" r:id="rId198"/>
    <p:sldId id="337" r:id="rId199"/>
    <p:sldId id="338" r:id="rId200"/>
    <p:sldId id="339" r:id="rId201"/>
    <p:sldId id="340" r:id="rId202"/>
    <p:sldId id="341" r:id="rId203"/>
    <p:sldId id="342" r:id="rId204"/>
    <p:sldId id="343" r:id="rId205"/>
    <p:sldId id="344" r:id="rId206"/>
    <p:sldId id="345" r:id="rId207"/>
    <p:sldId id="346" r:id="rId208"/>
    <p:sldId id="347" r:id="rId209"/>
    <p:sldId id="348" r:id="rId210"/>
    <p:sldId id="349" r:id="rId211"/>
    <p:sldId id="350" r:id="rId212"/>
    <p:sldId id="351" r:id="rId213"/>
    <p:sldId id="352" r:id="rId214"/>
    <p:sldId id="353" r:id="rId215"/>
    <p:sldId id="354" r:id="rId216"/>
    <p:sldId id="355" r:id="rId217"/>
    <p:sldId id="356" r:id="rId218"/>
    <p:sldId id="357" r:id="rId219"/>
    <p:sldId id="358" r:id="rId220"/>
    <p:sldId id="359" r:id="rId221"/>
    <p:sldId id="360" r:id="rId222"/>
    <p:sldId id="361" r:id="rId223"/>
    <p:sldId id="362" r:id="rId224"/>
    <p:sldId id="363" r:id="rId225"/>
    <p:sldId id="364" r:id="rId226"/>
    <p:sldId id="365" r:id="rId227"/>
    <p:sldId id="459" r:id="rId228"/>
    <p:sldId id="462" r:id="rId229"/>
    <p:sldId id="460" r:id="rId230"/>
  </p:sldIdLst>
  <p:sldSz cx="12192000" cy="6858000"/>
  <p:notesSz cx="6797675" cy="987425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nus Nohr" initials="MN" lastIdx="1" clrIdx="0">
    <p:extLst>
      <p:ext uri="{19B8F6BF-5375-455C-9EA6-DF929625EA0E}">
        <p15:presenceInfo xmlns:p15="http://schemas.microsoft.com/office/powerpoint/2012/main" userId="08db1faa070ee89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2" autoAdjust="0"/>
    <p:restoredTop sz="88473" autoAdjust="0"/>
  </p:normalViewPr>
  <p:slideViewPr>
    <p:cSldViewPr snapToGrid="0">
      <p:cViewPr varScale="1">
        <p:scale>
          <a:sx n="79" d="100"/>
          <a:sy n="79" d="100"/>
        </p:scale>
        <p:origin x="96" y="3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tableStyles" Target="tableStyles.xml"/><Relationship Id="rId26" Type="http://schemas.openxmlformats.org/officeDocument/2006/relationships/slide" Target="slides/slide21.xml"/><Relationship Id="rId231" Type="http://schemas.openxmlformats.org/officeDocument/2006/relationships/notesMaster" Target="notesMasters/notesMaster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commentAuthors" Target="commentAuthor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presProps" Target="presProps.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theme" Target="theme/theme1.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gnusn\Documents\Erfaringer%20med%20Flipped.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mjohans0\Dropbox\04%20-%20MASTER%20M2M\07%20-%20Datafiler\Kopi%20av%20Samlet%20alle%20data%20(diagrammer)(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mjohans0\Dropbox\04%20-%20MASTER%20M2M\07%20-%20Datafiler\Kopi%20av%20Samlet%20alle%20data%20(diagrammer)(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k1"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D:\Mine%20dokumenter\Documents\Studentevaluering%20av%20IKT%20h&#248;sten%202011.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641ec304155f9fe1/Kopi%20av%20Samlet%20alle%20data%20(diagrammer)(1).xlsx"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1" Type="http://schemas.openxmlformats.org/officeDocument/2006/relationships/oleObject" Target="file:///C:\Users\mjohans0\Dropbox\04%20-%20MASTER%20M2M\07%20-%20Datafiler\Kopi%20av%20Samlet%20alle%20data%20(diagrammer)(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mjohans0\Dropbox\04%20-%20MASTER%20M2M\07%20-%20Datafiler\Kopi%20av%20Samlet%20alle%20data%20(diagrammer)(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Studenter som foretrekker Flipped Classroom med video fremfor tradisjonell undervisning i  % - 2013/2014</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'Ark1'!$B$3</c:f>
              <c:strCache>
                <c:ptCount val="1"/>
                <c:pt idx="0">
                  <c:v>Studenter som foretrekker Flipped Classroom med video fremfor tradisjonell undervisning i  %</c:v>
                </c:pt>
              </c:strCache>
            </c:strRef>
          </c:tx>
          <c:spPr>
            <a:solidFill>
              <a:srgbClr val="0070C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'Ark1'!$A$4:$A$7</c:f>
              <c:strCache>
                <c:ptCount val="4"/>
                <c:pt idx="0">
                  <c:v>13Glu</c:v>
                </c:pt>
                <c:pt idx="1">
                  <c:v>13Blu</c:v>
                </c:pt>
                <c:pt idx="2">
                  <c:v>13Blu-deltid</c:v>
                </c:pt>
                <c:pt idx="3">
                  <c:v>6 andre grupper</c:v>
                </c:pt>
              </c:strCache>
            </c:strRef>
          </c:cat>
          <c:val>
            <c:numRef>
              <c:f>'Ark1'!$B$4:$B$7</c:f>
              <c:numCache>
                <c:formatCode>General</c:formatCode>
                <c:ptCount val="4"/>
                <c:pt idx="0">
                  <c:v>89.6</c:v>
                </c:pt>
                <c:pt idx="1">
                  <c:v>98.5</c:v>
                </c:pt>
                <c:pt idx="2">
                  <c:v>100</c:v>
                </c:pt>
                <c:pt idx="3">
                  <c:v>67</c:v>
                </c:pt>
              </c:numCache>
            </c:numRef>
          </c:val>
        </c:ser>
        <c:dLbls>
          <c:dLblPos val="outEnd"/>
          <c:showLegendKey val="0"/>
          <c:showVal val="1"/>
          <c:showCatName val="0"/>
          <c:showSerName val="0"/>
          <c:showPercent val="0"/>
          <c:showBubbleSize val="0"/>
        </c:dLbls>
        <c:gapWidth val="100"/>
        <c:overlap val="-24"/>
        <c:axId val="182558864"/>
        <c:axId val="184864592"/>
      </c:barChart>
      <c:catAx>
        <c:axId val="1825588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84864592"/>
        <c:crosses val="autoZero"/>
        <c:auto val="1"/>
        <c:lblAlgn val="ctr"/>
        <c:lblOffset val="100"/>
        <c:noMultiLvlLbl val="0"/>
      </c:catAx>
      <c:valAx>
        <c:axId val="18486459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82558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'4 -8'!$D$58</c:f>
              <c:strCache>
                <c:ptCount val="1"/>
                <c:pt idx="0">
                  <c:v>Bruker du mer tid på dette studiet med video som læringsressurs, enn et studie med tradisjonell undervisning (se bort fra tid brukt på transport til og fra campus/studiested)</c:v>
                </c:pt>
              </c:strCache>
            </c:strRef>
          </c:tx>
          <c:spPr>
            <a:ln>
              <a:solidFill>
                <a:schemeClr val="accent6">
                  <a:lumMod val="75000"/>
                </a:schemeClr>
              </a:solidFill>
            </a:ln>
          </c:spPr>
          <c:invertIfNegative val="0"/>
          <c:dPt>
            <c:idx val="0"/>
            <c:invertIfNegative val="0"/>
            <c:bubble3D val="0"/>
            <c:spPr>
              <a:solidFill>
                <a:srgbClr val="C00000"/>
              </a:solidFill>
              <a:ln>
                <a:solidFill>
                  <a:schemeClr val="accent6">
                    <a:lumMod val="75000"/>
                  </a:schemeClr>
                </a:solidFill>
              </a:ln>
            </c:spPr>
          </c:dPt>
          <c:dPt>
            <c:idx val="1"/>
            <c:invertIfNegative val="0"/>
            <c:bubble3D val="0"/>
            <c:spPr>
              <a:solidFill>
                <a:schemeClr val="accent6">
                  <a:lumMod val="75000"/>
                </a:schemeClr>
              </a:solidFill>
              <a:ln>
                <a:solidFill>
                  <a:schemeClr val="accent6">
                    <a:lumMod val="75000"/>
                  </a:schemeClr>
                </a:solidFill>
              </a:ln>
            </c:spPr>
          </c:dPt>
          <c:dPt>
            <c:idx val="2"/>
            <c:invertIfNegative val="0"/>
            <c:bubble3D val="0"/>
            <c:spPr>
              <a:solidFill>
                <a:schemeClr val="accent3"/>
              </a:solidFill>
              <a:ln>
                <a:solidFill>
                  <a:schemeClr val="accent6">
                    <a:lumMod val="75000"/>
                  </a:schemeClr>
                </a:solidFill>
              </a:ln>
            </c:spPr>
          </c:dPt>
          <c:dLbls>
            <c:dLbl>
              <c:idx val="0"/>
              <c:layout>
                <c:manualLayout>
                  <c:x val="1.6666666666666666E-2"/>
                  <c:y val="-7.06266823030100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293878587757175E-2"/>
                  <c:y val="-9.899547662925113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6666666666666666E-2"/>
                  <c:y val="-4.942871502764283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4247396494792832E-2"/>
                  <c:y val="-0.38209236611381031"/>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'4 -8'!$C$59:$C$62</c:f>
              <c:strCache>
                <c:ptCount val="4"/>
                <c:pt idx="0">
                  <c:v>Mer tid</c:v>
                </c:pt>
                <c:pt idx="1">
                  <c:v>Påvirker ikke min tidsbruk</c:v>
                </c:pt>
                <c:pt idx="2">
                  <c:v>Mindre tid</c:v>
                </c:pt>
                <c:pt idx="3">
                  <c:v>Vet ikke</c:v>
                </c:pt>
              </c:strCache>
            </c:strRef>
          </c:cat>
          <c:val>
            <c:numRef>
              <c:f>'4 -8'!$D$59:$D$62</c:f>
              <c:numCache>
                <c:formatCode>0%</c:formatCode>
                <c:ptCount val="4"/>
                <c:pt idx="0">
                  <c:v>0.29249999999999998</c:v>
                </c:pt>
                <c:pt idx="1">
                  <c:v>0.28499999999999998</c:v>
                </c:pt>
                <c:pt idx="2">
                  <c:v>0.315</c:v>
                </c:pt>
                <c:pt idx="3">
                  <c:v>0.1075</c:v>
                </c:pt>
              </c:numCache>
            </c:numRef>
          </c:val>
        </c:ser>
        <c:dLbls>
          <c:showLegendKey val="0"/>
          <c:showVal val="1"/>
          <c:showCatName val="0"/>
          <c:showSerName val="0"/>
          <c:showPercent val="0"/>
          <c:showBubbleSize val="0"/>
        </c:dLbls>
        <c:gapWidth val="150"/>
        <c:shape val="box"/>
        <c:axId val="185068128"/>
        <c:axId val="185068688"/>
        <c:axId val="0"/>
      </c:bar3DChart>
      <c:catAx>
        <c:axId val="185068128"/>
        <c:scaling>
          <c:orientation val="minMax"/>
        </c:scaling>
        <c:delete val="0"/>
        <c:axPos val="b"/>
        <c:numFmt formatCode="General" sourceLinked="0"/>
        <c:majorTickMark val="out"/>
        <c:minorTickMark val="none"/>
        <c:tickLblPos val="nextTo"/>
        <c:crossAx val="185068688"/>
        <c:crosses val="autoZero"/>
        <c:auto val="1"/>
        <c:lblAlgn val="ctr"/>
        <c:lblOffset val="100"/>
        <c:noMultiLvlLbl val="0"/>
      </c:catAx>
      <c:valAx>
        <c:axId val="185068688"/>
        <c:scaling>
          <c:orientation val="minMax"/>
        </c:scaling>
        <c:delete val="0"/>
        <c:axPos val="l"/>
        <c:majorGridlines/>
        <c:numFmt formatCode="0%" sourceLinked="1"/>
        <c:majorTickMark val="out"/>
        <c:minorTickMark val="none"/>
        <c:tickLblPos val="nextTo"/>
        <c:crossAx val="185068128"/>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C00000"/>
              </a:solidFill>
            </c:spPr>
          </c:dPt>
          <c:dPt>
            <c:idx val="1"/>
            <c:invertIfNegative val="0"/>
            <c:bubble3D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dPt>
          <c:dPt>
            <c:idx val="3"/>
            <c:invertIfNegative val="0"/>
            <c:bubble3D val="0"/>
            <c:spPr>
              <a:solidFill>
                <a:schemeClr val="accent3">
                  <a:lumMod val="50000"/>
                </a:schemeClr>
              </a:solidFill>
            </c:spPr>
          </c:dPt>
          <c:dLbls>
            <c:dLbl>
              <c:idx val="0"/>
              <c:layout>
                <c:manualLayout>
                  <c:x val="1.0452965057798884E-2"/>
                  <c:y val="-2.3473818686525413E-2"/>
                </c:manualLayout>
              </c:layout>
              <c:tx>
                <c:rich>
                  <a:bodyPr/>
                  <a:lstStyle/>
                  <a:p>
                    <a:fld id="{A47DE249-21CD-419F-B1E7-C57285F979F5}" type="VALUE">
                      <a:rPr lang="en-US" sz="2000" dirty="0"/>
                      <a:pPr/>
                      <a:t>[VERDI]</a:t>
                    </a:fld>
                    <a:endParaRPr lang="nb-N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1.38888888888889E-2"/>
                  <c:y val="-1.77482005490762E-2"/>
                </c:manualLayout>
              </c:layout>
              <c:tx>
                <c:rich>
                  <a:bodyPr/>
                  <a:lstStyle/>
                  <a:p>
                    <a:r>
                      <a:rPr lang="en-US" sz="2000" dirty="0"/>
                      <a:t>15 %</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6666708394360085E-2"/>
                  <c:y val="-7.9870857057001449E-2"/>
                </c:manualLayout>
              </c:layout>
              <c:tx>
                <c:rich>
                  <a:bodyPr/>
                  <a:lstStyle/>
                  <a:p>
                    <a:fld id="{721A815D-D835-4F3B-A90E-44389F06614E}" type="VALUE">
                      <a:rPr lang="en-US" sz="2000"/>
                      <a:pPr/>
                      <a:t>[VERDI]</a:t>
                    </a:fld>
                    <a:endParaRPr lang="nb-N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1.81283358600518E-2"/>
                  <c:y val="-5.2092880288144419E-2"/>
                </c:manualLayout>
              </c:layout>
              <c:tx>
                <c:rich>
                  <a:bodyPr/>
                  <a:lstStyle/>
                  <a:p>
                    <a:fld id="{E6A3BF57-2056-4FA0-98FA-E2A763464D7C}" type="VALUE">
                      <a:rPr lang="en-US" sz="2000"/>
                      <a:pPr/>
                      <a:t>[VERDI]</a:t>
                    </a:fld>
                    <a:endParaRPr lang="nb-N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4"/>
              <c:layout>
                <c:manualLayout>
                  <c:x val="1.6666708394360085E-2"/>
                  <c:y val="-3.5498236339272848E-2"/>
                </c:manualLayout>
              </c:layout>
              <c:tx>
                <c:rich>
                  <a:bodyPr/>
                  <a:lstStyle/>
                  <a:p>
                    <a:fld id="{CA02BFA7-8F5A-42F2-8523-4EB3D7F24E54}" type="VALUE">
                      <a:rPr lang="en-US" sz="2000"/>
                      <a:pPr/>
                      <a:t>[VERDI]</a:t>
                    </a:fld>
                    <a:endParaRPr lang="nb-N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'1 - 3'!$A$22:$A$26</c:f>
              <c:strCache>
                <c:ptCount val="5"/>
                <c:pt idx="0">
                  <c:v>Aldri</c:v>
                </c:pt>
                <c:pt idx="1">
                  <c:v>Noen ganger i semesteret</c:v>
                </c:pt>
                <c:pt idx="2">
                  <c:v>Noen ganger i måneden</c:v>
                </c:pt>
                <c:pt idx="3">
                  <c:v>Noen ganger i uken</c:v>
                </c:pt>
                <c:pt idx="4">
                  <c:v>Ikke svart</c:v>
                </c:pt>
              </c:strCache>
            </c:strRef>
          </c:cat>
          <c:val>
            <c:numRef>
              <c:f>'1 - 3'!$D$22:$D$26</c:f>
              <c:numCache>
                <c:formatCode>0%</c:formatCode>
                <c:ptCount val="5"/>
                <c:pt idx="0">
                  <c:v>2.9055690072639199E-2</c:v>
                </c:pt>
                <c:pt idx="1">
                  <c:v>0.15496368038740899</c:v>
                </c:pt>
                <c:pt idx="2">
                  <c:v>0.32929782082324499</c:v>
                </c:pt>
                <c:pt idx="3">
                  <c:v>0.479418886198547</c:v>
                </c:pt>
                <c:pt idx="4">
                  <c:v>7.2639225181598101E-3</c:v>
                </c:pt>
              </c:numCache>
            </c:numRef>
          </c:val>
        </c:ser>
        <c:dLbls>
          <c:showLegendKey val="0"/>
          <c:showVal val="0"/>
          <c:showCatName val="0"/>
          <c:showSerName val="0"/>
          <c:showPercent val="0"/>
          <c:showBubbleSize val="0"/>
        </c:dLbls>
        <c:gapWidth val="150"/>
        <c:shape val="box"/>
        <c:axId val="185070928"/>
        <c:axId val="185071488"/>
        <c:axId val="0"/>
      </c:bar3DChart>
      <c:catAx>
        <c:axId val="185070928"/>
        <c:scaling>
          <c:orientation val="minMax"/>
        </c:scaling>
        <c:delete val="0"/>
        <c:axPos val="b"/>
        <c:numFmt formatCode="General" sourceLinked="0"/>
        <c:majorTickMark val="out"/>
        <c:minorTickMark val="none"/>
        <c:tickLblPos val="nextTo"/>
        <c:crossAx val="185071488"/>
        <c:crosses val="autoZero"/>
        <c:auto val="1"/>
        <c:lblAlgn val="ctr"/>
        <c:lblOffset val="100"/>
        <c:noMultiLvlLbl val="0"/>
      </c:catAx>
      <c:valAx>
        <c:axId val="185071488"/>
        <c:scaling>
          <c:orientation val="minMax"/>
        </c:scaling>
        <c:delete val="0"/>
        <c:axPos val="l"/>
        <c:majorGridlines/>
        <c:numFmt formatCode="0%" sourceLinked="1"/>
        <c:majorTickMark val="out"/>
        <c:minorTickMark val="none"/>
        <c:tickLblPos val="nextTo"/>
        <c:crossAx val="18507092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Egennytte</a:t>
            </a:r>
            <a:r>
              <a:rPr lang="en-US" dirty="0"/>
              <a:t> </a:t>
            </a:r>
            <a:r>
              <a:rPr lang="en-US" dirty="0" err="1"/>
              <a:t>av</a:t>
            </a:r>
            <a:r>
              <a:rPr lang="en-US" dirty="0"/>
              <a:t> screencast (</a:t>
            </a:r>
            <a:r>
              <a:rPr lang="en-US" dirty="0" err="1"/>
              <a:t>opplæringsvideo</a:t>
            </a:r>
            <a:r>
              <a:rPr lang="en-US" dirty="0"/>
              <a:t>) </a:t>
            </a:r>
            <a:r>
              <a:rPr lang="en-US" dirty="0" err="1"/>
              <a:t>som</a:t>
            </a:r>
            <a:r>
              <a:rPr lang="en-US" dirty="0"/>
              <a:t> </a:t>
            </a:r>
            <a:r>
              <a:rPr lang="en-US" dirty="0" err="1"/>
              <a:t>støtte</a:t>
            </a:r>
            <a:r>
              <a:rPr lang="en-US" dirty="0"/>
              <a:t> for IKT-</a:t>
            </a:r>
            <a:r>
              <a:rPr lang="en-US" dirty="0" err="1"/>
              <a:t>undervisningen</a:t>
            </a:r>
            <a:r>
              <a:rPr lang="en-US" dirty="0"/>
              <a:t> </a:t>
            </a:r>
            <a:r>
              <a:rPr lang="en-US" dirty="0" smtClean="0"/>
              <a:t>(10GLU1</a:t>
            </a:r>
            <a:r>
              <a:rPr lang="en-US" dirty="0"/>
              <a:t>)</a:t>
            </a:r>
          </a:p>
        </c:rich>
      </c:tx>
      <c:layout/>
      <c:overlay val="0"/>
    </c:title>
    <c:autoTitleDeleted val="0"/>
    <c:plotArea>
      <c:layout/>
      <c:pieChart>
        <c:varyColors val="1"/>
        <c:ser>
          <c:idx val="0"/>
          <c:order val="0"/>
          <c:tx>
            <c:strRef>
              <c:f>'Ark1'!$A$35</c:f>
              <c:strCache>
                <c:ptCount val="1"/>
                <c:pt idx="0">
                  <c:v>Egennytte av screencast (opplæringsvideo) som støtte for IKT-undervisningen</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'Ark1'!$B$34:$G$34</c:f>
              <c:strCache>
                <c:ptCount val="6"/>
                <c:pt idx="0">
                  <c:v>Svært god fornøyd</c:v>
                </c:pt>
                <c:pt idx="1">
                  <c:v>Godt fornøyd</c:v>
                </c:pt>
                <c:pt idx="2">
                  <c:v>Fornøyd</c:v>
                </c:pt>
                <c:pt idx="3">
                  <c:v>Lite fornøyd</c:v>
                </c:pt>
                <c:pt idx="4">
                  <c:v>Meget lite fornøyd</c:v>
                </c:pt>
                <c:pt idx="5">
                  <c:v>Ubesvart</c:v>
                </c:pt>
              </c:strCache>
            </c:strRef>
          </c:cat>
          <c:val>
            <c:numRef>
              <c:f>'Ark1'!$B$35:$G$35</c:f>
              <c:numCache>
                <c:formatCode>General</c:formatCode>
                <c:ptCount val="6"/>
                <c:pt idx="0">
                  <c:v>15</c:v>
                </c:pt>
                <c:pt idx="1">
                  <c:v>8</c:v>
                </c:pt>
                <c:pt idx="2">
                  <c:v>3</c:v>
                </c:pt>
                <c:pt idx="3">
                  <c:v>1</c:v>
                </c:pt>
                <c:pt idx="4">
                  <c:v>2</c:v>
                </c:pt>
                <c:pt idx="5">
                  <c:v>2</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Egen</a:t>
            </a:r>
            <a:r>
              <a:rPr lang="en-US" dirty="0"/>
              <a:t> </a:t>
            </a:r>
            <a:r>
              <a:rPr lang="en-US" dirty="0" err="1"/>
              <a:t>nytte</a:t>
            </a:r>
            <a:r>
              <a:rPr lang="en-US" dirty="0"/>
              <a:t> </a:t>
            </a:r>
            <a:r>
              <a:rPr lang="en-US" dirty="0" err="1"/>
              <a:t>av</a:t>
            </a:r>
            <a:r>
              <a:rPr lang="en-US" dirty="0"/>
              <a:t> screencast (</a:t>
            </a:r>
            <a:r>
              <a:rPr lang="en-US" dirty="0" err="1"/>
              <a:t>opplæringsvideo</a:t>
            </a:r>
            <a:r>
              <a:rPr lang="en-US" dirty="0"/>
              <a:t>) </a:t>
            </a:r>
            <a:r>
              <a:rPr lang="en-US" dirty="0" err="1"/>
              <a:t>som</a:t>
            </a:r>
            <a:r>
              <a:rPr lang="en-US" dirty="0"/>
              <a:t> </a:t>
            </a:r>
            <a:r>
              <a:rPr lang="en-US" dirty="0" err="1"/>
              <a:t>støtte</a:t>
            </a:r>
            <a:r>
              <a:rPr lang="en-US" dirty="0"/>
              <a:t> for IKT-</a:t>
            </a:r>
            <a:r>
              <a:rPr lang="en-US" dirty="0" err="1"/>
              <a:t>undervisningen</a:t>
            </a:r>
            <a:r>
              <a:rPr lang="en-US" dirty="0"/>
              <a:t> </a:t>
            </a:r>
            <a:r>
              <a:rPr lang="en-US" dirty="0" smtClean="0"/>
              <a:t>(10GLU</a:t>
            </a:r>
            <a:r>
              <a:rPr lang="en-US" baseline="0" dirty="0" smtClean="0"/>
              <a:t> </a:t>
            </a:r>
            <a:r>
              <a:rPr lang="en-US" baseline="0" dirty="0"/>
              <a:t>2)</a:t>
            </a:r>
            <a:endParaRPr lang="en-US" dirty="0"/>
          </a:p>
        </c:rich>
      </c:tx>
      <c:layout/>
      <c:overlay val="0"/>
    </c:title>
    <c:autoTitleDeleted val="0"/>
    <c:plotArea>
      <c:layout/>
      <c:pieChart>
        <c:varyColors val="1"/>
        <c:ser>
          <c:idx val="0"/>
          <c:order val="0"/>
          <c:tx>
            <c:strRef>
              <c:f>'Ark1'!$A$41</c:f>
              <c:strCache>
                <c:ptCount val="1"/>
                <c:pt idx="0">
                  <c:v>Egen nytte av screencast (opplæringsvideo) som støtte for IKT-undervisningen</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'Ark1'!$B$40:$G$40</c:f>
              <c:strCache>
                <c:ptCount val="6"/>
                <c:pt idx="0">
                  <c:v>Svært god fornøyd</c:v>
                </c:pt>
                <c:pt idx="1">
                  <c:v>Godt fornøyd</c:v>
                </c:pt>
                <c:pt idx="2">
                  <c:v>Fornøyd</c:v>
                </c:pt>
                <c:pt idx="3">
                  <c:v>Lite fornøyd</c:v>
                </c:pt>
                <c:pt idx="4">
                  <c:v>Svært lite fornøyd</c:v>
                </c:pt>
                <c:pt idx="5">
                  <c:v>Ubesvart</c:v>
                </c:pt>
              </c:strCache>
            </c:strRef>
          </c:cat>
          <c:val>
            <c:numRef>
              <c:f>'Ark1'!$B$41:$G$41</c:f>
              <c:numCache>
                <c:formatCode>General</c:formatCode>
                <c:ptCount val="6"/>
                <c:pt idx="0">
                  <c:v>11</c:v>
                </c:pt>
                <c:pt idx="1">
                  <c:v>2</c:v>
                </c:pt>
                <c:pt idx="2">
                  <c:v>2</c:v>
                </c:pt>
                <c:pt idx="3">
                  <c:v>2</c:v>
                </c:pt>
                <c:pt idx="4">
                  <c:v>2</c:v>
                </c:pt>
                <c:pt idx="5">
                  <c:v>3</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Hvordan vil du vurdere ditt utbytte av å se på Screencast (2 au)</a:t>
            </a:r>
          </a:p>
        </c:rich>
      </c:tx>
      <c:layout/>
      <c:overlay val="0"/>
    </c:title>
    <c:autoTitleDeleted val="0"/>
    <c:plotArea>
      <c:layout/>
      <c:pieChart>
        <c:varyColors val="1"/>
        <c:ser>
          <c:idx val="0"/>
          <c:order val="0"/>
          <c:tx>
            <c:strRef>
              <c:f>'Ark2'!$A$6</c:f>
              <c:strCache>
                <c:ptCount val="1"/>
                <c:pt idx="0">
                  <c:v>Hvis du svarte ja på forrige spørsmål om screencast:Hvordan vil du vurdere ditt utbytte av å se på s</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'Ark2'!$B$5:$G$5</c:f>
              <c:strCache>
                <c:ptCount val="6"/>
                <c:pt idx="0">
                  <c:v>Svært god fornøyd</c:v>
                </c:pt>
                <c:pt idx="1">
                  <c:v>Godt fornøyd</c:v>
                </c:pt>
                <c:pt idx="2">
                  <c:v>Fornøyd</c:v>
                </c:pt>
                <c:pt idx="3">
                  <c:v>Lite fornøyd</c:v>
                </c:pt>
                <c:pt idx="4">
                  <c:v>Svært lite fornøyd</c:v>
                </c:pt>
                <c:pt idx="5">
                  <c:v>Ubesvart</c:v>
                </c:pt>
              </c:strCache>
            </c:strRef>
          </c:cat>
          <c:val>
            <c:numRef>
              <c:f>'Ark2'!$B$6:$G$6</c:f>
              <c:numCache>
                <c:formatCode>General</c:formatCode>
                <c:ptCount val="6"/>
                <c:pt idx="0">
                  <c:v>12</c:v>
                </c:pt>
                <c:pt idx="1">
                  <c:v>6</c:v>
                </c:pt>
                <c:pt idx="2">
                  <c:v>0</c:v>
                </c:pt>
                <c:pt idx="3">
                  <c:v>0</c:v>
                </c:pt>
                <c:pt idx="4">
                  <c:v>5</c:v>
                </c:pt>
                <c:pt idx="5">
                  <c:v>0</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Hvordan vil du vurdere ditt utbytte av å se på screencast (IKT for lærere)</a:t>
            </a:r>
          </a:p>
        </c:rich>
      </c:tx>
      <c:layout/>
      <c:overlay val="0"/>
    </c:title>
    <c:autoTitleDeleted val="0"/>
    <c:plotArea>
      <c:layout/>
      <c:pieChart>
        <c:varyColors val="1"/>
        <c:ser>
          <c:idx val="0"/>
          <c:order val="0"/>
          <c:tx>
            <c:strRef>
              <c:f>'Ark2'!$A$12</c:f>
              <c:strCache>
                <c:ptCount val="1"/>
                <c:pt idx="0">
                  <c:v>Hvis du svarte ja på forrige spørsmål om screencast:Hvordan vil du vurdere ditt utbytte av å se på s</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'Ark2'!$B$11:$G$11</c:f>
              <c:strCache>
                <c:ptCount val="6"/>
                <c:pt idx="0">
                  <c:v>Svært god fornøyd</c:v>
                </c:pt>
                <c:pt idx="1">
                  <c:v>Godt fornøyd</c:v>
                </c:pt>
                <c:pt idx="2">
                  <c:v>Fornøyd</c:v>
                </c:pt>
                <c:pt idx="3">
                  <c:v>Lite fornøyd</c:v>
                </c:pt>
                <c:pt idx="4">
                  <c:v>Svært lite fornøyd</c:v>
                </c:pt>
                <c:pt idx="5">
                  <c:v>Ubesvart</c:v>
                </c:pt>
              </c:strCache>
            </c:strRef>
          </c:cat>
          <c:val>
            <c:numRef>
              <c:f>'Ark2'!$B$12:$G$12</c:f>
              <c:numCache>
                <c:formatCode>General</c:formatCode>
                <c:ptCount val="6"/>
                <c:pt idx="0">
                  <c:v>14</c:v>
                </c:pt>
                <c:pt idx="1">
                  <c:v>2</c:v>
                </c:pt>
                <c:pt idx="2">
                  <c:v>1</c:v>
                </c:pt>
                <c:pt idx="3">
                  <c:v>0</c:v>
                </c:pt>
                <c:pt idx="4">
                  <c:v>0</c:v>
                </c:pt>
                <c:pt idx="5">
                  <c:v>3</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dirty="0" err="1"/>
              <a:t>Meget</a:t>
            </a:r>
            <a:r>
              <a:rPr lang="en-US" dirty="0"/>
              <a:t> </a:t>
            </a:r>
            <a:r>
              <a:rPr lang="en-US" dirty="0" err="1"/>
              <a:t>Godt</a:t>
            </a:r>
            <a:r>
              <a:rPr lang="en-US" dirty="0"/>
              <a:t>-/</a:t>
            </a:r>
            <a:r>
              <a:rPr lang="en-US" dirty="0" err="1"/>
              <a:t>Godt</a:t>
            </a:r>
            <a:r>
              <a:rPr lang="en-US" dirty="0"/>
              <a:t> </a:t>
            </a:r>
            <a:r>
              <a:rPr lang="en-US" dirty="0" err="1"/>
              <a:t>fornøyd</a:t>
            </a:r>
            <a:r>
              <a:rPr lang="en-US" dirty="0"/>
              <a:t> med </a:t>
            </a:r>
            <a:r>
              <a:rPr lang="en-US" dirty="0" err="1"/>
              <a:t>utbytte</a:t>
            </a:r>
            <a:r>
              <a:rPr lang="en-US" dirty="0"/>
              <a:t> </a:t>
            </a:r>
            <a:r>
              <a:rPr lang="en-US" dirty="0" err="1"/>
              <a:t>av</a:t>
            </a:r>
            <a:r>
              <a:rPr lang="en-US" dirty="0"/>
              <a:t> å se </a:t>
            </a:r>
            <a:r>
              <a:rPr lang="en-US" dirty="0" smtClean="0"/>
              <a:t>Screencast 2011</a:t>
            </a:r>
            <a:endParaRPr lang="en-US" dirty="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nb-NO"/>
        </a:p>
      </c:txPr>
    </c:title>
    <c:autoTitleDeleted val="0"/>
    <c:plotArea>
      <c:layout/>
      <c:barChart>
        <c:barDir val="col"/>
        <c:grouping val="clustered"/>
        <c:varyColors val="0"/>
        <c:ser>
          <c:idx val="0"/>
          <c:order val="0"/>
          <c:tx>
            <c:strRef>
              <c:f>'Ark1'!$D$15</c:f>
              <c:strCache>
                <c:ptCount val="1"/>
                <c:pt idx="0">
                  <c:v>Prosent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'Ark1'!$A$16:$A$21</c:f>
              <c:strCache>
                <c:ptCount val="6"/>
                <c:pt idx="0">
                  <c:v>IKT for lærere</c:v>
                </c:pt>
                <c:pt idx="1">
                  <c:v>11GLU1</c:v>
                </c:pt>
                <c:pt idx="2">
                  <c:v>11GLU2</c:v>
                </c:pt>
                <c:pt idx="3">
                  <c:v>10GLU1</c:v>
                </c:pt>
                <c:pt idx="4">
                  <c:v>10GLU2</c:v>
                </c:pt>
                <c:pt idx="5">
                  <c:v>Gjennomsnitt</c:v>
                </c:pt>
              </c:strCache>
            </c:strRef>
          </c:cat>
          <c:val>
            <c:numRef>
              <c:f>'Ark1'!$D$16:$D$21</c:f>
              <c:numCache>
                <c:formatCode>0</c:formatCode>
                <c:ptCount val="6"/>
                <c:pt idx="0">
                  <c:v>66.666666666666657</c:v>
                </c:pt>
                <c:pt idx="1">
                  <c:v>50</c:v>
                </c:pt>
                <c:pt idx="2">
                  <c:v>73.68421052631578</c:v>
                </c:pt>
                <c:pt idx="3">
                  <c:v>92.307692307692307</c:v>
                </c:pt>
                <c:pt idx="4">
                  <c:v>66.666666666666657</c:v>
                </c:pt>
                <c:pt idx="5">
                  <c:v>69.865047233468275</c:v>
                </c:pt>
              </c:numCache>
            </c:numRef>
          </c:val>
        </c:ser>
        <c:dLbls>
          <c:showLegendKey val="0"/>
          <c:showVal val="0"/>
          <c:showCatName val="0"/>
          <c:showSerName val="0"/>
          <c:showPercent val="0"/>
          <c:showBubbleSize val="0"/>
        </c:dLbls>
        <c:gapWidth val="150"/>
        <c:axId val="146991312"/>
        <c:axId val="146991872"/>
      </c:barChart>
      <c:catAx>
        <c:axId val="146991312"/>
        <c:scaling>
          <c:orientation val="minMax"/>
        </c:scaling>
        <c:delete val="0"/>
        <c:axPos val="b"/>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b-NO"/>
          </a:p>
        </c:txPr>
        <c:crossAx val="146991872"/>
        <c:crosses val="autoZero"/>
        <c:auto val="1"/>
        <c:lblAlgn val="ctr"/>
        <c:lblOffset val="100"/>
        <c:noMultiLvlLbl val="0"/>
      </c:catAx>
      <c:valAx>
        <c:axId val="146991872"/>
        <c:scaling>
          <c:orientation val="minMax"/>
        </c:scaling>
        <c:delete val="0"/>
        <c:axPos val="l"/>
        <c:majorGridlines>
          <c:spPr>
            <a:ln w="635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nb-NO"/>
                  <a:t>Prosent</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nb-NO"/>
            </a:p>
          </c:txPr>
        </c:title>
        <c:numFmt formatCode="0" sourceLinked="1"/>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b-NO"/>
          </a:p>
        </c:txPr>
        <c:crossAx val="146991312"/>
        <c:crosses val="autoZero"/>
        <c:crossBetween val="between"/>
      </c:valAx>
      <c:dTable>
        <c:showHorzBorder val="1"/>
        <c:showVertBorder val="1"/>
        <c:showOutline val="1"/>
        <c:showKeys val="1"/>
        <c:spPr>
          <a:noFill/>
          <a:ln w="6350" cap="flat" cmpd="sng" algn="ctr">
            <a:solidFill>
              <a:schemeClr val="tx1">
                <a:tint val="75000"/>
              </a:schemeClr>
            </a:solidFill>
            <a:prstDash val="solid"/>
            <a:round/>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nb-NO"/>
          </a:p>
        </c:txPr>
      </c:dTable>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3"/>
            <c:invertIfNegative val="0"/>
            <c:bubble3D val="0"/>
            <c:spPr>
              <a:solidFill>
                <a:schemeClr val="accent6">
                  <a:lumMod val="75000"/>
                </a:schemeClr>
              </a:solidFill>
              <a:ln>
                <a:noFill/>
              </a:ln>
              <a:effectLst/>
            </c:spPr>
          </c:dPt>
          <c:dPt>
            <c:idx val="4"/>
            <c:invertIfNegative val="0"/>
            <c:bubble3D val="0"/>
            <c:spPr>
              <a:solidFill>
                <a:schemeClr val="accent6">
                  <a:lumMod val="75000"/>
                </a:scheme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'[Kopi av Samlet alle data (diagrammer)(1).xlsx]16'!$B$12:$B$16</c:f>
              <c:strCache>
                <c:ptCount val="5"/>
                <c:pt idx="0">
                  <c:v>Svært lite fornøyd</c:v>
                </c:pt>
                <c:pt idx="1">
                  <c:v>Lite fornøyd</c:v>
                </c:pt>
                <c:pt idx="2">
                  <c:v>Hverken eller</c:v>
                </c:pt>
                <c:pt idx="3">
                  <c:v>Fornøyd</c:v>
                </c:pt>
                <c:pt idx="4">
                  <c:v>Svært fornøyd</c:v>
                </c:pt>
              </c:strCache>
            </c:strRef>
          </c:cat>
          <c:val>
            <c:numRef>
              <c:f>'[Kopi av Samlet alle data (diagrammer)(1).xlsx]16'!$C$12:$C$16</c:f>
              <c:numCache>
                <c:formatCode>0%</c:formatCode>
                <c:ptCount val="5"/>
                <c:pt idx="0">
                  <c:v>1.7543859649122806E-2</c:v>
                </c:pt>
                <c:pt idx="1">
                  <c:v>2.0050125313283207E-2</c:v>
                </c:pt>
                <c:pt idx="2">
                  <c:v>5.2631578947368418E-2</c:v>
                </c:pt>
                <c:pt idx="3">
                  <c:v>0.30827067669172931</c:v>
                </c:pt>
                <c:pt idx="4">
                  <c:v>0.60150375939849621</c:v>
                </c:pt>
              </c:numCache>
            </c:numRef>
          </c:val>
        </c:ser>
        <c:dLbls>
          <c:showLegendKey val="0"/>
          <c:showVal val="0"/>
          <c:showCatName val="0"/>
          <c:showSerName val="0"/>
          <c:showPercent val="0"/>
          <c:showBubbleSize val="0"/>
        </c:dLbls>
        <c:gapWidth val="219"/>
        <c:overlap val="-27"/>
        <c:axId val="146994672"/>
        <c:axId val="146995232"/>
      </c:barChart>
      <c:catAx>
        <c:axId val="14699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6995232"/>
        <c:crosses val="autoZero"/>
        <c:auto val="1"/>
        <c:lblAlgn val="ctr"/>
        <c:lblOffset val="100"/>
        <c:noMultiLvlLbl val="0"/>
      </c:catAx>
      <c:valAx>
        <c:axId val="146995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6994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'4 -8'!$D$65</c:f>
              <c:strCache>
                <c:ptCount val="1"/>
                <c:pt idx="0">
                  <c:v>Hva foretrekker du hvis du må velge mellom lærerens egenproduserte videoer og tradisjonell undervisning?</c:v>
                </c:pt>
              </c:strCache>
            </c:strRef>
          </c:tx>
          <c:dLbls>
            <c:dLbl>
              <c:idx val="0"/>
              <c:layout>
                <c:manualLayout>
                  <c:x val="-0.18819915965128575"/>
                  <c:y val="-0.25117953324425774"/>
                </c:manualLayout>
              </c:layout>
              <c:tx>
                <c:rich>
                  <a:bodyPr wrap="square" lIns="38100" tIns="19050" rIns="38100" bIns="19050" anchor="ctr">
                    <a:noAutofit/>
                  </a:bodyPr>
                  <a:lstStyle/>
                  <a:p>
                    <a:pPr>
                      <a:defRPr/>
                    </a:pPr>
                    <a:fld id="{6901E07A-DC9E-432F-B238-87962C037DB8}" type="VALUE">
                      <a:rPr lang="en-US" sz="3600"/>
                      <a:pPr>
                        <a:defRPr/>
                      </a:pPr>
                      <a:t>[VERDI]</a:t>
                    </a:fld>
                    <a:endParaRPr lang="nb-NO"/>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4066926984139466"/>
                      <c:h val="0.15117972628072454"/>
                    </c:manualLayout>
                  </c15:layout>
                  <c15:dlblFieldTable/>
                  <c15:showDataLabelsRange val="0"/>
                </c:ext>
              </c:extLst>
            </c:dLbl>
            <c:dLbl>
              <c:idx val="1"/>
              <c:layout>
                <c:manualLayout>
                  <c:x val="0.13636101857804764"/>
                  <c:y val="9.3459248875803883E-2"/>
                </c:manualLayout>
              </c:layout>
              <c:tx>
                <c:rich>
                  <a:bodyPr/>
                  <a:lstStyle/>
                  <a:p>
                    <a:fld id="{BF0BDBBF-2455-4BD5-A485-C41AE3E2D50D}" type="VALUE">
                      <a:rPr lang="en-US" sz="3600"/>
                      <a:pPr/>
                      <a:t>[VERDI]</a:t>
                    </a:fld>
                    <a:endParaRPr lang="nb-N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'4 -8'!$C$66:$C$67</c:f>
              <c:strCache>
                <c:ptCount val="2"/>
                <c:pt idx="0">
                  <c:v>Video</c:v>
                </c:pt>
                <c:pt idx="1">
                  <c:v>Tradisjonell</c:v>
                </c:pt>
              </c:strCache>
            </c:strRef>
          </c:cat>
          <c:val>
            <c:numRef>
              <c:f>'4 -8'!$D$66:$D$67</c:f>
              <c:numCache>
                <c:formatCode>0%</c:formatCode>
                <c:ptCount val="2"/>
                <c:pt idx="0">
                  <c:v>0.68844221105527603</c:v>
                </c:pt>
                <c:pt idx="1">
                  <c:v>0.31155778894472402</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3300" baseline="0"/>
          </a:pPr>
          <a:endParaRPr lang="nb-NO"/>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'4 -8'!$D$74</c:f>
              <c:strCache>
                <c:ptCount val="1"/>
                <c:pt idx="0">
                  <c:v>Hvis du kunne velge undervisningsform på ditt neste kurs/studie, hvilken undervisningsform ville du valgt?</c:v>
                </c:pt>
              </c:strCache>
            </c:strRef>
          </c:tx>
          <c:dLbls>
            <c:dLbl>
              <c:idx val="0"/>
              <c:tx>
                <c:rich>
                  <a:bodyPr/>
                  <a:lstStyle/>
                  <a:p>
                    <a:fld id="{9460812E-6C72-4E63-A47C-AD560FE902B5}" type="VALUE">
                      <a:rPr lang="en-US" sz="3300"/>
                      <a:pPr/>
                      <a:t>[VERDI]</a:t>
                    </a:fld>
                    <a:endParaRPr lang="nb-N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29ACB045-A3ED-479E-81AE-CF4967E1E8A3}" type="VALUE">
                      <a:rPr lang="en-US" sz="3300"/>
                      <a:pPr/>
                      <a:t>[VERDI]</a:t>
                    </a:fld>
                    <a:endParaRPr lang="nb-N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layout>
                <c:manualLayout>
                  <c:x val="0.14120863392427396"/>
                  <c:y val="-0.38016084470624945"/>
                </c:manualLayout>
              </c:layout>
              <c:tx>
                <c:rich>
                  <a:bodyPr/>
                  <a:lstStyle/>
                  <a:p>
                    <a:fld id="{30E6A119-B400-4927-94E0-810ABFFE9EA1}" type="VALUE">
                      <a:rPr lang="en-US" sz="3300"/>
                      <a:pPr/>
                      <a:t>[VERDI]</a:t>
                    </a:fld>
                    <a:endParaRPr lang="nb-N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'4 -8'!$C$75:$C$77</c:f>
              <c:strCache>
                <c:ptCount val="3"/>
                <c:pt idx="0">
                  <c:v>Video </c:v>
                </c:pt>
                <c:pt idx="1">
                  <c:v>Tradisjonell</c:v>
                </c:pt>
                <c:pt idx="2">
                  <c:v>En kombinasjon</c:v>
                </c:pt>
              </c:strCache>
            </c:strRef>
          </c:cat>
          <c:val>
            <c:numRef>
              <c:f>'4 -8'!$D$75:$D$77</c:f>
              <c:numCache>
                <c:formatCode>0%</c:formatCode>
                <c:ptCount val="3"/>
                <c:pt idx="0">
                  <c:v>0.2225</c:v>
                </c:pt>
                <c:pt idx="1">
                  <c:v>4.2500000000000003E-2</c:v>
                </c:pt>
                <c:pt idx="2">
                  <c:v>0.73499999999999999</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3300" baseline="0"/>
          </a:pPr>
          <a:endParaRPr lang="nb-NO"/>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13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1">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jpeg"/><Relationship Id="rId1" Type="http://schemas.openxmlformats.org/officeDocument/2006/relationships/image" Target="../media/image196.png"/><Relationship Id="rId4" Type="http://schemas.openxmlformats.org/officeDocument/2006/relationships/image" Target="../media/image199.jpeg"/></Relationships>
</file>

<file path=ppt/diagrams/_rels/data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jpeg"/><Relationship Id="rId1" Type="http://schemas.openxmlformats.org/officeDocument/2006/relationships/image" Target="../media/image196.png"/><Relationship Id="rId4" Type="http://schemas.openxmlformats.org/officeDocument/2006/relationships/image" Target="../media/image19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BC612A-859A-44EE-B3E6-2B08EC059785}"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nb-NO"/>
        </a:p>
      </dgm:t>
    </dgm:pt>
    <dgm:pt modelId="{8434A193-DA2F-462C-B339-3CEBE0587E78}">
      <dgm:prSet phldrT="[Tekst]"/>
      <dgm:spPr/>
      <dgm:t>
        <a:bodyPr/>
        <a:lstStyle/>
        <a:p>
          <a:r>
            <a:rPr lang="nb-NO" dirty="0" smtClean="0"/>
            <a:t>Undervisning  hjemme på video</a:t>
          </a:r>
          <a:endParaRPr lang="nb-NO" dirty="0"/>
        </a:p>
      </dgm:t>
    </dgm:pt>
    <dgm:pt modelId="{303F4D22-D3FC-4192-AD9F-DF16515A7497}" type="parTrans" cxnId="{03E9C444-EE6B-449D-A7DC-0E0EFCBD701E}">
      <dgm:prSet/>
      <dgm:spPr/>
      <dgm:t>
        <a:bodyPr/>
        <a:lstStyle/>
        <a:p>
          <a:endParaRPr lang="nb-NO"/>
        </a:p>
      </dgm:t>
    </dgm:pt>
    <dgm:pt modelId="{63C996EF-9914-4CE4-94B1-9961596909AD}" type="sibTrans" cxnId="{03E9C444-EE6B-449D-A7DC-0E0EFCBD701E}">
      <dgm:prSet/>
      <dgm:spPr/>
      <dgm:t>
        <a:bodyPr/>
        <a:lstStyle/>
        <a:p>
          <a:endParaRPr lang="nb-NO"/>
        </a:p>
      </dgm:t>
    </dgm:pt>
    <dgm:pt modelId="{1E597675-EA57-4ABF-80CA-6E607439BC52}">
      <dgm:prSet phldrT="[Tekst]"/>
      <dgm:spPr/>
      <dgm:t>
        <a:bodyPr/>
        <a:lstStyle/>
        <a:p>
          <a:r>
            <a:rPr lang="nb-NO" dirty="0" smtClean="0"/>
            <a:t>Lekser / oppgaver på skolen</a:t>
          </a:r>
          <a:endParaRPr lang="nb-NO" dirty="0"/>
        </a:p>
      </dgm:t>
    </dgm:pt>
    <dgm:pt modelId="{FC1D611F-51AE-428E-8BA2-1A8884E8BC5F}" type="parTrans" cxnId="{8EA74FD3-9048-4391-BD46-53478F6DA0EC}">
      <dgm:prSet/>
      <dgm:spPr/>
      <dgm:t>
        <a:bodyPr/>
        <a:lstStyle/>
        <a:p>
          <a:endParaRPr lang="nb-NO"/>
        </a:p>
      </dgm:t>
    </dgm:pt>
    <dgm:pt modelId="{C8736C71-0F52-46A8-8406-ECCE22676742}" type="sibTrans" cxnId="{8EA74FD3-9048-4391-BD46-53478F6DA0EC}">
      <dgm:prSet/>
      <dgm:spPr/>
      <dgm:t>
        <a:bodyPr/>
        <a:lstStyle/>
        <a:p>
          <a:endParaRPr lang="nb-NO"/>
        </a:p>
      </dgm:t>
    </dgm:pt>
    <dgm:pt modelId="{AE67B4B0-C72D-42BE-BFD4-611835AB75DB}" type="pres">
      <dgm:prSet presAssocID="{0EBC612A-859A-44EE-B3E6-2B08EC059785}" presName="compositeShape" presStyleCnt="0">
        <dgm:presLayoutVars>
          <dgm:chMax val="2"/>
          <dgm:dir/>
          <dgm:resizeHandles val="exact"/>
        </dgm:presLayoutVars>
      </dgm:prSet>
      <dgm:spPr/>
      <dgm:t>
        <a:bodyPr/>
        <a:lstStyle/>
        <a:p>
          <a:endParaRPr lang="nb-NO"/>
        </a:p>
      </dgm:t>
    </dgm:pt>
    <dgm:pt modelId="{ACC0738A-B621-4A5B-AC93-D2B057979655}" type="pres">
      <dgm:prSet presAssocID="{0EBC612A-859A-44EE-B3E6-2B08EC059785}" presName="ribbon" presStyleLbl="node1" presStyleIdx="0" presStyleCnt="1"/>
      <dgm:spPr/>
    </dgm:pt>
    <dgm:pt modelId="{9F3ADC2E-ACA4-4F71-833E-370158C8A479}" type="pres">
      <dgm:prSet presAssocID="{0EBC612A-859A-44EE-B3E6-2B08EC059785}" presName="leftArrowText" presStyleLbl="node1" presStyleIdx="0" presStyleCnt="1">
        <dgm:presLayoutVars>
          <dgm:chMax val="0"/>
          <dgm:bulletEnabled val="1"/>
        </dgm:presLayoutVars>
      </dgm:prSet>
      <dgm:spPr/>
      <dgm:t>
        <a:bodyPr/>
        <a:lstStyle/>
        <a:p>
          <a:endParaRPr lang="nb-NO"/>
        </a:p>
      </dgm:t>
    </dgm:pt>
    <dgm:pt modelId="{9B577148-83E3-4EA0-A9BB-5CF029B9236E}" type="pres">
      <dgm:prSet presAssocID="{0EBC612A-859A-44EE-B3E6-2B08EC059785}" presName="rightArrowText" presStyleLbl="node1" presStyleIdx="0" presStyleCnt="1">
        <dgm:presLayoutVars>
          <dgm:chMax val="0"/>
          <dgm:bulletEnabled val="1"/>
        </dgm:presLayoutVars>
      </dgm:prSet>
      <dgm:spPr/>
      <dgm:t>
        <a:bodyPr/>
        <a:lstStyle/>
        <a:p>
          <a:endParaRPr lang="nb-NO"/>
        </a:p>
      </dgm:t>
    </dgm:pt>
  </dgm:ptLst>
  <dgm:cxnLst>
    <dgm:cxn modelId="{9BB6DB36-658D-4BA3-8EF8-83F4F30B8251}" type="presOf" srcId="{0EBC612A-859A-44EE-B3E6-2B08EC059785}" destId="{AE67B4B0-C72D-42BE-BFD4-611835AB75DB}" srcOrd="0" destOrd="0" presId="urn:microsoft.com/office/officeart/2005/8/layout/arrow6"/>
    <dgm:cxn modelId="{8EA74FD3-9048-4391-BD46-53478F6DA0EC}" srcId="{0EBC612A-859A-44EE-B3E6-2B08EC059785}" destId="{1E597675-EA57-4ABF-80CA-6E607439BC52}" srcOrd="1" destOrd="0" parTransId="{FC1D611F-51AE-428E-8BA2-1A8884E8BC5F}" sibTransId="{C8736C71-0F52-46A8-8406-ECCE22676742}"/>
    <dgm:cxn modelId="{33879B78-0FCC-42F5-9198-E621C9E23CFE}" type="presOf" srcId="{8434A193-DA2F-462C-B339-3CEBE0587E78}" destId="{9F3ADC2E-ACA4-4F71-833E-370158C8A479}" srcOrd="0" destOrd="0" presId="urn:microsoft.com/office/officeart/2005/8/layout/arrow6"/>
    <dgm:cxn modelId="{8FDEC498-D137-4E3C-A2D4-25DA066C39FF}" type="presOf" srcId="{1E597675-EA57-4ABF-80CA-6E607439BC52}" destId="{9B577148-83E3-4EA0-A9BB-5CF029B9236E}" srcOrd="0" destOrd="0" presId="urn:microsoft.com/office/officeart/2005/8/layout/arrow6"/>
    <dgm:cxn modelId="{03E9C444-EE6B-449D-A7DC-0E0EFCBD701E}" srcId="{0EBC612A-859A-44EE-B3E6-2B08EC059785}" destId="{8434A193-DA2F-462C-B339-3CEBE0587E78}" srcOrd="0" destOrd="0" parTransId="{303F4D22-D3FC-4192-AD9F-DF16515A7497}" sibTransId="{63C996EF-9914-4CE4-94B1-9961596909AD}"/>
    <dgm:cxn modelId="{AFE4471D-0BED-4132-9EBB-BE0AED6AD07F}" type="presParOf" srcId="{AE67B4B0-C72D-42BE-BFD4-611835AB75DB}" destId="{ACC0738A-B621-4A5B-AC93-D2B057979655}" srcOrd="0" destOrd="0" presId="urn:microsoft.com/office/officeart/2005/8/layout/arrow6"/>
    <dgm:cxn modelId="{4D91C61A-F944-4406-BB3C-20AA5870178C}" type="presParOf" srcId="{AE67B4B0-C72D-42BE-BFD4-611835AB75DB}" destId="{9F3ADC2E-ACA4-4F71-833E-370158C8A479}" srcOrd="1" destOrd="0" presId="urn:microsoft.com/office/officeart/2005/8/layout/arrow6"/>
    <dgm:cxn modelId="{323D728E-2BEE-496B-B9A3-EC27CB6A8587}" type="presParOf" srcId="{AE67B4B0-C72D-42BE-BFD4-611835AB75DB}" destId="{9B577148-83E3-4EA0-A9BB-5CF029B9236E}"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BC612A-859A-44EE-B3E6-2B08EC059785}"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nb-NO"/>
        </a:p>
      </dgm:t>
    </dgm:pt>
    <dgm:pt modelId="{8434A193-DA2F-462C-B339-3CEBE0587E78}">
      <dgm:prSet phldrT="[Tekst]"/>
      <dgm:spPr/>
      <dgm:t>
        <a:bodyPr/>
        <a:lstStyle/>
        <a:p>
          <a:r>
            <a:rPr lang="nb-NO" dirty="0" smtClean="0"/>
            <a:t>Undervisning  hjemme på video</a:t>
          </a:r>
          <a:endParaRPr lang="nb-NO" dirty="0"/>
        </a:p>
      </dgm:t>
    </dgm:pt>
    <dgm:pt modelId="{303F4D22-D3FC-4192-AD9F-DF16515A7497}" type="parTrans" cxnId="{03E9C444-EE6B-449D-A7DC-0E0EFCBD701E}">
      <dgm:prSet/>
      <dgm:spPr/>
      <dgm:t>
        <a:bodyPr/>
        <a:lstStyle/>
        <a:p>
          <a:endParaRPr lang="nb-NO"/>
        </a:p>
      </dgm:t>
    </dgm:pt>
    <dgm:pt modelId="{63C996EF-9914-4CE4-94B1-9961596909AD}" type="sibTrans" cxnId="{03E9C444-EE6B-449D-A7DC-0E0EFCBD701E}">
      <dgm:prSet/>
      <dgm:spPr/>
      <dgm:t>
        <a:bodyPr/>
        <a:lstStyle/>
        <a:p>
          <a:endParaRPr lang="nb-NO"/>
        </a:p>
      </dgm:t>
    </dgm:pt>
    <dgm:pt modelId="{1E597675-EA57-4ABF-80CA-6E607439BC52}">
      <dgm:prSet phldrT="[Tekst]"/>
      <dgm:spPr/>
      <dgm:t>
        <a:bodyPr/>
        <a:lstStyle/>
        <a:p>
          <a:r>
            <a:rPr lang="nb-NO" dirty="0" smtClean="0"/>
            <a:t>Lekser / oppgaver på skolen</a:t>
          </a:r>
          <a:endParaRPr lang="nb-NO" dirty="0"/>
        </a:p>
      </dgm:t>
    </dgm:pt>
    <dgm:pt modelId="{FC1D611F-51AE-428E-8BA2-1A8884E8BC5F}" type="parTrans" cxnId="{8EA74FD3-9048-4391-BD46-53478F6DA0EC}">
      <dgm:prSet/>
      <dgm:spPr/>
      <dgm:t>
        <a:bodyPr/>
        <a:lstStyle/>
        <a:p>
          <a:endParaRPr lang="nb-NO"/>
        </a:p>
      </dgm:t>
    </dgm:pt>
    <dgm:pt modelId="{C8736C71-0F52-46A8-8406-ECCE22676742}" type="sibTrans" cxnId="{8EA74FD3-9048-4391-BD46-53478F6DA0EC}">
      <dgm:prSet/>
      <dgm:spPr/>
      <dgm:t>
        <a:bodyPr/>
        <a:lstStyle/>
        <a:p>
          <a:endParaRPr lang="nb-NO"/>
        </a:p>
      </dgm:t>
    </dgm:pt>
    <dgm:pt modelId="{AE67B4B0-C72D-42BE-BFD4-611835AB75DB}" type="pres">
      <dgm:prSet presAssocID="{0EBC612A-859A-44EE-B3E6-2B08EC059785}" presName="compositeShape" presStyleCnt="0">
        <dgm:presLayoutVars>
          <dgm:chMax val="2"/>
          <dgm:dir/>
          <dgm:resizeHandles val="exact"/>
        </dgm:presLayoutVars>
      </dgm:prSet>
      <dgm:spPr/>
      <dgm:t>
        <a:bodyPr/>
        <a:lstStyle/>
        <a:p>
          <a:endParaRPr lang="nb-NO"/>
        </a:p>
      </dgm:t>
    </dgm:pt>
    <dgm:pt modelId="{ACC0738A-B621-4A5B-AC93-D2B057979655}" type="pres">
      <dgm:prSet presAssocID="{0EBC612A-859A-44EE-B3E6-2B08EC059785}" presName="ribbon" presStyleLbl="node1" presStyleIdx="0" presStyleCnt="1"/>
      <dgm:spPr/>
    </dgm:pt>
    <dgm:pt modelId="{9F3ADC2E-ACA4-4F71-833E-370158C8A479}" type="pres">
      <dgm:prSet presAssocID="{0EBC612A-859A-44EE-B3E6-2B08EC059785}" presName="leftArrowText" presStyleLbl="node1" presStyleIdx="0" presStyleCnt="1">
        <dgm:presLayoutVars>
          <dgm:chMax val="0"/>
          <dgm:bulletEnabled val="1"/>
        </dgm:presLayoutVars>
      </dgm:prSet>
      <dgm:spPr/>
      <dgm:t>
        <a:bodyPr/>
        <a:lstStyle/>
        <a:p>
          <a:endParaRPr lang="nb-NO"/>
        </a:p>
      </dgm:t>
    </dgm:pt>
    <dgm:pt modelId="{9B577148-83E3-4EA0-A9BB-5CF029B9236E}" type="pres">
      <dgm:prSet presAssocID="{0EBC612A-859A-44EE-B3E6-2B08EC059785}" presName="rightArrowText" presStyleLbl="node1" presStyleIdx="0" presStyleCnt="1">
        <dgm:presLayoutVars>
          <dgm:chMax val="0"/>
          <dgm:bulletEnabled val="1"/>
        </dgm:presLayoutVars>
      </dgm:prSet>
      <dgm:spPr/>
      <dgm:t>
        <a:bodyPr/>
        <a:lstStyle/>
        <a:p>
          <a:endParaRPr lang="nb-NO"/>
        </a:p>
      </dgm:t>
    </dgm:pt>
  </dgm:ptLst>
  <dgm:cxnLst>
    <dgm:cxn modelId="{9B368520-CD4F-480B-A7E0-D1D26278FBE7}" type="presOf" srcId="{1E597675-EA57-4ABF-80CA-6E607439BC52}" destId="{9B577148-83E3-4EA0-A9BB-5CF029B9236E}" srcOrd="0" destOrd="0" presId="urn:microsoft.com/office/officeart/2005/8/layout/arrow6"/>
    <dgm:cxn modelId="{B918ADA1-E36A-4A9D-9381-F26477E5B0FE}" type="presOf" srcId="{0EBC612A-859A-44EE-B3E6-2B08EC059785}" destId="{AE67B4B0-C72D-42BE-BFD4-611835AB75DB}" srcOrd="0" destOrd="0" presId="urn:microsoft.com/office/officeart/2005/8/layout/arrow6"/>
    <dgm:cxn modelId="{8EA74FD3-9048-4391-BD46-53478F6DA0EC}" srcId="{0EBC612A-859A-44EE-B3E6-2B08EC059785}" destId="{1E597675-EA57-4ABF-80CA-6E607439BC52}" srcOrd="1" destOrd="0" parTransId="{FC1D611F-51AE-428E-8BA2-1A8884E8BC5F}" sibTransId="{C8736C71-0F52-46A8-8406-ECCE22676742}"/>
    <dgm:cxn modelId="{0AF14B03-BE5E-44A4-A369-3C549BD0C79A}" type="presOf" srcId="{8434A193-DA2F-462C-B339-3CEBE0587E78}" destId="{9F3ADC2E-ACA4-4F71-833E-370158C8A479}" srcOrd="0" destOrd="0" presId="urn:microsoft.com/office/officeart/2005/8/layout/arrow6"/>
    <dgm:cxn modelId="{03E9C444-EE6B-449D-A7DC-0E0EFCBD701E}" srcId="{0EBC612A-859A-44EE-B3E6-2B08EC059785}" destId="{8434A193-DA2F-462C-B339-3CEBE0587E78}" srcOrd="0" destOrd="0" parTransId="{303F4D22-D3FC-4192-AD9F-DF16515A7497}" sibTransId="{63C996EF-9914-4CE4-94B1-9961596909AD}"/>
    <dgm:cxn modelId="{7910312A-A094-44F9-8ACA-E20BADA9CFFF}" type="presParOf" srcId="{AE67B4B0-C72D-42BE-BFD4-611835AB75DB}" destId="{ACC0738A-B621-4A5B-AC93-D2B057979655}" srcOrd="0" destOrd="0" presId="urn:microsoft.com/office/officeart/2005/8/layout/arrow6"/>
    <dgm:cxn modelId="{50398AF0-8B85-4C1E-B9A3-23C4EAC23807}" type="presParOf" srcId="{AE67B4B0-C72D-42BE-BFD4-611835AB75DB}" destId="{9F3ADC2E-ACA4-4F71-833E-370158C8A479}" srcOrd="1" destOrd="0" presId="urn:microsoft.com/office/officeart/2005/8/layout/arrow6"/>
    <dgm:cxn modelId="{4F418B6B-AEA1-48E6-9F43-1D1B9048F9DE}" type="presParOf" srcId="{AE67B4B0-C72D-42BE-BFD4-611835AB75DB}" destId="{9B577148-83E3-4EA0-A9BB-5CF029B9236E}"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F60ACD-DE87-4A2D-AC1A-C225306479BA}"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nb-NO"/>
        </a:p>
      </dgm:t>
    </dgm:pt>
    <dgm:pt modelId="{BB04A7DA-38BC-4DBA-9AED-28D704386C16}">
      <dgm:prSet phldrT="[Tekst]"/>
      <dgm:spPr>
        <a:xfrm>
          <a:off x="872211" y="4515926"/>
          <a:ext cx="2248145" cy="602904"/>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b-NO">
              <a:solidFill>
                <a:sysClr val="window" lastClr="FFFFFF"/>
              </a:solidFill>
              <a:latin typeface="Calibri" panose="020F0502020204030204"/>
              <a:ea typeface="+mn-ea"/>
              <a:cs typeface="+mn-cs"/>
            </a:rPr>
            <a:t>1. Forelesningsopptak på campus</a:t>
          </a:r>
        </a:p>
      </dgm:t>
    </dgm:pt>
    <dgm:pt modelId="{4A2F1BBC-203C-43A8-96BA-B075074D7316}" type="parTrans" cxnId="{88AAA25B-20D7-4C76-BECC-4F3C5BED953C}">
      <dgm:prSet/>
      <dgm:spPr/>
      <dgm:t>
        <a:bodyPr/>
        <a:lstStyle/>
        <a:p>
          <a:endParaRPr lang="nb-NO"/>
        </a:p>
      </dgm:t>
    </dgm:pt>
    <dgm:pt modelId="{73BB7D15-40BD-4953-B9AF-C9E85848892F}" type="sibTrans" cxnId="{88AAA25B-20D7-4C76-BECC-4F3C5BED953C}">
      <dgm:prSet/>
      <dgm:spPr>
        <a:xfrm>
          <a:off x="249046" y="3924615"/>
          <a:ext cx="1042463" cy="1042502"/>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nb-NO"/>
        </a:p>
      </dgm:t>
    </dgm:pt>
    <dgm:pt modelId="{B54CEB31-0CEC-43A7-B99B-85B779D3FDBC}">
      <dgm:prSet phldrT="[Tekst]"/>
      <dgm:spPr>
        <a:xfrm>
          <a:off x="2890226" y="3788197"/>
          <a:ext cx="2248145" cy="602904"/>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b-NO">
              <a:solidFill>
                <a:sysClr val="window" lastClr="FFFFFF"/>
              </a:solidFill>
              <a:latin typeface="Calibri" panose="020F0502020204030204"/>
              <a:ea typeface="+mn-ea"/>
              <a:cs typeface="+mn-cs"/>
            </a:rPr>
            <a:t>2. Dedikerte korte videoer</a:t>
          </a:r>
        </a:p>
      </dgm:t>
    </dgm:pt>
    <dgm:pt modelId="{BA5D03B2-E953-4D22-89E6-F3EFE6590F6D}" type="parTrans" cxnId="{624471C3-D37E-407A-83CA-021C61B8945B}">
      <dgm:prSet/>
      <dgm:spPr/>
      <dgm:t>
        <a:bodyPr/>
        <a:lstStyle/>
        <a:p>
          <a:endParaRPr lang="nb-NO"/>
        </a:p>
      </dgm:t>
    </dgm:pt>
    <dgm:pt modelId="{71FF73D3-26CB-4E31-A26A-D591E867C53A}" type="sibTrans" cxnId="{624471C3-D37E-407A-83CA-021C61B8945B}">
      <dgm:prSet/>
      <dgm:spPr>
        <a:xfrm>
          <a:off x="2267062" y="3196887"/>
          <a:ext cx="1042463" cy="104250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nb-NO"/>
        </a:p>
      </dgm:t>
    </dgm:pt>
    <dgm:pt modelId="{C3CF8472-30FB-483F-ACEA-738BA352A6DA}">
      <dgm:prSet phldrT="[Tekst]"/>
      <dgm:spPr>
        <a:xfrm>
          <a:off x="3749462" y="2640606"/>
          <a:ext cx="2248145" cy="602904"/>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b-NO">
              <a:solidFill>
                <a:sysClr val="window" lastClr="FFFFFF"/>
              </a:solidFill>
              <a:latin typeface="Calibri" panose="020F0502020204030204"/>
              <a:ea typeface="+mn-ea"/>
              <a:cs typeface="+mn-cs"/>
            </a:rPr>
            <a:t>3. Dedikerte korte videoer med interaktivitet</a:t>
          </a:r>
        </a:p>
      </dgm:t>
    </dgm:pt>
    <dgm:pt modelId="{D7059AF6-0734-41C2-B076-95E310337349}" type="parTrans" cxnId="{C85F630E-DAC5-4181-8FFC-CEC3CA9CC5D1}">
      <dgm:prSet/>
      <dgm:spPr/>
      <dgm:t>
        <a:bodyPr/>
        <a:lstStyle/>
        <a:p>
          <a:endParaRPr lang="nb-NO"/>
        </a:p>
      </dgm:t>
    </dgm:pt>
    <dgm:pt modelId="{982633B7-73FF-4E7C-9B8D-1D4FEC81C544}" type="sibTrans" cxnId="{C85F630E-DAC5-4181-8FFC-CEC3CA9CC5D1}">
      <dgm:prSet/>
      <dgm:spPr>
        <a:xfrm>
          <a:off x="3126297" y="2049295"/>
          <a:ext cx="1042463" cy="104250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nb-NO"/>
        </a:p>
      </dgm:t>
    </dgm:pt>
    <dgm:pt modelId="{FC6FE459-BADA-468B-84F7-85FD8060F2F3}">
      <dgm:prSet phldrT="[Tekst]"/>
      <dgm:spPr>
        <a:xfrm>
          <a:off x="4126550" y="1273463"/>
          <a:ext cx="2080448" cy="602904"/>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b-NO">
              <a:solidFill>
                <a:sysClr val="window" lastClr="FFFFFF"/>
              </a:solidFill>
              <a:latin typeface="Calibri" panose="020F0502020204030204"/>
              <a:ea typeface="+mn-ea"/>
              <a:cs typeface="+mn-cs"/>
            </a:rPr>
            <a:t>4. Adaptiv læring</a:t>
          </a:r>
        </a:p>
      </dgm:t>
    </dgm:pt>
    <dgm:pt modelId="{AB425617-25E9-49E9-9FF4-25FDCC34115C}" type="parTrans" cxnId="{EEB9B891-2B23-4016-8632-65FCBF5C443C}">
      <dgm:prSet/>
      <dgm:spPr/>
      <dgm:t>
        <a:bodyPr/>
        <a:lstStyle/>
        <a:p>
          <a:endParaRPr lang="nb-NO"/>
        </a:p>
      </dgm:t>
    </dgm:pt>
    <dgm:pt modelId="{4A1CE510-5783-43AA-AE3B-FB4F51252FD3}" type="sibTrans" cxnId="{EEB9B891-2B23-4016-8632-65FCBF5C443C}">
      <dgm:prSet/>
      <dgm:spPr>
        <a:xfrm>
          <a:off x="3503385" y="682152"/>
          <a:ext cx="1042463" cy="1042502"/>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nb-NO"/>
        </a:p>
      </dgm:t>
    </dgm:pt>
    <dgm:pt modelId="{D791E56A-2F0C-405F-9FA9-E0787DB10D20}" type="pres">
      <dgm:prSet presAssocID="{AFF60ACD-DE87-4A2D-AC1A-C225306479BA}" presName="Name0" presStyleCnt="0">
        <dgm:presLayoutVars>
          <dgm:chMax val="7"/>
          <dgm:chPref val="7"/>
          <dgm:dir/>
        </dgm:presLayoutVars>
      </dgm:prSet>
      <dgm:spPr/>
      <dgm:t>
        <a:bodyPr/>
        <a:lstStyle/>
        <a:p>
          <a:endParaRPr lang="nb-NO"/>
        </a:p>
      </dgm:t>
    </dgm:pt>
    <dgm:pt modelId="{C1E9158E-742C-423B-9CF5-E33EF0334ECF}" type="pres">
      <dgm:prSet presAssocID="{AFF60ACD-DE87-4A2D-AC1A-C225306479BA}" presName="dot1" presStyleLbl="alignNode1" presStyleIdx="0" presStyleCnt="13"/>
      <dgm:spPr>
        <a:xfrm>
          <a:off x="2186391" y="4044833"/>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F52D2526-09CE-4018-ABCD-9310F65E1BDD}" type="pres">
      <dgm:prSet presAssocID="{AFF60ACD-DE87-4A2D-AC1A-C225306479BA}" presName="dot2" presStyleLbl="alignNode1" presStyleIdx="1" presStyleCnt="13"/>
      <dgm:spPr>
        <a:xfrm>
          <a:off x="1953760" y="4150909"/>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C1A8D234-8DD0-4DFC-BEE4-90DF068892EF}" type="pres">
      <dgm:prSet presAssocID="{AFF60ACD-DE87-4A2D-AC1A-C225306479BA}" presName="dot3" presStyleLbl="alignNode1" presStyleIdx="2" presStyleCnt="13"/>
      <dgm:spPr>
        <a:xfrm>
          <a:off x="1714249" y="4238236"/>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BFD6EB2C-F603-46A9-8EF2-536C1C6CF961}" type="pres">
      <dgm:prSet presAssocID="{AFF60ACD-DE87-4A2D-AC1A-C225306479BA}" presName="dot4" presStyleLbl="alignNode1" presStyleIdx="3" presStyleCnt="13"/>
      <dgm:spPr>
        <a:xfrm>
          <a:off x="1467860" y="4306322"/>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B479A26E-EC44-4C13-B48B-A3956386ABF6}" type="pres">
      <dgm:prSet presAssocID="{AFF60ACD-DE87-4A2D-AC1A-C225306479BA}" presName="dot5" presStyleLbl="alignNode1" presStyleIdx="4" presStyleCnt="13"/>
      <dgm:spPr>
        <a:xfrm>
          <a:off x="3273880" y="3158731"/>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2B2F249D-A95C-4CAA-918A-2975A7DDD79C}" type="pres">
      <dgm:prSet presAssocID="{AFF60ACD-DE87-4A2D-AC1A-C225306479BA}" presName="dot6" presStyleLbl="alignNode1" presStyleIdx="5" presStyleCnt="13"/>
      <dgm:spPr>
        <a:xfrm>
          <a:off x="3894231" y="1858687"/>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4216B8DB-03AE-48AC-B935-153781EEDD19}" type="pres">
      <dgm:prSet presAssocID="{AFF60ACD-DE87-4A2D-AC1A-C225306479BA}" presName="dotArrow1" presStyleLbl="alignNode1" presStyleIdx="6" presStyleCnt="13"/>
      <dgm:spPr>
        <a:xfrm>
          <a:off x="3726636" y="236468"/>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57C0C4FE-ECD3-4585-BA04-317E0D10132E}" type="pres">
      <dgm:prSet presAssocID="{AFF60ACD-DE87-4A2D-AC1A-C225306479BA}" presName="dotArrow2" presStyleLbl="alignNode1" presStyleIdx="7" presStyleCnt="13"/>
      <dgm:spPr>
        <a:xfrm>
          <a:off x="3875470" y="130886"/>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61E8648E-38B0-4AA5-9FA2-9CDC1B226D2B}" type="pres">
      <dgm:prSet presAssocID="{AFF60ACD-DE87-4A2D-AC1A-C225306479BA}" presName="dotArrow3" presStyleLbl="alignNode1" presStyleIdx="8" presStyleCnt="13"/>
      <dgm:spPr>
        <a:xfrm>
          <a:off x="4024304" y="25304"/>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A4A0AF7F-45A0-4A22-BAA9-2C1D38436ADE}" type="pres">
      <dgm:prSet presAssocID="{AFF60ACD-DE87-4A2D-AC1A-C225306479BA}" presName="dotArrow4" presStyleLbl="alignNode1" presStyleIdx="9" presStyleCnt="13"/>
      <dgm:spPr>
        <a:xfrm>
          <a:off x="4173138" y="130886"/>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8469509E-74E9-4629-970F-4529EC881D2A}" type="pres">
      <dgm:prSet presAssocID="{AFF60ACD-DE87-4A2D-AC1A-C225306479BA}" presName="dotArrow5" presStyleLbl="alignNode1" presStyleIdx="10" presStyleCnt="13"/>
      <dgm:spPr>
        <a:xfrm>
          <a:off x="4322598" y="236468"/>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7C232409-529B-494F-81DB-12FCCE3E70E2}" type="pres">
      <dgm:prSet presAssocID="{AFF60ACD-DE87-4A2D-AC1A-C225306479BA}" presName="dotArrow6" presStyleLbl="alignNode1" presStyleIdx="11" presStyleCnt="13"/>
      <dgm:spPr>
        <a:xfrm>
          <a:off x="4024304" y="248309"/>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16E8124C-BCF3-4C18-918B-6C3916362939}" type="pres">
      <dgm:prSet presAssocID="{AFF60ACD-DE87-4A2D-AC1A-C225306479BA}" presName="dotArrow7" presStyleLbl="alignNode1" presStyleIdx="12" presStyleCnt="13"/>
      <dgm:spPr>
        <a:xfrm>
          <a:off x="4024304" y="471315"/>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FC754260-14E7-420B-B1CD-EB009E806D14}" type="pres">
      <dgm:prSet presAssocID="{BB04A7DA-38BC-4DBA-9AED-28D704386C16}" presName="parTx1" presStyleLbl="node1" presStyleIdx="0" presStyleCnt="4"/>
      <dgm:spPr/>
      <dgm:t>
        <a:bodyPr/>
        <a:lstStyle/>
        <a:p>
          <a:endParaRPr lang="nb-NO"/>
        </a:p>
      </dgm:t>
    </dgm:pt>
    <dgm:pt modelId="{9376134B-EA73-4CC1-A73F-38D31ED3D710}" type="pres">
      <dgm:prSet presAssocID="{73BB7D15-40BD-4953-B9AF-C9E85848892F}" presName="picture1" presStyleCnt="0"/>
      <dgm:spPr/>
    </dgm:pt>
    <dgm:pt modelId="{479567C2-6C34-4C42-AF0D-0AE51A1CB3EC}" type="pres">
      <dgm:prSet presAssocID="{73BB7D15-40BD-4953-B9AF-C9E85848892F}" presName="imageRepeatNode" presStyleLbl="fgImgPlace1" presStyleIdx="0" presStyleCnt="4"/>
      <dgm:spPr/>
      <dgm:t>
        <a:bodyPr/>
        <a:lstStyle/>
        <a:p>
          <a:endParaRPr lang="nb-NO"/>
        </a:p>
      </dgm:t>
    </dgm:pt>
    <dgm:pt modelId="{51A4B941-3F84-49CE-8B35-70900B4BB65C}" type="pres">
      <dgm:prSet presAssocID="{B54CEB31-0CEC-43A7-B99B-85B779D3FDBC}" presName="parTx2" presStyleLbl="node1" presStyleIdx="1" presStyleCnt="4"/>
      <dgm:spPr/>
      <dgm:t>
        <a:bodyPr/>
        <a:lstStyle/>
        <a:p>
          <a:endParaRPr lang="nb-NO"/>
        </a:p>
      </dgm:t>
    </dgm:pt>
    <dgm:pt modelId="{AE203C80-2DFF-4400-ACBD-65275C6CCD5F}" type="pres">
      <dgm:prSet presAssocID="{71FF73D3-26CB-4E31-A26A-D591E867C53A}" presName="picture2" presStyleCnt="0"/>
      <dgm:spPr/>
    </dgm:pt>
    <dgm:pt modelId="{FE9C9B8F-FBE1-4DF5-9A2D-02E6D686758F}" type="pres">
      <dgm:prSet presAssocID="{71FF73D3-26CB-4E31-A26A-D591E867C53A}" presName="imageRepeatNode" presStyleLbl="fgImgPlace1" presStyleIdx="1" presStyleCnt="4"/>
      <dgm:spPr/>
      <dgm:t>
        <a:bodyPr/>
        <a:lstStyle/>
        <a:p>
          <a:endParaRPr lang="nb-NO"/>
        </a:p>
      </dgm:t>
    </dgm:pt>
    <dgm:pt modelId="{2C9419A3-AE0E-4025-884A-11EB0E530ECA}" type="pres">
      <dgm:prSet presAssocID="{C3CF8472-30FB-483F-ACEA-738BA352A6DA}" presName="parTx3" presStyleLbl="node1" presStyleIdx="2" presStyleCnt="4"/>
      <dgm:spPr/>
      <dgm:t>
        <a:bodyPr/>
        <a:lstStyle/>
        <a:p>
          <a:endParaRPr lang="nb-NO"/>
        </a:p>
      </dgm:t>
    </dgm:pt>
    <dgm:pt modelId="{BAA5694F-7D7C-42BC-90F6-4E2770C9599F}" type="pres">
      <dgm:prSet presAssocID="{982633B7-73FF-4E7C-9B8D-1D4FEC81C544}" presName="picture3" presStyleCnt="0"/>
      <dgm:spPr/>
    </dgm:pt>
    <dgm:pt modelId="{65804EDA-BA82-46BF-B17C-8F7CAAC1C053}" type="pres">
      <dgm:prSet presAssocID="{982633B7-73FF-4E7C-9B8D-1D4FEC81C544}" presName="imageRepeatNode" presStyleLbl="fgImgPlace1" presStyleIdx="2" presStyleCnt="4"/>
      <dgm:spPr/>
      <dgm:t>
        <a:bodyPr/>
        <a:lstStyle/>
        <a:p>
          <a:endParaRPr lang="nb-NO"/>
        </a:p>
      </dgm:t>
    </dgm:pt>
    <dgm:pt modelId="{1BCDE951-9C0F-4B2D-8E63-6961115E0AA6}" type="pres">
      <dgm:prSet presAssocID="{FC6FE459-BADA-468B-84F7-85FD8060F2F3}" presName="parTx4" presStyleLbl="node1" presStyleIdx="3" presStyleCnt="4"/>
      <dgm:spPr/>
      <dgm:t>
        <a:bodyPr/>
        <a:lstStyle/>
        <a:p>
          <a:endParaRPr lang="nb-NO"/>
        </a:p>
      </dgm:t>
    </dgm:pt>
    <dgm:pt modelId="{F55F3B8B-22CD-4D5A-99CC-E528EB3397FE}" type="pres">
      <dgm:prSet presAssocID="{4A1CE510-5783-43AA-AE3B-FB4F51252FD3}" presName="picture4" presStyleCnt="0"/>
      <dgm:spPr/>
    </dgm:pt>
    <dgm:pt modelId="{7A4ABB1A-C067-447E-8CF7-54181F07CAB3}" type="pres">
      <dgm:prSet presAssocID="{4A1CE510-5783-43AA-AE3B-FB4F51252FD3}" presName="imageRepeatNode" presStyleLbl="fgImgPlace1" presStyleIdx="3" presStyleCnt="4"/>
      <dgm:spPr/>
      <dgm:t>
        <a:bodyPr/>
        <a:lstStyle/>
        <a:p>
          <a:endParaRPr lang="nb-NO"/>
        </a:p>
      </dgm:t>
    </dgm:pt>
  </dgm:ptLst>
  <dgm:cxnLst>
    <dgm:cxn modelId="{61BD9F28-4711-4BDA-A05A-92DF31DC2999}" type="presOf" srcId="{B54CEB31-0CEC-43A7-B99B-85B779D3FDBC}" destId="{51A4B941-3F84-49CE-8B35-70900B4BB65C}" srcOrd="0" destOrd="0" presId="urn:microsoft.com/office/officeart/2008/layout/AscendingPictureAccentProcess"/>
    <dgm:cxn modelId="{624471C3-D37E-407A-83CA-021C61B8945B}" srcId="{AFF60ACD-DE87-4A2D-AC1A-C225306479BA}" destId="{B54CEB31-0CEC-43A7-B99B-85B779D3FDBC}" srcOrd="1" destOrd="0" parTransId="{BA5D03B2-E953-4D22-89E6-F3EFE6590F6D}" sibTransId="{71FF73D3-26CB-4E31-A26A-D591E867C53A}"/>
    <dgm:cxn modelId="{3C84F78E-CA41-4C63-81D0-D5668DB94692}" type="presOf" srcId="{BB04A7DA-38BC-4DBA-9AED-28D704386C16}" destId="{FC754260-14E7-420B-B1CD-EB009E806D14}" srcOrd="0" destOrd="0" presId="urn:microsoft.com/office/officeart/2008/layout/AscendingPictureAccentProcess"/>
    <dgm:cxn modelId="{72A0CF9B-78B7-45B1-AD56-DB4B06D33C27}" type="presOf" srcId="{71FF73D3-26CB-4E31-A26A-D591E867C53A}" destId="{FE9C9B8F-FBE1-4DF5-9A2D-02E6D686758F}" srcOrd="0" destOrd="0" presId="urn:microsoft.com/office/officeart/2008/layout/AscendingPictureAccentProcess"/>
    <dgm:cxn modelId="{9B1DD7F1-7615-4299-91D4-C17B60A23D20}" type="presOf" srcId="{73BB7D15-40BD-4953-B9AF-C9E85848892F}" destId="{479567C2-6C34-4C42-AF0D-0AE51A1CB3EC}" srcOrd="0" destOrd="0" presId="urn:microsoft.com/office/officeart/2008/layout/AscendingPictureAccentProcess"/>
    <dgm:cxn modelId="{C85F630E-DAC5-4181-8FFC-CEC3CA9CC5D1}" srcId="{AFF60ACD-DE87-4A2D-AC1A-C225306479BA}" destId="{C3CF8472-30FB-483F-ACEA-738BA352A6DA}" srcOrd="2" destOrd="0" parTransId="{D7059AF6-0734-41C2-B076-95E310337349}" sibTransId="{982633B7-73FF-4E7C-9B8D-1D4FEC81C544}"/>
    <dgm:cxn modelId="{88AAA25B-20D7-4C76-BECC-4F3C5BED953C}" srcId="{AFF60ACD-DE87-4A2D-AC1A-C225306479BA}" destId="{BB04A7DA-38BC-4DBA-9AED-28D704386C16}" srcOrd="0" destOrd="0" parTransId="{4A2F1BBC-203C-43A8-96BA-B075074D7316}" sibTransId="{73BB7D15-40BD-4953-B9AF-C9E85848892F}"/>
    <dgm:cxn modelId="{280BDCA3-1EAD-4443-B753-BC31FB3A2A6C}" type="presOf" srcId="{C3CF8472-30FB-483F-ACEA-738BA352A6DA}" destId="{2C9419A3-AE0E-4025-884A-11EB0E530ECA}" srcOrd="0" destOrd="0" presId="urn:microsoft.com/office/officeart/2008/layout/AscendingPictureAccentProcess"/>
    <dgm:cxn modelId="{EEB9B891-2B23-4016-8632-65FCBF5C443C}" srcId="{AFF60ACD-DE87-4A2D-AC1A-C225306479BA}" destId="{FC6FE459-BADA-468B-84F7-85FD8060F2F3}" srcOrd="3" destOrd="0" parTransId="{AB425617-25E9-49E9-9FF4-25FDCC34115C}" sibTransId="{4A1CE510-5783-43AA-AE3B-FB4F51252FD3}"/>
    <dgm:cxn modelId="{4E87EE0E-5277-4A3B-80C4-278A7EBA99D2}" type="presOf" srcId="{4A1CE510-5783-43AA-AE3B-FB4F51252FD3}" destId="{7A4ABB1A-C067-447E-8CF7-54181F07CAB3}" srcOrd="0" destOrd="0" presId="urn:microsoft.com/office/officeart/2008/layout/AscendingPictureAccentProcess"/>
    <dgm:cxn modelId="{F7446B60-00C2-4EC2-98A5-6BFAA47CE1CD}" type="presOf" srcId="{982633B7-73FF-4E7C-9B8D-1D4FEC81C544}" destId="{65804EDA-BA82-46BF-B17C-8F7CAAC1C053}" srcOrd="0" destOrd="0" presId="urn:microsoft.com/office/officeart/2008/layout/AscendingPictureAccentProcess"/>
    <dgm:cxn modelId="{BBF32713-3837-489B-BFAD-AF2CA7C9E675}" type="presOf" srcId="{AFF60ACD-DE87-4A2D-AC1A-C225306479BA}" destId="{D791E56A-2F0C-405F-9FA9-E0787DB10D20}" srcOrd="0" destOrd="0" presId="urn:microsoft.com/office/officeart/2008/layout/AscendingPictureAccentProcess"/>
    <dgm:cxn modelId="{B1D379E3-988D-48DA-9D42-7C2D4743BBA6}" type="presOf" srcId="{FC6FE459-BADA-468B-84F7-85FD8060F2F3}" destId="{1BCDE951-9C0F-4B2D-8E63-6961115E0AA6}" srcOrd="0" destOrd="0" presId="urn:microsoft.com/office/officeart/2008/layout/AscendingPictureAccentProcess"/>
    <dgm:cxn modelId="{911B542D-E506-4D91-A56C-9DEE32F5249B}" type="presParOf" srcId="{D791E56A-2F0C-405F-9FA9-E0787DB10D20}" destId="{C1E9158E-742C-423B-9CF5-E33EF0334ECF}" srcOrd="0" destOrd="0" presId="urn:microsoft.com/office/officeart/2008/layout/AscendingPictureAccentProcess"/>
    <dgm:cxn modelId="{671E9CA0-E36C-4B25-BBE3-49F67350BFAF}" type="presParOf" srcId="{D791E56A-2F0C-405F-9FA9-E0787DB10D20}" destId="{F52D2526-09CE-4018-ABCD-9310F65E1BDD}" srcOrd="1" destOrd="0" presId="urn:microsoft.com/office/officeart/2008/layout/AscendingPictureAccentProcess"/>
    <dgm:cxn modelId="{0BF8A58F-B4AE-4446-A208-86A104E7654B}" type="presParOf" srcId="{D791E56A-2F0C-405F-9FA9-E0787DB10D20}" destId="{C1A8D234-8DD0-4DFC-BEE4-90DF068892EF}" srcOrd="2" destOrd="0" presId="urn:microsoft.com/office/officeart/2008/layout/AscendingPictureAccentProcess"/>
    <dgm:cxn modelId="{A495F134-2CE8-4963-A860-2AD6794FD899}" type="presParOf" srcId="{D791E56A-2F0C-405F-9FA9-E0787DB10D20}" destId="{BFD6EB2C-F603-46A9-8EF2-536C1C6CF961}" srcOrd="3" destOrd="0" presId="urn:microsoft.com/office/officeart/2008/layout/AscendingPictureAccentProcess"/>
    <dgm:cxn modelId="{78C3A6EF-57A0-43A1-8556-90F7CD8FA5DC}" type="presParOf" srcId="{D791E56A-2F0C-405F-9FA9-E0787DB10D20}" destId="{B479A26E-EC44-4C13-B48B-A3956386ABF6}" srcOrd="4" destOrd="0" presId="urn:microsoft.com/office/officeart/2008/layout/AscendingPictureAccentProcess"/>
    <dgm:cxn modelId="{4C42BB0F-CB3D-4A6A-993A-671542BA8908}" type="presParOf" srcId="{D791E56A-2F0C-405F-9FA9-E0787DB10D20}" destId="{2B2F249D-A95C-4CAA-918A-2975A7DDD79C}" srcOrd="5" destOrd="0" presId="urn:microsoft.com/office/officeart/2008/layout/AscendingPictureAccentProcess"/>
    <dgm:cxn modelId="{A495AB62-0CF2-4414-A268-6694894692FA}" type="presParOf" srcId="{D791E56A-2F0C-405F-9FA9-E0787DB10D20}" destId="{4216B8DB-03AE-48AC-B935-153781EEDD19}" srcOrd="6" destOrd="0" presId="urn:microsoft.com/office/officeart/2008/layout/AscendingPictureAccentProcess"/>
    <dgm:cxn modelId="{88463294-4F27-4B51-B16F-6F5EE2342579}" type="presParOf" srcId="{D791E56A-2F0C-405F-9FA9-E0787DB10D20}" destId="{57C0C4FE-ECD3-4585-BA04-317E0D10132E}" srcOrd="7" destOrd="0" presId="urn:microsoft.com/office/officeart/2008/layout/AscendingPictureAccentProcess"/>
    <dgm:cxn modelId="{697CB22D-992C-4C2D-921A-F7C058961D5C}" type="presParOf" srcId="{D791E56A-2F0C-405F-9FA9-E0787DB10D20}" destId="{61E8648E-38B0-4AA5-9FA2-9CDC1B226D2B}" srcOrd="8" destOrd="0" presId="urn:microsoft.com/office/officeart/2008/layout/AscendingPictureAccentProcess"/>
    <dgm:cxn modelId="{F743F670-AC36-4C0F-93FC-3EF56FFF45F1}" type="presParOf" srcId="{D791E56A-2F0C-405F-9FA9-E0787DB10D20}" destId="{A4A0AF7F-45A0-4A22-BAA9-2C1D38436ADE}" srcOrd="9" destOrd="0" presId="urn:microsoft.com/office/officeart/2008/layout/AscendingPictureAccentProcess"/>
    <dgm:cxn modelId="{F670CBD4-0631-4AAF-A862-A1B701047E9F}" type="presParOf" srcId="{D791E56A-2F0C-405F-9FA9-E0787DB10D20}" destId="{8469509E-74E9-4629-970F-4529EC881D2A}" srcOrd="10" destOrd="0" presId="urn:microsoft.com/office/officeart/2008/layout/AscendingPictureAccentProcess"/>
    <dgm:cxn modelId="{C0EEB763-99E0-4A4F-95D9-1B3A58D7572B}" type="presParOf" srcId="{D791E56A-2F0C-405F-9FA9-E0787DB10D20}" destId="{7C232409-529B-494F-81DB-12FCCE3E70E2}" srcOrd="11" destOrd="0" presId="urn:microsoft.com/office/officeart/2008/layout/AscendingPictureAccentProcess"/>
    <dgm:cxn modelId="{AA5F89C0-2C6A-4CC2-B5FC-C5522E8DE04C}" type="presParOf" srcId="{D791E56A-2F0C-405F-9FA9-E0787DB10D20}" destId="{16E8124C-BCF3-4C18-918B-6C3916362939}" srcOrd="12" destOrd="0" presId="urn:microsoft.com/office/officeart/2008/layout/AscendingPictureAccentProcess"/>
    <dgm:cxn modelId="{419B135B-04DA-4934-A950-4B53E07DB8C0}" type="presParOf" srcId="{D791E56A-2F0C-405F-9FA9-E0787DB10D20}" destId="{FC754260-14E7-420B-B1CD-EB009E806D14}" srcOrd="13" destOrd="0" presId="urn:microsoft.com/office/officeart/2008/layout/AscendingPictureAccentProcess"/>
    <dgm:cxn modelId="{2344A307-239E-4D69-9FE6-E7CE75B7B58F}" type="presParOf" srcId="{D791E56A-2F0C-405F-9FA9-E0787DB10D20}" destId="{9376134B-EA73-4CC1-A73F-38D31ED3D710}" srcOrd="14" destOrd="0" presId="urn:microsoft.com/office/officeart/2008/layout/AscendingPictureAccentProcess"/>
    <dgm:cxn modelId="{07F82821-3531-44BC-9A07-841A80EA2DFD}" type="presParOf" srcId="{9376134B-EA73-4CC1-A73F-38D31ED3D710}" destId="{479567C2-6C34-4C42-AF0D-0AE51A1CB3EC}" srcOrd="0" destOrd="0" presId="urn:microsoft.com/office/officeart/2008/layout/AscendingPictureAccentProcess"/>
    <dgm:cxn modelId="{185E3154-5BEC-4A85-A6DF-8A685FAE74E3}" type="presParOf" srcId="{D791E56A-2F0C-405F-9FA9-E0787DB10D20}" destId="{51A4B941-3F84-49CE-8B35-70900B4BB65C}" srcOrd="15" destOrd="0" presId="urn:microsoft.com/office/officeart/2008/layout/AscendingPictureAccentProcess"/>
    <dgm:cxn modelId="{3FA67D32-4185-4BC8-8596-46B829C85FFB}" type="presParOf" srcId="{D791E56A-2F0C-405F-9FA9-E0787DB10D20}" destId="{AE203C80-2DFF-4400-ACBD-65275C6CCD5F}" srcOrd="16" destOrd="0" presId="urn:microsoft.com/office/officeart/2008/layout/AscendingPictureAccentProcess"/>
    <dgm:cxn modelId="{103B259E-654C-4AA8-9A53-E3528E02B89A}" type="presParOf" srcId="{AE203C80-2DFF-4400-ACBD-65275C6CCD5F}" destId="{FE9C9B8F-FBE1-4DF5-9A2D-02E6D686758F}" srcOrd="0" destOrd="0" presId="urn:microsoft.com/office/officeart/2008/layout/AscendingPictureAccentProcess"/>
    <dgm:cxn modelId="{37A7DA0D-965A-4A90-937E-C37D2DFA4E0A}" type="presParOf" srcId="{D791E56A-2F0C-405F-9FA9-E0787DB10D20}" destId="{2C9419A3-AE0E-4025-884A-11EB0E530ECA}" srcOrd="17" destOrd="0" presId="urn:microsoft.com/office/officeart/2008/layout/AscendingPictureAccentProcess"/>
    <dgm:cxn modelId="{8070088F-E396-4630-99C7-59CF10FBA963}" type="presParOf" srcId="{D791E56A-2F0C-405F-9FA9-E0787DB10D20}" destId="{BAA5694F-7D7C-42BC-90F6-4E2770C9599F}" srcOrd="18" destOrd="0" presId="urn:microsoft.com/office/officeart/2008/layout/AscendingPictureAccentProcess"/>
    <dgm:cxn modelId="{E242F0B3-57F6-417D-AB02-D1EFF66230C3}" type="presParOf" srcId="{BAA5694F-7D7C-42BC-90F6-4E2770C9599F}" destId="{65804EDA-BA82-46BF-B17C-8F7CAAC1C053}" srcOrd="0" destOrd="0" presId="urn:microsoft.com/office/officeart/2008/layout/AscendingPictureAccentProcess"/>
    <dgm:cxn modelId="{0DBFB8BE-967D-4649-BA27-5B74A55E5E60}" type="presParOf" srcId="{D791E56A-2F0C-405F-9FA9-E0787DB10D20}" destId="{1BCDE951-9C0F-4B2D-8E63-6961115E0AA6}" srcOrd="19" destOrd="0" presId="urn:microsoft.com/office/officeart/2008/layout/AscendingPictureAccentProcess"/>
    <dgm:cxn modelId="{86EDBDB4-939A-4954-8EE7-BBDDCE886623}" type="presParOf" srcId="{D791E56A-2F0C-405F-9FA9-E0787DB10D20}" destId="{F55F3B8B-22CD-4D5A-99CC-E528EB3397FE}" srcOrd="20" destOrd="0" presId="urn:microsoft.com/office/officeart/2008/layout/AscendingPictureAccentProcess"/>
    <dgm:cxn modelId="{D1E817A0-C55D-492D-9A3A-02CE62A59CCE}" type="presParOf" srcId="{F55F3B8B-22CD-4D5A-99CC-E528EB3397FE}" destId="{7A4ABB1A-C067-447E-8CF7-54181F07CAB3}"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F60ACD-DE87-4A2D-AC1A-C225306479BA}"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nb-NO"/>
        </a:p>
      </dgm:t>
    </dgm:pt>
    <dgm:pt modelId="{BB04A7DA-38BC-4DBA-9AED-28D704386C16}">
      <dgm:prSet phldrT="[Tekst]"/>
      <dgm:spPr>
        <a:xfrm>
          <a:off x="872211" y="4515926"/>
          <a:ext cx="2248145" cy="602904"/>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b-NO">
              <a:solidFill>
                <a:sysClr val="window" lastClr="FFFFFF"/>
              </a:solidFill>
              <a:latin typeface="Calibri" panose="020F0502020204030204"/>
              <a:ea typeface="+mn-ea"/>
              <a:cs typeface="+mn-cs"/>
            </a:rPr>
            <a:t>1. Forelesningsopptak på campus</a:t>
          </a:r>
        </a:p>
      </dgm:t>
    </dgm:pt>
    <dgm:pt modelId="{4A2F1BBC-203C-43A8-96BA-B075074D7316}" type="parTrans" cxnId="{88AAA25B-20D7-4C76-BECC-4F3C5BED953C}">
      <dgm:prSet/>
      <dgm:spPr/>
      <dgm:t>
        <a:bodyPr/>
        <a:lstStyle/>
        <a:p>
          <a:endParaRPr lang="nb-NO"/>
        </a:p>
      </dgm:t>
    </dgm:pt>
    <dgm:pt modelId="{73BB7D15-40BD-4953-B9AF-C9E85848892F}" type="sibTrans" cxnId="{88AAA25B-20D7-4C76-BECC-4F3C5BED953C}">
      <dgm:prSet/>
      <dgm:spPr>
        <a:xfrm>
          <a:off x="249046" y="3924615"/>
          <a:ext cx="1042463" cy="1042502"/>
        </a:xfr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nb-NO"/>
        </a:p>
      </dgm:t>
    </dgm:pt>
    <dgm:pt modelId="{B54CEB31-0CEC-43A7-B99B-85B779D3FDBC}">
      <dgm:prSet phldrT="[Tekst]"/>
      <dgm:spPr>
        <a:xfrm>
          <a:off x="2890226" y="3788197"/>
          <a:ext cx="2248145" cy="602904"/>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b-NO">
              <a:solidFill>
                <a:sysClr val="window" lastClr="FFFFFF"/>
              </a:solidFill>
              <a:latin typeface="Calibri" panose="020F0502020204030204"/>
              <a:ea typeface="+mn-ea"/>
              <a:cs typeface="+mn-cs"/>
            </a:rPr>
            <a:t>2. Dedikerte korte videoer</a:t>
          </a:r>
        </a:p>
      </dgm:t>
    </dgm:pt>
    <dgm:pt modelId="{BA5D03B2-E953-4D22-89E6-F3EFE6590F6D}" type="parTrans" cxnId="{624471C3-D37E-407A-83CA-021C61B8945B}">
      <dgm:prSet/>
      <dgm:spPr/>
      <dgm:t>
        <a:bodyPr/>
        <a:lstStyle/>
        <a:p>
          <a:endParaRPr lang="nb-NO"/>
        </a:p>
      </dgm:t>
    </dgm:pt>
    <dgm:pt modelId="{71FF73D3-26CB-4E31-A26A-D591E867C53A}" type="sibTrans" cxnId="{624471C3-D37E-407A-83CA-021C61B8945B}">
      <dgm:prSet/>
      <dgm:spPr>
        <a:xfrm>
          <a:off x="2267062" y="3196887"/>
          <a:ext cx="1042463" cy="1042502"/>
        </a:xfr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nb-NO"/>
        </a:p>
      </dgm:t>
    </dgm:pt>
    <dgm:pt modelId="{C3CF8472-30FB-483F-ACEA-738BA352A6DA}">
      <dgm:prSet phldrT="[Tekst]"/>
      <dgm:spPr>
        <a:xfrm>
          <a:off x="3749462" y="2640606"/>
          <a:ext cx="2248145" cy="602904"/>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b-NO">
              <a:solidFill>
                <a:sysClr val="window" lastClr="FFFFFF"/>
              </a:solidFill>
              <a:latin typeface="Calibri" panose="020F0502020204030204"/>
              <a:ea typeface="+mn-ea"/>
              <a:cs typeface="+mn-cs"/>
            </a:rPr>
            <a:t>3. Dedikerte korte videoer med interaktivitet</a:t>
          </a:r>
        </a:p>
      </dgm:t>
    </dgm:pt>
    <dgm:pt modelId="{D7059AF6-0734-41C2-B076-95E310337349}" type="parTrans" cxnId="{C85F630E-DAC5-4181-8FFC-CEC3CA9CC5D1}">
      <dgm:prSet/>
      <dgm:spPr/>
      <dgm:t>
        <a:bodyPr/>
        <a:lstStyle/>
        <a:p>
          <a:endParaRPr lang="nb-NO"/>
        </a:p>
      </dgm:t>
    </dgm:pt>
    <dgm:pt modelId="{982633B7-73FF-4E7C-9B8D-1D4FEC81C544}" type="sibTrans" cxnId="{C85F630E-DAC5-4181-8FFC-CEC3CA9CC5D1}">
      <dgm:prSet/>
      <dgm:spPr>
        <a:xfrm>
          <a:off x="3126297" y="2049295"/>
          <a:ext cx="1042463" cy="1042502"/>
        </a:xfr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nb-NO"/>
        </a:p>
      </dgm:t>
    </dgm:pt>
    <dgm:pt modelId="{FC6FE459-BADA-468B-84F7-85FD8060F2F3}">
      <dgm:prSet phldrT="[Tekst]"/>
      <dgm:spPr>
        <a:xfrm>
          <a:off x="4126550" y="1273463"/>
          <a:ext cx="2080448" cy="602904"/>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b-NO">
              <a:solidFill>
                <a:sysClr val="window" lastClr="FFFFFF"/>
              </a:solidFill>
              <a:latin typeface="Calibri" panose="020F0502020204030204"/>
              <a:ea typeface="+mn-ea"/>
              <a:cs typeface="+mn-cs"/>
            </a:rPr>
            <a:t>4. Adaptiv læring</a:t>
          </a:r>
        </a:p>
      </dgm:t>
    </dgm:pt>
    <dgm:pt modelId="{AB425617-25E9-49E9-9FF4-25FDCC34115C}" type="parTrans" cxnId="{EEB9B891-2B23-4016-8632-65FCBF5C443C}">
      <dgm:prSet/>
      <dgm:spPr/>
      <dgm:t>
        <a:bodyPr/>
        <a:lstStyle/>
        <a:p>
          <a:endParaRPr lang="nb-NO"/>
        </a:p>
      </dgm:t>
    </dgm:pt>
    <dgm:pt modelId="{4A1CE510-5783-43AA-AE3B-FB4F51252FD3}" type="sibTrans" cxnId="{EEB9B891-2B23-4016-8632-65FCBF5C443C}">
      <dgm:prSet/>
      <dgm:spPr>
        <a:xfrm>
          <a:off x="3503385" y="682152"/>
          <a:ext cx="1042463" cy="1042502"/>
        </a:xfr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nb-NO"/>
        </a:p>
      </dgm:t>
    </dgm:pt>
    <dgm:pt modelId="{D791E56A-2F0C-405F-9FA9-E0787DB10D20}" type="pres">
      <dgm:prSet presAssocID="{AFF60ACD-DE87-4A2D-AC1A-C225306479BA}" presName="Name0" presStyleCnt="0">
        <dgm:presLayoutVars>
          <dgm:chMax val="7"/>
          <dgm:chPref val="7"/>
          <dgm:dir/>
        </dgm:presLayoutVars>
      </dgm:prSet>
      <dgm:spPr/>
      <dgm:t>
        <a:bodyPr/>
        <a:lstStyle/>
        <a:p>
          <a:endParaRPr lang="nb-NO"/>
        </a:p>
      </dgm:t>
    </dgm:pt>
    <dgm:pt modelId="{C1E9158E-742C-423B-9CF5-E33EF0334ECF}" type="pres">
      <dgm:prSet presAssocID="{AFF60ACD-DE87-4A2D-AC1A-C225306479BA}" presName="dot1" presStyleLbl="alignNode1" presStyleIdx="0" presStyleCnt="13"/>
      <dgm:spPr>
        <a:xfrm>
          <a:off x="2186391" y="4044833"/>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F52D2526-09CE-4018-ABCD-9310F65E1BDD}" type="pres">
      <dgm:prSet presAssocID="{AFF60ACD-DE87-4A2D-AC1A-C225306479BA}" presName="dot2" presStyleLbl="alignNode1" presStyleIdx="1" presStyleCnt="13"/>
      <dgm:spPr>
        <a:xfrm>
          <a:off x="1953760" y="4150909"/>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C1A8D234-8DD0-4DFC-BEE4-90DF068892EF}" type="pres">
      <dgm:prSet presAssocID="{AFF60ACD-DE87-4A2D-AC1A-C225306479BA}" presName="dot3" presStyleLbl="alignNode1" presStyleIdx="2" presStyleCnt="13"/>
      <dgm:spPr>
        <a:xfrm>
          <a:off x="1714249" y="4238236"/>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BFD6EB2C-F603-46A9-8EF2-536C1C6CF961}" type="pres">
      <dgm:prSet presAssocID="{AFF60ACD-DE87-4A2D-AC1A-C225306479BA}" presName="dot4" presStyleLbl="alignNode1" presStyleIdx="3" presStyleCnt="13"/>
      <dgm:spPr>
        <a:xfrm>
          <a:off x="1467860" y="4306322"/>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B479A26E-EC44-4C13-B48B-A3956386ABF6}" type="pres">
      <dgm:prSet presAssocID="{AFF60ACD-DE87-4A2D-AC1A-C225306479BA}" presName="dot5" presStyleLbl="alignNode1" presStyleIdx="4" presStyleCnt="13"/>
      <dgm:spPr>
        <a:xfrm>
          <a:off x="3273880" y="3158731"/>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2B2F249D-A95C-4CAA-918A-2975A7DDD79C}" type="pres">
      <dgm:prSet presAssocID="{AFF60ACD-DE87-4A2D-AC1A-C225306479BA}" presName="dot6" presStyleLbl="alignNode1" presStyleIdx="5" presStyleCnt="13"/>
      <dgm:spPr>
        <a:xfrm>
          <a:off x="3894231" y="1858687"/>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4216B8DB-03AE-48AC-B935-153781EEDD19}" type="pres">
      <dgm:prSet presAssocID="{AFF60ACD-DE87-4A2D-AC1A-C225306479BA}" presName="dotArrow1" presStyleLbl="alignNode1" presStyleIdx="6" presStyleCnt="13"/>
      <dgm:spPr>
        <a:xfrm>
          <a:off x="3726636" y="236468"/>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57C0C4FE-ECD3-4585-BA04-317E0D10132E}" type="pres">
      <dgm:prSet presAssocID="{AFF60ACD-DE87-4A2D-AC1A-C225306479BA}" presName="dotArrow2" presStyleLbl="alignNode1" presStyleIdx="7" presStyleCnt="13"/>
      <dgm:spPr>
        <a:xfrm>
          <a:off x="3875470" y="130886"/>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61E8648E-38B0-4AA5-9FA2-9CDC1B226D2B}" type="pres">
      <dgm:prSet presAssocID="{AFF60ACD-DE87-4A2D-AC1A-C225306479BA}" presName="dotArrow3" presStyleLbl="alignNode1" presStyleIdx="8" presStyleCnt="13"/>
      <dgm:spPr>
        <a:xfrm>
          <a:off x="4024304" y="25304"/>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A4A0AF7F-45A0-4A22-BAA9-2C1D38436ADE}" type="pres">
      <dgm:prSet presAssocID="{AFF60ACD-DE87-4A2D-AC1A-C225306479BA}" presName="dotArrow4" presStyleLbl="alignNode1" presStyleIdx="9" presStyleCnt="13"/>
      <dgm:spPr>
        <a:xfrm>
          <a:off x="4173138" y="130886"/>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8469509E-74E9-4629-970F-4529EC881D2A}" type="pres">
      <dgm:prSet presAssocID="{AFF60ACD-DE87-4A2D-AC1A-C225306479BA}" presName="dotArrow5" presStyleLbl="alignNode1" presStyleIdx="10" presStyleCnt="13"/>
      <dgm:spPr>
        <a:xfrm>
          <a:off x="4322598" y="236468"/>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7C232409-529B-494F-81DB-12FCCE3E70E2}" type="pres">
      <dgm:prSet presAssocID="{AFF60ACD-DE87-4A2D-AC1A-C225306479BA}" presName="dotArrow6" presStyleLbl="alignNode1" presStyleIdx="11" presStyleCnt="13"/>
      <dgm:spPr>
        <a:xfrm>
          <a:off x="4024304" y="248309"/>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16E8124C-BCF3-4C18-918B-6C3916362939}" type="pres">
      <dgm:prSet presAssocID="{AFF60ACD-DE87-4A2D-AC1A-C225306479BA}" presName="dotArrow7" presStyleLbl="alignNode1" presStyleIdx="12" presStyleCnt="13"/>
      <dgm:spPr>
        <a:xfrm>
          <a:off x="4024304" y="471315"/>
          <a:ext cx="104434" cy="104434"/>
        </a:xfrm>
        <a:prstGeom prst="ellipse">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endParaRPr lang="nb-NO"/>
        </a:p>
      </dgm:t>
    </dgm:pt>
    <dgm:pt modelId="{FC754260-14E7-420B-B1CD-EB009E806D14}" type="pres">
      <dgm:prSet presAssocID="{BB04A7DA-38BC-4DBA-9AED-28D704386C16}" presName="parTx1" presStyleLbl="node1" presStyleIdx="0" presStyleCnt="4"/>
      <dgm:spPr>
        <a:prstGeom prst="roundRect">
          <a:avLst/>
        </a:prstGeom>
      </dgm:spPr>
      <dgm:t>
        <a:bodyPr/>
        <a:lstStyle/>
        <a:p>
          <a:endParaRPr lang="nb-NO"/>
        </a:p>
      </dgm:t>
    </dgm:pt>
    <dgm:pt modelId="{9376134B-EA73-4CC1-A73F-38D31ED3D710}" type="pres">
      <dgm:prSet presAssocID="{73BB7D15-40BD-4953-B9AF-C9E85848892F}" presName="picture1" presStyleCnt="0"/>
      <dgm:spPr/>
    </dgm:pt>
    <dgm:pt modelId="{479567C2-6C34-4C42-AF0D-0AE51A1CB3EC}" type="pres">
      <dgm:prSet presAssocID="{73BB7D15-40BD-4953-B9AF-C9E85848892F}" presName="imageRepeatNode" presStyleLbl="fgImgPlace1" presStyleIdx="0" presStyleCnt="4"/>
      <dgm:spPr>
        <a:prstGeom prst="ellipse">
          <a:avLst/>
        </a:prstGeom>
      </dgm:spPr>
      <dgm:t>
        <a:bodyPr/>
        <a:lstStyle/>
        <a:p>
          <a:endParaRPr lang="nb-NO"/>
        </a:p>
      </dgm:t>
    </dgm:pt>
    <dgm:pt modelId="{51A4B941-3F84-49CE-8B35-70900B4BB65C}" type="pres">
      <dgm:prSet presAssocID="{B54CEB31-0CEC-43A7-B99B-85B779D3FDBC}" presName="parTx2" presStyleLbl="node1" presStyleIdx="1" presStyleCnt="4"/>
      <dgm:spPr>
        <a:prstGeom prst="roundRect">
          <a:avLst/>
        </a:prstGeom>
      </dgm:spPr>
      <dgm:t>
        <a:bodyPr/>
        <a:lstStyle/>
        <a:p>
          <a:endParaRPr lang="nb-NO"/>
        </a:p>
      </dgm:t>
    </dgm:pt>
    <dgm:pt modelId="{AE203C80-2DFF-4400-ACBD-65275C6CCD5F}" type="pres">
      <dgm:prSet presAssocID="{71FF73D3-26CB-4E31-A26A-D591E867C53A}" presName="picture2" presStyleCnt="0"/>
      <dgm:spPr/>
    </dgm:pt>
    <dgm:pt modelId="{FE9C9B8F-FBE1-4DF5-9A2D-02E6D686758F}" type="pres">
      <dgm:prSet presAssocID="{71FF73D3-26CB-4E31-A26A-D591E867C53A}" presName="imageRepeatNode" presStyleLbl="fgImgPlace1" presStyleIdx="1" presStyleCnt="4"/>
      <dgm:spPr>
        <a:prstGeom prst="ellipse">
          <a:avLst/>
        </a:prstGeom>
      </dgm:spPr>
      <dgm:t>
        <a:bodyPr/>
        <a:lstStyle/>
        <a:p>
          <a:endParaRPr lang="nb-NO"/>
        </a:p>
      </dgm:t>
    </dgm:pt>
    <dgm:pt modelId="{2C9419A3-AE0E-4025-884A-11EB0E530ECA}" type="pres">
      <dgm:prSet presAssocID="{C3CF8472-30FB-483F-ACEA-738BA352A6DA}" presName="parTx3" presStyleLbl="node1" presStyleIdx="2" presStyleCnt="4"/>
      <dgm:spPr>
        <a:prstGeom prst="roundRect">
          <a:avLst/>
        </a:prstGeom>
      </dgm:spPr>
      <dgm:t>
        <a:bodyPr/>
        <a:lstStyle/>
        <a:p>
          <a:endParaRPr lang="nb-NO"/>
        </a:p>
      </dgm:t>
    </dgm:pt>
    <dgm:pt modelId="{BAA5694F-7D7C-42BC-90F6-4E2770C9599F}" type="pres">
      <dgm:prSet presAssocID="{982633B7-73FF-4E7C-9B8D-1D4FEC81C544}" presName="picture3" presStyleCnt="0"/>
      <dgm:spPr/>
    </dgm:pt>
    <dgm:pt modelId="{65804EDA-BA82-46BF-B17C-8F7CAAC1C053}" type="pres">
      <dgm:prSet presAssocID="{982633B7-73FF-4E7C-9B8D-1D4FEC81C544}" presName="imageRepeatNode" presStyleLbl="fgImgPlace1" presStyleIdx="2" presStyleCnt="4"/>
      <dgm:spPr>
        <a:prstGeom prst="ellipse">
          <a:avLst/>
        </a:prstGeom>
      </dgm:spPr>
      <dgm:t>
        <a:bodyPr/>
        <a:lstStyle/>
        <a:p>
          <a:endParaRPr lang="nb-NO"/>
        </a:p>
      </dgm:t>
    </dgm:pt>
    <dgm:pt modelId="{1BCDE951-9C0F-4B2D-8E63-6961115E0AA6}" type="pres">
      <dgm:prSet presAssocID="{FC6FE459-BADA-468B-84F7-85FD8060F2F3}" presName="parTx4" presStyleLbl="node1" presStyleIdx="3" presStyleCnt="4"/>
      <dgm:spPr>
        <a:prstGeom prst="roundRect">
          <a:avLst/>
        </a:prstGeom>
      </dgm:spPr>
      <dgm:t>
        <a:bodyPr/>
        <a:lstStyle/>
        <a:p>
          <a:endParaRPr lang="nb-NO"/>
        </a:p>
      </dgm:t>
    </dgm:pt>
    <dgm:pt modelId="{F55F3B8B-22CD-4D5A-99CC-E528EB3397FE}" type="pres">
      <dgm:prSet presAssocID="{4A1CE510-5783-43AA-AE3B-FB4F51252FD3}" presName="picture4" presStyleCnt="0"/>
      <dgm:spPr/>
    </dgm:pt>
    <dgm:pt modelId="{7A4ABB1A-C067-447E-8CF7-54181F07CAB3}" type="pres">
      <dgm:prSet presAssocID="{4A1CE510-5783-43AA-AE3B-FB4F51252FD3}" presName="imageRepeatNode" presStyleLbl="fgImgPlace1" presStyleIdx="3" presStyleCnt="4"/>
      <dgm:spPr>
        <a:prstGeom prst="ellipse">
          <a:avLst/>
        </a:prstGeom>
      </dgm:spPr>
      <dgm:t>
        <a:bodyPr/>
        <a:lstStyle/>
        <a:p>
          <a:endParaRPr lang="nb-NO"/>
        </a:p>
      </dgm:t>
    </dgm:pt>
  </dgm:ptLst>
  <dgm:cxnLst>
    <dgm:cxn modelId="{B76CD688-E5FB-4587-BE1A-005C6DE91DCC}" type="presOf" srcId="{FC6FE459-BADA-468B-84F7-85FD8060F2F3}" destId="{1BCDE951-9C0F-4B2D-8E63-6961115E0AA6}" srcOrd="0" destOrd="0" presId="urn:microsoft.com/office/officeart/2008/layout/AscendingPictureAccentProcess"/>
    <dgm:cxn modelId="{1700015C-5EF4-4991-9DA1-11DAC131C7B8}" type="presOf" srcId="{982633B7-73FF-4E7C-9B8D-1D4FEC81C544}" destId="{65804EDA-BA82-46BF-B17C-8F7CAAC1C053}" srcOrd="0" destOrd="0" presId="urn:microsoft.com/office/officeart/2008/layout/AscendingPictureAccentProcess"/>
    <dgm:cxn modelId="{2A4B3E96-73B9-461C-AC7D-494CDC9A7604}" type="presOf" srcId="{C3CF8472-30FB-483F-ACEA-738BA352A6DA}" destId="{2C9419A3-AE0E-4025-884A-11EB0E530ECA}" srcOrd="0" destOrd="0" presId="urn:microsoft.com/office/officeart/2008/layout/AscendingPictureAccentProcess"/>
    <dgm:cxn modelId="{464C129D-B0D2-4C0E-9AAB-C150CDD13A6B}" type="presOf" srcId="{4A1CE510-5783-43AA-AE3B-FB4F51252FD3}" destId="{7A4ABB1A-C067-447E-8CF7-54181F07CAB3}" srcOrd="0" destOrd="0" presId="urn:microsoft.com/office/officeart/2008/layout/AscendingPictureAccentProcess"/>
    <dgm:cxn modelId="{71AE1406-C26A-40A6-8A9B-8F4147A18E2F}" type="presOf" srcId="{73BB7D15-40BD-4953-B9AF-C9E85848892F}" destId="{479567C2-6C34-4C42-AF0D-0AE51A1CB3EC}" srcOrd="0" destOrd="0" presId="urn:microsoft.com/office/officeart/2008/layout/AscendingPictureAccentProcess"/>
    <dgm:cxn modelId="{88AAA25B-20D7-4C76-BECC-4F3C5BED953C}" srcId="{AFF60ACD-DE87-4A2D-AC1A-C225306479BA}" destId="{BB04A7DA-38BC-4DBA-9AED-28D704386C16}" srcOrd="0" destOrd="0" parTransId="{4A2F1BBC-203C-43A8-96BA-B075074D7316}" sibTransId="{73BB7D15-40BD-4953-B9AF-C9E85848892F}"/>
    <dgm:cxn modelId="{763DB1AE-E36C-4D1C-8796-157B0FC4F653}" type="presOf" srcId="{BB04A7DA-38BC-4DBA-9AED-28D704386C16}" destId="{FC754260-14E7-420B-B1CD-EB009E806D14}" srcOrd="0" destOrd="0" presId="urn:microsoft.com/office/officeart/2008/layout/AscendingPictureAccentProcess"/>
    <dgm:cxn modelId="{624471C3-D37E-407A-83CA-021C61B8945B}" srcId="{AFF60ACD-DE87-4A2D-AC1A-C225306479BA}" destId="{B54CEB31-0CEC-43A7-B99B-85B779D3FDBC}" srcOrd="1" destOrd="0" parTransId="{BA5D03B2-E953-4D22-89E6-F3EFE6590F6D}" sibTransId="{71FF73D3-26CB-4E31-A26A-D591E867C53A}"/>
    <dgm:cxn modelId="{4863F71A-F0EC-4F79-849C-17E72C4CFB48}" type="presOf" srcId="{B54CEB31-0CEC-43A7-B99B-85B779D3FDBC}" destId="{51A4B941-3F84-49CE-8B35-70900B4BB65C}" srcOrd="0" destOrd="0" presId="urn:microsoft.com/office/officeart/2008/layout/AscendingPictureAccentProcess"/>
    <dgm:cxn modelId="{56FDA422-8310-4808-A14E-D0402973FD97}" type="presOf" srcId="{AFF60ACD-DE87-4A2D-AC1A-C225306479BA}" destId="{D791E56A-2F0C-405F-9FA9-E0787DB10D20}" srcOrd="0" destOrd="0" presId="urn:microsoft.com/office/officeart/2008/layout/AscendingPictureAccentProcess"/>
    <dgm:cxn modelId="{EEB9B891-2B23-4016-8632-65FCBF5C443C}" srcId="{AFF60ACD-DE87-4A2D-AC1A-C225306479BA}" destId="{FC6FE459-BADA-468B-84F7-85FD8060F2F3}" srcOrd="3" destOrd="0" parTransId="{AB425617-25E9-49E9-9FF4-25FDCC34115C}" sibTransId="{4A1CE510-5783-43AA-AE3B-FB4F51252FD3}"/>
    <dgm:cxn modelId="{748AA40A-5BC4-4B3A-B6ED-79BE5AB12350}" type="presOf" srcId="{71FF73D3-26CB-4E31-A26A-D591E867C53A}" destId="{FE9C9B8F-FBE1-4DF5-9A2D-02E6D686758F}" srcOrd="0" destOrd="0" presId="urn:microsoft.com/office/officeart/2008/layout/AscendingPictureAccentProcess"/>
    <dgm:cxn modelId="{C85F630E-DAC5-4181-8FFC-CEC3CA9CC5D1}" srcId="{AFF60ACD-DE87-4A2D-AC1A-C225306479BA}" destId="{C3CF8472-30FB-483F-ACEA-738BA352A6DA}" srcOrd="2" destOrd="0" parTransId="{D7059AF6-0734-41C2-B076-95E310337349}" sibTransId="{982633B7-73FF-4E7C-9B8D-1D4FEC81C544}"/>
    <dgm:cxn modelId="{52F30C71-957E-497E-8F2A-DB4658E7D289}" type="presParOf" srcId="{D791E56A-2F0C-405F-9FA9-E0787DB10D20}" destId="{C1E9158E-742C-423B-9CF5-E33EF0334ECF}" srcOrd="0" destOrd="0" presId="urn:microsoft.com/office/officeart/2008/layout/AscendingPictureAccentProcess"/>
    <dgm:cxn modelId="{59DB08F3-FA53-4BEE-8EA5-58A1A693D2B5}" type="presParOf" srcId="{D791E56A-2F0C-405F-9FA9-E0787DB10D20}" destId="{F52D2526-09CE-4018-ABCD-9310F65E1BDD}" srcOrd="1" destOrd="0" presId="urn:microsoft.com/office/officeart/2008/layout/AscendingPictureAccentProcess"/>
    <dgm:cxn modelId="{55D78F12-5910-4916-B266-E0D30A66E9F7}" type="presParOf" srcId="{D791E56A-2F0C-405F-9FA9-E0787DB10D20}" destId="{C1A8D234-8DD0-4DFC-BEE4-90DF068892EF}" srcOrd="2" destOrd="0" presId="urn:microsoft.com/office/officeart/2008/layout/AscendingPictureAccentProcess"/>
    <dgm:cxn modelId="{4521E0DB-C976-4D09-BC60-7019AE9E1DCE}" type="presParOf" srcId="{D791E56A-2F0C-405F-9FA9-E0787DB10D20}" destId="{BFD6EB2C-F603-46A9-8EF2-536C1C6CF961}" srcOrd="3" destOrd="0" presId="urn:microsoft.com/office/officeart/2008/layout/AscendingPictureAccentProcess"/>
    <dgm:cxn modelId="{4296E5EA-9340-46C6-A1D1-67776BAB4082}" type="presParOf" srcId="{D791E56A-2F0C-405F-9FA9-E0787DB10D20}" destId="{B479A26E-EC44-4C13-B48B-A3956386ABF6}" srcOrd="4" destOrd="0" presId="urn:microsoft.com/office/officeart/2008/layout/AscendingPictureAccentProcess"/>
    <dgm:cxn modelId="{5CA8C2F4-0624-412C-81F0-99B66D92BC2E}" type="presParOf" srcId="{D791E56A-2F0C-405F-9FA9-E0787DB10D20}" destId="{2B2F249D-A95C-4CAA-918A-2975A7DDD79C}" srcOrd="5" destOrd="0" presId="urn:microsoft.com/office/officeart/2008/layout/AscendingPictureAccentProcess"/>
    <dgm:cxn modelId="{BEFB841E-EB6B-47F4-B503-174AB42DF9D1}" type="presParOf" srcId="{D791E56A-2F0C-405F-9FA9-E0787DB10D20}" destId="{4216B8DB-03AE-48AC-B935-153781EEDD19}" srcOrd="6" destOrd="0" presId="urn:microsoft.com/office/officeart/2008/layout/AscendingPictureAccentProcess"/>
    <dgm:cxn modelId="{6E12DB4E-EC4A-4E85-BC4B-E70AE4AFDF94}" type="presParOf" srcId="{D791E56A-2F0C-405F-9FA9-E0787DB10D20}" destId="{57C0C4FE-ECD3-4585-BA04-317E0D10132E}" srcOrd="7" destOrd="0" presId="urn:microsoft.com/office/officeart/2008/layout/AscendingPictureAccentProcess"/>
    <dgm:cxn modelId="{FDE2E777-071F-4396-B399-47BD20EF3AF8}" type="presParOf" srcId="{D791E56A-2F0C-405F-9FA9-E0787DB10D20}" destId="{61E8648E-38B0-4AA5-9FA2-9CDC1B226D2B}" srcOrd="8" destOrd="0" presId="urn:microsoft.com/office/officeart/2008/layout/AscendingPictureAccentProcess"/>
    <dgm:cxn modelId="{A720DA26-4692-40D5-B08F-FBA762C2090F}" type="presParOf" srcId="{D791E56A-2F0C-405F-9FA9-E0787DB10D20}" destId="{A4A0AF7F-45A0-4A22-BAA9-2C1D38436ADE}" srcOrd="9" destOrd="0" presId="urn:microsoft.com/office/officeart/2008/layout/AscendingPictureAccentProcess"/>
    <dgm:cxn modelId="{1D96CD3A-275C-4EC0-A742-4C97C646FBDB}" type="presParOf" srcId="{D791E56A-2F0C-405F-9FA9-E0787DB10D20}" destId="{8469509E-74E9-4629-970F-4529EC881D2A}" srcOrd="10" destOrd="0" presId="urn:microsoft.com/office/officeart/2008/layout/AscendingPictureAccentProcess"/>
    <dgm:cxn modelId="{07E4EB31-3213-420F-BEF8-C2E6117E1A4B}" type="presParOf" srcId="{D791E56A-2F0C-405F-9FA9-E0787DB10D20}" destId="{7C232409-529B-494F-81DB-12FCCE3E70E2}" srcOrd="11" destOrd="0" presId="urn:microsoft.com/office/officeart/2008/layout/AscendingPictureAccentProcess"/>
    <dgm:cxn modelId="{04308DB1-7B3C-4184-9D0F-283CBCFBDB02}" type="presParOf" srcId="{D791E56A-2F0C-405F-9FA9-E0787DB10D20}" destId="{16E8124C-BCF3-4C18-918B-6C3916362939}" srcOrd="12" destOrd="0" presId="urn:microsoft.com/office/officeart/2008/layout/AscendingPictureAccentProcess"/>
    <dgm:cxn modelId="{B1242BAC-A41E-4B75-8D33-6961228EC115}" type="presParOf" srcId="{D791E56A-2F0C-405F-9FA9-E0787DB10D20}" destId="{FC754260-14E7-420B-B1CD-EB009E806D14}" srcOrd="13" destOrd="0" presId="urn:microsoft.com/office/officeart/2008/layout/AscendingPictureAccentProcess"/>
    <dgm:cxn modelId="{B23AFDB3-5B2F-4860-B16B-B3E70246AD79}" type="presParOf" srcId="{D791E56A-2F0C-405F-9FA9-E0787DB10D20}" destId="{9376134B-EA73-4CC1-A73F-38D31ED3D710}" srcOrd="14" destOrd="0" presId="urn:microsoft.com/office/officeart/2008/layout/AscendingPictureAccentProcess"/>
    <dgm:cxn modelId="{4DA60D82-F540-419C-967C-320D0F601F94}" type="presParOf" srcId="{9376134B-EA73-4CC1-A73F-38D31ED3D710}" destId="{479567C2-6C34-4C42-AF0D-0AE51A1CB3EC}" srcOrd="0" destOrd="0" presId="urn:microsoft.com/office/officeart/2008/layout/AscendingPictureAccentProcess"/>
    <dgm:cxn modelId="{7556B6B5-D70C-43EA-98E8-0A9637013E11}" type="presParOf" srcId="{D791E56A-2F0C-405F-9FA9-E0787DB10D20}" destId="{51A4B941-3F84-49CE-8B35-70900B4BB65C}" srcOrd="15" destOrd="0" presId="urn:microsoft.com/office/officeart/2008/layout/AscendingPictureAccentProcess"/>
    <dgm:cxn modelId="{16EADED0-B4CE-44BC-A905-6CE1138DFABB}" type="presParOf" srcId="{D791E56A-2F0C-405F-9FA9-E0787DB10D20}" destId="{AE203C80-2DFF-4400-ACBD-65275C6CCD5F}" srcOrd="16" destOrd="0" presId="urn:microsoft.com/office/officeart/2008/layout/AscendingPictureAccentProcess"/>
    <dgm:cxn modelId="{EDE3A15D-5722-42BC-96AA-DFA8AA0057EF}" type="presParOf" srcId="{AE203C80-2DFF-4400-ACBD-65275C6CCD5F}" destId="{FE9C9B8F-FBE1-4DF5-9A2D-02E6D686758F}" srcOrd="0" destOrd="0" presId="urn:microsoft.com/office/officeart/2008/layout/AscendingPictureAccentProcess"/>
    <dgm:cxn modelId="{7F50DAED-65C2-42D0-935C-C161FC529F70}" type="presParOf" srcId="{D791E56A-2F0C-405F-9FA9-E0787DB10D20}" destId="{2C9419A3-AE0E-4025-884A-11EB0E530ECA}" srcOrd="17" destOrd="0" presId="urn:microsoft.com/office/officeart/2008/layout/AscendingPictureAccentProcess"/>
    <dgm:cxn modelId="{696BAA26-D9B6-41CC-8907-F51C3C4A0AA8}" type="presParOf" srcId="{D791E56A-2F0C-405F-9FA9-E0787DB10D20}" destId="{BAA5694F-7D7C-42BC-90F6-4E2770C9599F}" srcOrd="18" destOrd="0" presId="urn:microsoft.com/office/officeart/2008/layout/AscendingPictureAccentProcess"/>
    <dgm:cxn modelId="{F70A9F7B-0374-425E-B9C9-564E1C679545}" type="presParOf" srcId="{BAA5694F-7D7C-42BC-90F6-4E2770C9599F}" destId="{65804EDA-BA82-46BF-B17C-8F7CAAC1C053}" srcOrd="0" destOrd="0" presId="urn:microsoft.com/office/officeart/2008/layout/AscendingPictureAccentProcess"/>
    <dgm:cxn modelId="{4223088B-71BD-4D35-B4F5-1276FF3DF972}" type="presParOf" srcId="{D791E56A-2F0C-405F-9FA9-E0787DB10D20}" destId="{1BCDE951-9C0F-4B2D-8E63-6961115E0AA6}" srcOrd="19" destOrd="0" presId="urn:microsoft.com/office/officeart/2008/layout/AscendingPictureAccentProcess"/>
    <dgm:cxn modelId="{B72F44EE-1245-42E0-BC81-07A9E56B0F6D}" type="presParOf" srcId="{D791E56A-2F0C-405F-9FA9-E0787DB10D20}" destId="{F55F3B8B-22CD-4D5A-99CC-E528EB3397FE}" srcOrd="20" destOrd="0" presId="urn:microsoft.com/office/officeart/2008/layout/AscendingPictureAccentProcess"/>
    <dgm:cxn modelId="{0E119F01-3E34-4BB1-AE43-7D89077AECAF}" type="presParOf" srcId="{F55F3B8B-22CD-4D5A-99CC-E528EB3397FE}" destId="{7A4ABB1A-C067-447E-8CF7-54181F07CAB3}"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0738A-B621-4A5B-AC93-D2B057979655}">
      <dsp:nvSpPr>
        <dsp:cNvPr id="0" name=""/>
        <dsp:cNvSpPr/>
      </dsp:nvSpPr>
      <dsp:spPr>
        <a:xfrm>
          <a:off x="0" y="72549"/>
          <a:ext cx="10515600" cy="4206240"/>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ADC2E-ACA4-4F71-833E-370158C8A479}">
      <dsp:nvSpPr>
        <dsp:cNvPr id="0" name=""/>
        <dsp:cNvSpPr/>
      </dsp:nvSpPr>
      <dsp:spPr>
        <a:xfrm>
          <a:off x="1261872" y="808640"/>
          <a:ext cx="3470148"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5796" rIns="0" bIns="156210" numCol="1" spcCol="1270" anchor="ctr" anchorCtr="0">
          <a:noAutofit/>
        </a:bodyPr>
        <a:lstStyle/>
        <a:p>
          <a:pPr lvl="0" algn="ctr" defTabSz="1822450">
            <a:lnSpc>
              <a:spcPct val="90000"/>
            </a:lnSpc>
            <a:spcBef>
              <a:spcPct val="0"/>
            </a:spcBef>
            <a:spcAft>
              <a:spcPct val="35000"/>
            </a:spcAft>
          </a:pPr>
          <a:r>
            <a:rPr lang="nb-NO" sz="4100" kern="1200" dirty="0" smtClean="0"/>
            <a:t>Undervisning  hjemme på video</a:t>
          </a:r>
          <a:endParaRPr lang="nb-NO" sz="4100" kern="1200" dirty="0"/>
        </a:p>
      </dsp:txBody>
      <dsp:txXfrm>
        <a:off x="1261872" y="808640"/>
        <a:ext cx="3470148" cy="2061057"/>
      </dsp:txXfrm>
    </dsp:sp>
    <dsp:sp modelId="{9B577148-83E3-4EA0-A9BB-5CF029B9236E}">
      <dsp:nvSpPr>
        <dsp:cNvPr id="0" name=""/>
        <dsp:cNvSpPr/>
      </dsp:nvSpPr>
      <dsp:spPr>
        <a:xfrm>
          <a:off x="5257800" y="1481639"/>
          <a:ext cx="4101084"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5796" rIns="0" bIns="156210" numCol="1" spcCol="1270" anchor="ctr" anchorCtr="0">
          <a:noAutofit/>
        </a:bodyPr>
        <a:lstStyle/>
        <a:p>
          <a:pPr lvl="0" algn="ctr" defTabSz="1822450">
            <a:lnSpc>
              <a:spcPct val="90000"/>
            </a:lnSpc>
            <a:spcBef>
              <a:spcPct val="0"/>
            </a:spcBef>
            <a:spcAft>
              <a:spcPct val="35000"/>
            </a:spcAft>
          </a:pPr>
          <a:r>
            <a:rPr lang="nb-NO" sz="4100" kern="1200" dirty="0" smtClean="0"/>
            <a:t>Lekser / oppgaver på skolen</a:t>
          </a:r>
          <a:endParaRPr lang="nb-NO" sz="4100" kern="1200" dirty="0"/>
        </a:p>
      </dsp:txBody>
      <dsp:txXfrm>
        <a:off x="5257800" y="1481639"/>
        <a:ext cx="4101084" cy="20610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0738A-B621-4A5B-AC93-D2B057979655}">
      <dsp:nvSpPr>
        <dsp:cNvPr id="0" name=""/>
        <dsp:cNvSpPr/>
      </dsp:nvSpPr>
      <dsp:spPr>
        <a:xfrm>
          <a:off x="0" y="72549"/>
          <a:ext cx="10515600" cy="4206240"/>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ADC2E-ACA4-4F71-833E-370158C8A479}">
      <dsp:nvSpPr>
        <dsp:cNvPr id="0" name=""/>
        <dsp:cNvSpPr/>
      </dsp:nvSpPr>
      <dsp:spPr>
        <a:xfrm>
          <a:off x="1261872" y="808640"/>
          <a:ext cx="3470148"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5796" rIns="0" bIns="156210" numCol="1" spcCol="1270" anchor="ctr" anchorCtr="0">
          <a:noAutofit/>
        </a:bodyPr>
        <a:lstStyle/>
        <a:p>
          <a:pPr lvl="0" algn="ctr" defTabSz="1822450">
            <a:lnSpc>
              <a:spcPct val="90000"/>
            </a:lnSpc>
            <a:spcBef>
              <a:spcPct val="0"/>
            </a:spcBef>
            <a:spcAft>
              <a:spcPct val="35000"/>
            </a:spcAft>
          </a:pPr>
          <a:r>
            <a:rPr lang="nb-NO" sz="4100" kern="1200" dirty="0" smtClean="0"/>
            <a:t>Undervisning  hjemme på video</a:t>
          </a:r>
          <a:endParaRPr lang="nb-NO" sz="4100" kern="1200" dirty="0"/>
        </a:p>
      </dsp:txBody>
      <dsp:txXfrm>
        <a:off x="1261872" y="808640"/>
        <a:ext cx="3470148" cy="2061057"/>
      </dsp:txXfrm>
    </dsp:sp>
    <dsp:sp modelId="{9B577148-83E3-4EA0-A9BB-5CF029B9236E}">
      <dsp:nvSpPr>
        <dsp:cNvPr id="0" name=""/>
        <dsp:cNvSpPr/>
      </dsp:nvSpPr>
      <dsp:spPr>
        <a:xfrm>
          <a:off x="5257800" y="1481639"/>
          <a:ext cx="4101084"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5796" rIns="0" bIns="156210" numCol="1" spcCol="1270" anchor="ctr" anchorCtr="0">
          <a:noAutofit/>
        </a:bodyPr>
        <a:lstStyle/>
        <a:p>
          <a:pPr lvl="0" algn="ctr" defTabSz="1822450">
            <a:lnSpc>
              <a:spcPct val="90000"/>
            </a:lnSpc>
            <a:spcBef>
              <a:spcPct val="0"/>
            </a:spcBef>
            <a:spcAft>
              <a:spcPct val="35000"/>
            </a:spcAft>
          </a:pPr>
          <a:r>
            <a:rPr lang="nb-NO" sz="4100" kern="1200" dirty="0" smtClean="0"/>
            <a:t>Lekser / oppgaver på skolen</a:t>
          </a:r>
          <a:endParaRPr lang="nb-NO" sz="4100" kern="1200" dirty="0"/>
        </a:p>
      </dsp:txBody>
      <dsp:txXfrm>
        <a:off x="5257800" y="1481639"/>
        <a:ext cx="4101084" cy="20610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5-05-06T14:48:59.591"/>
    </inkml:context>
    <inkml:brush xml:id="br0">
      <inkml:brushProperty name="width" value="0.05292" units="cm"/>
      <inkml:brushProperty name="height" value="0.05292" units="cm"/>
      <inkml:brushProperty name="color" value="#FF0000"/>
    </inkml:brush>
  </inkml:definitions>
  <inkml:trace contextRef="#ctx0" brushRef="#br0">22973 5296 9 0,'-11'-6'4'0,"8"6"-4"0,3 0 5 16,7 0-5-16,3-7 1 16,8 1 0-16,0 0 0 15,-1-4-2-15,1 7 1 16,0 0 1-16,-1-3 0 16,-3 0 0-16,4-1 1 15,0 4 0-15,-1-3 0 16,1 3 0-16,0 3 0 15,3 0 0-15,0-3 0 16,4 3-2-16,-1 0 1 16,-3-3-1-16,1 3 0 0,-1 6 0 15,-4-3 1-15,1 0 0 16,0-9 1-16,6 9-1 16,1-3 1-16,7 3 0 15,-4-3 0-15,0-3-1 16,-3 0 0-16,0 3 0 15,-1-6 0-15,1 6-1 16,0-10 0-16,-1 4 0 16,1-4 0-16,-4 4 0 15,4 0 1-15,0 6-1 16,3 0 1-16,-3 3 0 16,3 0 0-16,0 3-1 15,-7 1 1-15,4-4-1 16,3 3 1-16,-3-6-1 15,-4 0 1-15,0 0-1 0,0 0 0 16,-3 3 0-16,0 4 0 16,-1-4 0-16,1 0 0 15,0-3 1-15,-1 3 0 16,1 0 0-16,3 3 0 16,0 1 0-16,0-4 1 15,0 0-1-15,4-6 0 16,-4 0-1-16,1 0 1 15,-1 3-1 1,0 3 0-16,0-3 0 16,0 3 0-16,0 3 0 15,-3-3 0-15,3 3 0 16,-3 1 1-16,3 2 0 16,4-6 0-16,3-3-1 15,4 0 0-15,-4-6 0 16,-3 0 1-16,-4 3-2 15,0-1 1-15,0-2-1 16,0 0 1-16,0 3 0 0,4 6 0 16,3-3 0-16,4 3 0 15,3-3 0-15,1 3 1 16,-1-3-1-16,0 0 0 16,-3 0 0-16,0-3 0 15,-1 0 0-15,1 6 0 16,-4 0-1-16,4-3 1 15,-4 0-1-15,-3 3 1 16,3 7 0-16,0-7 0 16,4 6 0-16,0-6 1 0,0-3-1 15,-1 4 0-15,1-11 0 16,4 4 1-16,-8 0-1 16,-4 3 1-16,-2-3-1 15,-1 0 0-15,-4 6-1 16,1 0 1-16,3-3 0 15,7 3 0-15,1 0 0 16,-1-3 0-16,0 0 0 16,-7 0 0-16,0 0 0 15,-3-3 0-15,3 3 0 16,0-6 1-16,1-4-1 16,2 4 0-16,4-6 0 15,1 2 0-15,6 1 0 16,-3 3 0-16,-1 2-1 15,1 4 1-15,-4 4-1 16,-3 5 1-16,3-6 0 0,1 3 0 16,-1-6 0-16,4 4 0 15,-1-4 0-15,-2-4 1 0,-5-2-1 16,1 0 1-16,3-4-2 16,0 4 1-16,-3 3-1 15,3 6 1-15,4 3 0 16,-4 4 0-16,0 6 0 15,4-4 0-15,0 1 0 16,-4 2 0-16,0-5 0 16,4 2 1-16,0-5-1 15,7-1 1-15,-8-3-1 16,1 0 1-16,-4 0-2 16,-3-3 1-16,3 6 0 15,1-2 0-15,2-1 0 16,-2 3 0-16,2-3 0 15,1 7 0-15,0-10 0 0,0 3 0 16,-1-3 0-16,-2 0 1 16,-5-3-1-16,1-4 0 15,-4 7 0-15,4 7 0 16,-4-7-1-16,0 0 1 16,4 0 0-16,0 0 0 15,-1 0 0-15,-3 0 0 16,1 0 0-16,2 3 0 15,-3-3 0-15,1 0 0 16,-1 3 0-16,0-3 0 16,4-6 0-16,-1 6 0 0,1 0 0 15,0 3 0-15,3-3 0 16,0 0 0-16,-3 0 0 16,0 0 0-16,3 3 0 15,3 0 0-15,5-3 0 16,-4-3 0-16,3 3 0 15,-7 0 1-15,7-3-1 16,-6 0 0-16,2-4 0 16,1 4 0-16,0-3 0 0,0 3 0 15,-1 0 0-15,5-4 0 16,-5 10 0-16,1-6 0 16,-7 3-1-16,-1 0 1 15,5 0 0-15,-1 0 0 16,4 3 0-16,-1-3 0 15,5 0 0-15,-8-3 0 16,0 3 0-16,0-3 0 16,1 3 0-16,-5 3 0 15,8 0-1-15,-4-3 1 16,0 4 0-16,1-1 0 0,-5 0-1 16,1 3 1-16,0 4-1 15,-1-7 1-15,-2 0 0 16,-1 3 0-16,-4 0 0 15,-2-2 0-15,6 2 0 16,0 3 0-16,-4 1 0 16,8-7 0-16,-11 0 0 15,11 3 0-15,-4 0-1 16,0-2 1-16,-3-1 0 16,0 6 0-16,-1 0 0 15,1 1 0-15,0 6 0 16,3-4 0-16,-4-2 0 15,4-4 0-15,-6 0 0 16,9 0 0-16,-6 4 0 16,0-1 0-16,-1 1 0 0,1 2 0 15,-4 1 0-15,7-1 1 16,-3 1-1-16,-1-1 0 16,-2 1 0-16,-1-1 0 15,-4 1 0-15,1 3 1 16,-8-7-1-16,4 0 0 15,-3 4 0-15,-4-1 0 16,0 1 0-16,0 0 1 16,0 5-1-16,0 1 0 15,0 0 0-15,-4-3 0 16,-3 6 0-16,7-4 0 0,-3-2 0 16,-1 3 1-16,-3-6-1 15,-3-1 0-15,-4 4 0 16,3-4 1-16,-3 1-1 15,0 2 1-15,0-2-1 16,-4 3 1-16,4-1-1 16,-4 1 1-16,1 0-1 15,-1-4 0-15,-3-2 0 16,0-1 0-16,3 1 0 16,-3 2 1-16,-7-3-1 15,-1 1 0-15,1-4 0 16,0-3 1-16,3 4-1 15,4-1 1-15,0 3-1 16,3 1 1-16,-3 2-1 16,0 1 0-16,0-1 0 15,0 1 1-15,-1-1-1 16,-2 1 1-16,-8-4-1 0,4-2 0 16,-4-1 0-16,0-3 1 15,4 0-1-15,0 3 1 16,-4-2-1-16,0-1 0 15,1-3 0-15,2 0 1 16,1 3-1-16,0 3 1 16,7 0-1-16,-8 1 1 15,5-1-1-15,-4 0 1 16,-1-3-1-16,-2 0 0 16,-5-3 0-16,1-3 0 0,0 3 0 15,-1-3 0-15,1 3 0 16,7-3 0-16,-7 9 0 15,-1-3 0-15,-2 1 0 16,2 2 1-16,1 0-1 16,3 0 1-16,-6 1-1 15,2-1 0-15,-6-3 0 16,-4 0 0-16,0 3 0 16,0-6 0-16,4 0 0 15,-4 4 1-15,-3-1-1 16,3-6 1-16,-4-1-1 15,5-2 0-15,-1 6 0 16,-4 0 0-16,1 3 0 16,0 0 0-16,-1 4 0 15,8 2 0-15,-8-3 0 16,-2 4 0-16,-5-4 0 0,11-6 0 16,-3 0 0-16,-4 0 0 15,-3-3 0-15,3 0 1 16,0 3-1-16,3 0 0 15,8 3 0-15,-4 0 0 16,-3-3 0-16,-1 0 1 16,8 0-1-16,3 0 0 31,-31 0 0-31,-1 0 0 16,4-3 0-16,11 3 0 0,-4 0 0 15,-4 0 0-15,4 3-1 16,7-6 1-16,4 0 0 15,-4 3 1-15,0 0-1 16,0 0 0-16,0 3 0 16,0 0 0-16,4 3 0 15,3 1 0-15,-3-4 1 16,-1 0 1-16,8-6-2 16,0 3 0-16,-1-6 1 15,-3 2 0-15,-3 1 0 16,0 0 1-16,-1 3-2 15,-3 3 1-15,11 7 0 16,-4-4 0-16,0 0-1 16,0-3 1-16,4-3-1 15,3-3 0-15,0 0 0 0,-3-3 1 16,-4 0-1-16,0-4 0 16,-7 7 0-16,8 0 1 15,2 3-1-15,4 0 1 16,1 0-1-16,-1 3 0 15,0-6 0-15,0 3 0 16,4-3 0-16,3-4 0 16,0 1 0-16,1 0 0 15,-5-4 0-15,-2 7 0 16,-5 0 0-16,4 0 1 0,1 3-1 16,-1 0 0-16,4 0 0 15,6 0 0-15,1 0 0 16,0-3 1-16,0 0-1 15,-1-3 0-15,1 2 0 16,0 1 0-16,3-3 0 16,1 0 0-16,-5-1 0 15,1 4 0-15,-4 0-1 16,4-3 1-16,0 0 0 16,3 2 0-16,1 1 0 15,-1 0 0-15,4 0 0 16,-4 0 0-16,4-3 0 15,0 3 1-15,3-1-1 16,0-2 0-16,1 3 0 16,3 0 1-16,3 0-1 15,1 0 0-15,-1-4 0 16,0 1 0-16,1 0 0 0,-1-1 0 16,-3 1 0-16,4 0 1 15,-8-3-1-15,4-1 0 16,-4 1 0-16,4-1 0 15,-4 1 0-15,8 0 0 16,-1-1 0-16,-3 1 0 16,7 2 0-16,4 1 0 15,3 3 0-15,-4-3 1 16,4-7-1-16,0 4 1 16,-4-1-1-16,1-5 0 15,-1-1 0-15,4 3 0 0,-3 1 0 16,3-4 0-16,7 4 0 15,-4-4 0-15,1-3 0 16,3 0 0-16,-3 4 0 16,-4-1 0-16,0 0 0 15,0-2 0-15,0-1 0 16,-4 3 0-16,4 4 0 16,0-7 0-16,4 6 0 15,-1 1 0-15,1-4 0 16,-1 3 0-16,4 1 0 15,-7 2 0-15,4-2 0 16,-4 2 0-16,0 1 0 16,0-3 0-16,0-1 0 15,0 4 0-15,3-7 0 0,-3 7 0 16,4-1 0-16,-1 1 0 16,1 2 0-16,-1 1 0 15,1 0 0-15,-1 0 0 16,1-1-1-16,-4 1 1 15,0 0 0-15,0 0 0 16,0-1 0-16,0 7 0 16,-4-3 0-16,1 0 0 15,3 0 0-15,-4 0 1 16,4-4-1-16,0 7 0 0,0-6-1 16,4 0 1-16,-1 0 0 15,-3 6 0-15,4-10 0 16,3 4 0-16,0-3 0 15,-3-4 0-15,-1 0 0 16,4 4 1-16,-7-4-2 16,4 1 1-16,3 6 0 15,-4-1 0-15,4-2 0 16,0 3 0-16,0-7-1 16,4 7 1-16,-4 0 0 15,0-4 1-15,0 1-2 16,0 3 1-16,0-4 0 15,0 1 0-15,0 6 0 16,0-4 0-16,1 1 0 16,-1 0 0-16,0 6 0 15,0-3 1-15,0 0-1 0,0-4 0 16,0 1 0-16,0 6 0 16,0-3-1-16,0 3 1 15,0-3 0-15,0 3 0 16,0 0-1-16,0 0 1 15,0 3 0-15,0 0 0 16,0 0 0-16,0-3 0 16,1 0 0-16,-1 0 0 15,0 3 0-15,-4-3 0 16,4 0 0-16,-7 0 0 16,7 3 0-16,-7-3 0 0,7-6 0 15,-7 6 0-15,4 0 0 16,-4 0 1-16,0 0-1 15,3 3 0-15,4-3-1 16,-3 3 1-16,0 1 0 16,-4-4 0-16,3 0 0 15,-3 0 0-15,4 3 0 16,-4-3 0-16,0 0 0 16,3-7 0-16,4 1 0 15,0 3 0-15,0 0 0 16,0 0 0-16,4-4 0 15,-1 4 0-15,1 0 0 16,0 0 0-16,-4 6 0 16,0-6 0-16,0 3 0 15,0 0 1-15,3 0-1 16,1 0 0-16,7 0-1 0,-4 0 1 16,0 3 0-16,0-3 0 15,0-3 0-15,0 3 0 16,-3 0 0-16,-1 3 0 15,1 0 0-15,0 0 0 16,-1 1 0-16,1-1 0 16,-1 0 0-16,1 0 0 15,-1-6 0-15,1 3 0 16,0 0 0-16,-1 0 0 0,1 0 0 16,3 0 0-16,0-3 0 15,0 3 0-15,0 0 0 16,4 3 1-16,-4-9-1 15,4 6 0-15,-1 0 0 16,4 0 0-16,1 0 0 16,-5 0 0-16,1 0 0 15,3-4 0-15,-3 4 0 16,-1 0 0-16,-3 0 0 16,4 4 0-16,0-4-1 15,-4 3 1-15,3 0 0 16,1 0 0-16,7-6 0 15,0-3 0-15,-4-1 0 16,-4 4 1-16,1 0-1 16,-4 3 0-16,0-3-1 15,0 6 1-15,0 0 0 0,4 3 0 16,-4 1 0-16,4-4 0 16,-1 0 0-16,5-3 0 15,-1-3 0-15,-4 0 0 16,1 3 0-16,0 0 0 15,-1-3 0-15,1 3 1 16,0 3-1-16,-1-10 0 16,4 11 0-16,4-4 0 15,-7 0 0-15,3-4 0 16,0 4-1-16,4-3 1 16,-1 0 0-16,5 0 0 0,-1 0 0 15,-7-7 0-15,0 1 0 16,0 6 0-16,1-3 0 15,-1 3 1-15,0 6-1 16,4-3 0-16,-1 6 0 16,5 0 0-16,-1-3 0 15,3 4 0-15,1-4-1 16,0 3 1-16,-4 0 0 16,-3-6 0-16,0 0 0 15,-1 3 0-15,1 1 0 16,3-1 1-16,0 0-1 15,1 3 0-15,-1 0-1 16,-3-2 1-16,-1 5 0 16,1-6 0-16,3 0 0 15,0 0 0-15,4 0 0 0,0-3 0 16,0 0 0-16,-1-3 0 16,1 6 0-16,-4 1 0 15,-3-1 0-15,0 0 0 16,3 0 0-16,0 3 0 15,4 1-1-15,0-1 1 16,-1-9 0-16,1 3 0 16,0-3 0-16,-4-4 1 15,0 4-2-15,4 0 1 16,0 0 0-16,0 0 0 16,6 0 0-16,-2 3 1 0,-5 0-2 15,1 0 1-15,-4 3 0 16,1 0 1-16,6-3-1 15,-3 3 0-15,-1-3 0 16,1-3 0-16,0 3-1 16,-4 3 1-16,4-6 0 15,0 0 0-15,3 3 0 16,0-3 0-16,4 3 0 16,-4 0 1-16,-3 3-1 15,0 0 0-15,-4 3 0 16,0-3 0-16,0 4 0 15,4-4 0-15,0-3-1 16,0 0 1-16,3-3 0 16,-7-4 0-16,0 7 0 15,1-3 0-15,-1-3 0 16,4 6 0-16,-1-3 0 0,1 0 0 16,0 3 0-16,3 0 0 15,0 3 0-15,-3-6 0 16,0 3 0-16,-4 3 0 15,4-3 0-15,0-7 0 16,3 1 0-16,0 0 0 16,-3 3 0-16,-4 0 0 15,0 3 0-15,4 0 0 16,7 0 0-16,-4 0 0 16,4 0 0-16,3 0 0 15,8-3 0 1,-1 3 0-16,1 3 0 15,-8-3 1-15,0 3-1 16,-6 0 0-16,6 0 0 16,0 3 0-16,-3-3 0 15,3-3 0-15,1-3 0 16,-5-3 0-16,1 9 0 16,0-3 0-16,-4 3 0 15,-6 0 0-15,2 4 0 16,-2 2 0-16,2 4 0 15,-2-7 0-15,2 0 0 16,-3 1 0-16,4-4 0 16,-7 0 0-16,0 0 0 15,-1-3 0-15,1 3-1 16,0 0 1-16,-1 0 0 0,-2-3 0 16,-5 3 0-16,8 1 0 15,-4-1 0-15,-7 0 0 16,11-3 0-16,-7 3 0 15,3-3 0-15,-4 3 0 16,1-3 0-16,0 3 0 16,-1 0 0-16,1 1 0 15,-4-1 0-15,0 3 0 16,-3-3 0-16,-4 0 0 16,3 3 0-16,1 1 0 15,-1-4-1-15,5 0 1 0,-5 3 0 16,4 1 0-16,-3-1 0 15,10 3 0-15,-3-2 0 16,-1-1 0-16,-3 0 0 16,1 0 0-16,-5-3 0 15,1 1 1-15,-8 2-1 16,8-3 0-16,-4 0-1 16,0-6 1-16,0 3 0 15,0 3 0-15,0 0 0 16,4 0 0-16,3 1 0 15,-4 2 0-15,1 0 0 16,0 0 0-16,-4 1-1 16,3-1 1-16,1 0 0 15,-8 0 0-15,1 1 0 16,-4 2 0-16,0 1 0 16,3-1 1-16,1 0-1 0,-1 1 0 15,1-1 0-15,3 4 0 16,-7-4-1-16,11-3 1 15,-11 4 0-15,7 2 0 16,-7-2 0-16,3 2 0 16,1 4 0-16,-1-3 0 15,1 2 0-15,-1-2 1 16,1-1-1-16,-1 4 0 16,1 0 0-16,-1-7 0 15,1 0 0-15,-1 1 0 0,-3 2-1 16,4-5 1-16,-4 5 0 15,0-2 0-15,-4-1 0 16,1 0 0-16,-1 1 0 16,1-4 0-16,-4 0 0 15,0 1 0-15,-4-1 0 16,1 0 0-16,-1 4 0 16,0-4 0-16,1 3 0 15,-1 4 0-15,-6-1 0 16,10 1 0-16,-4-1 0 15,0 1 0-15,1 0 0 16,-1-4 0-16,1-3 0 16,6-3 0-16,-6 4 0 15,-1-4 0-15,0 0 0 16,-3-3 0-16,4 0 0 16,3 0 0-16,-4 3 0 0,0 0 1 15,1 0-1-15,6 0 0 16,-3 1-1-16,4-1 1 15,-1 0 0-15,-3 0 0 16,0 0 0-16,0 0 0 16,0 0 0-16,0 1 0 15,0 2 0-15,-4 0 0 16,8 0 0-16,-4 4 0 16,0-1 0-16,0 1 0 15,-8-1 0-15,5 0 1 0,-4-2-1 16,-4-1 0-16,1 0-1 15,-8 0 1-15,0 4 0 16,-3-4 0-16,0 0 0 16,-1 7 0-16,5 9 0 15,-1-3 0-15,4-4 0 16,-4 1 1-16,11-3-1 16,-4 2 0-16,-3-5 0 15,-3 2 1-15,-1-2-1 16,0-1 0-16,-3 1 0 15,3-4 0-15,-3 3-1 16,3-3 1-16,-3 4 0 16,-4-7 0-16,-3 3 0 15,-4 1 1-15,-3-4-1 16,3 0 0-16,0 0 0 16,4 0 0-16,-4 0 0 0,0 0 0 15,-3 0 0-15,3 1 0 16,-3 2 0-16,3-6 1 15,0 0-1-15,-3 0 0 16,-4 3 0-16,0-3 0 16,0 0 0-16,4 3 0 15,-4 0 0-15,0 0 0 16,8-3 0-16,-1 4 0 16,0-8 0-16,7-2 0 15,1 0 0-15,-5-4 0 16,-6 4 0-16,-4 0 0 0,0 3 0 15,0 3 0-15,4 3 0 16,3 3 0-16,-7 0 0 16,0 4 0-16,1-7 0 15,6 0 1-15,0-6-2 16,4-3 1-16,-1-1 0 16,-6-2 1-16,0 3-1 15,-4 0 0-15,4-1 0 16,-1 4 0-16,4 6 0 15,8-3 1-15,-5 3-1 16,-2-3 0-16,2 0 0 16,1 0 0-16,3-3-1 15,4-3 1-15,0-3 0 16,-4 2 0-16,-3 1 0 16,3-3 0-16,-3 2 0 15,0 1 0-15,3 3 0 0,-4 0 0 16,5 0 0-16,-1 3 0 15,4 0 0-15,0 3 0 16,-1 0 0-16,-2 0 1 16,-1 0-1-16,0 0 0 15,4 4-1-15,3-7 1 16,0 0 0-16,1 0 1 16,-1 0-2-16,-3-3 1 15,-4 3 0-15,4 0 0 16,-4 0 0-16,0 0 0 0,1 3 0 15,-5 0 0-15,8 0 0 16,0 0 1-16,3 3-1 16,-3-3 0-16,0 4 0 15,-4-4 0-15,0 0 0 16,4-3 0-16,-4-3-1 16,1-3 1-16,-8 2 0 15,-4 4 1-15,-2 0-1 16,-1 0 0-16,-4 4 0 15,11-1 0-15,-3 3 0 16,-4-3 1-16,0-3-2 16,1 3 1-16,-1-3 0 15,0-3 0-15,0 3 0 16,-3-3 0-16,-1 3 0 16,-3 0 0-16,7 3 0 15,8 3 0-15,-1-6 0 16,0 4 0-16,0-8 0 0,0 4 0 15,1-3 0-15,6 0 0 16,0 3 0-16,4-6 0 16,-4 3 0-16,4 0 0 15,0-1-1-15,-4 4 1 16,4 0 0-16,3 0 0 16,-3 0 0-16,3 4 1 15,0-1-1-15,1 0 0 16,-1-3 0-16,4 0 1 15,3 3-1-15,1-3 0 0,-1 3 0 16,-3-3 0-16,0 0 0 16,-1 0 0-16,-2-3 0 15,-4-3 0-15,3-1-1 16,0 1 1-16,0 0 0 16,4 0 1-16,-3-4-1 15,-1-2 0-15,0-4 0 16,-3 3 1-16,-7 1-1 15,-1-1 0-15,1 1 0 16,0 2 0-16,3 1 0 16,0 0 0-16,-3 2 0 15,0-2 0-15,-4 0-1 16,11-4 1-16,0 0 0 16,-1 1 0-16,-2-1 0 15,2 1 0-15,-2-1 0 16,-1 1 0-16,-3-1 0 0,3 4 0 15,0-1 0-15,4 1 0 16,0 0 0-16,3 2 0 16,7 4 0-16,1-3 0 15,3 3 0-15,3 0 0 16,4-7 0-16,0 1 1 16,3 3-1-16,-3-7 0 15,4 4 0-15,-1-1 1 16,1-6-1-16,-1 4 0 15,1-1-1-15,3-5 1 16,0-8 0-16,3-2 0 0,1 0 0 16,3-6 0-16,0-1 0 15,3 7 1-15,1 0-1 16,0-1 0-16,-4 1 0 31,3 0 0-31,1 0 0 16,3 0 1-16,0 2-2 15,0 14 1-15,4-4 0 16,3 1 0-16,0-4 0 16,4 3 0-16,-1 0 0 15,5 1 0-15,-1-1 0 16,0 3 0-16,0 1 0 16,-3-1 0-16,3 1 0 15,-3-1 0-15,-4 1 0 0,-3-1 0 16,-1 4 0-16,1-4 0 15,0 7 0-15,-1-3 0 16,1-1 0-16,3 4 0 16,0 3 0-16,-3 3 0 15,0 3-1-15,-4-6 1 16,0-4-1-16,-4 11 1 16,4-8 0-16,-3 4 0 15,0-3 0-15,-4 3 0 16,3-3 0-16,-3 6 0 15,0 0 0-15,-3 4 0 0,3-4 0 16,-7 0 0 0,4 3 0-1,-4 7 0-15,0-7 0 16,0 0 0-16,3-2 0 16,-3-4 1-16,0 0-1 15,0 0 0-15,0 0 0 16,0 0 0-16,0 0 0 15,0 0 0-15,0 0-4 16,0 3 1-16,0-3-7 16,0 0 0-16,0 6-5 15,0-6 1-15</inkml:trace>
  <inkml:trace contextRef="#ctx0" brushRef="#br0" timeOffset="10307.4838">29355 5795 3 0,'0'-7'1'0,"3"4"3"0,-3-3 1 0,0 6-5 15,0 0 1-15,0 3 0 16,-3 3 1-16,-1 4-2 15,1-4 0-15,-4 0 2 16,7-3 1-16,-4-3 0 16,-3 0 1-16,7 0-1 15,-4-6 1-15,1 3-1 16,3 3 1-16,0 0-2 0,7 0 0 16,4 0-1-16,-1 0 1 15,4 3-1-15,0-6 0 16,8-10 0-16,2 7 1 15,1-6 1-15,14-1 0 16,-4 1-1-16,-3-1 0 16,-1 0 1-16,1-5 0 0,4 2-1 15,2 0 0-15,8 1-1 16,-7-1 0 0,10 7 0-16,1 2 0 0,-1 4-1 15,8 0 1-15,-4 3-1 16,-11-3 1-16,-3-3 0 15,3-1 0-15,0 1 0 16,4 0 0-16,0-1 0 16,-4 1 0-16,8 3 0 15,-8 0 0-15,7 3 0 16,-3 3 0-16,-3 3-1 16,3 1 1-16,-11-1 0 15,-7 3 0-15,7 1-1 0,1-1 1 16,2-3-1-16,1-2 1 15,4-1-1-15,-5 0 0 16,8 0 0-16,-3 0 1 16,-5 0 0-16,-6 7 0 15,0-1 0-15,3-3 0 16,-7 4 0-16,4 2 1 16,-4-6-1-16,-7 4 0 15,1 2-1-15,-1-2 0 16,0-4 0-16,0 7 1 15,-3-4-1-15,10 4 0 0,-7 2 0 16,11-5 0-16,-4 2 0 16,4 1 1-16,3-1-1 15,-10-2 0-15,3-1 0 16,4 1 0-16,-4-1 0 16,4 0 0-16,-4 1 0 15,-7 2 1-15,7 4-1 16,1-3 0-16,-8 8 0 15,0-5 1-15,0 0-1 16,-3-4 1-16,10 4-1 16,-7 0 1-16,11-7-1 15,-4 7 0-15,4 3 0 16,7 6 1-16,-4 3-1 16,0 3 0-16,11-2 0 15,-4 2 0-15,4 7 0 0,-3-4 0 16,-12-3 0-16,8 4 1 15,-7-1-1-15,7 1 1 16,-7-7-1-16,6 10 1 16,1-7-1-16,-11 4 1 15,4-1-1-15,0 4 0 16,-4 2 0-16,0-5 0 16,-7 6 0-16,8-4 1 15,2 4-1-15,-2 3 0 16,2-9 0-16,5 2 1 15,-12 1-1-15,-6-1 0 0,3 4 0 16,-10-9 0-16,-1 5 0 16,-3 10 1-16,-3-3-1 15,3 3 0-15,4 3 0 16,-11 4 0-16,10-4 0 16,-3-9 0-16,-7 21 0 15,0-15 0-15,0 13 0 16,-7 3 1-16,7-4-1 15,0-15 0-15,0 25 0 16,0-9 0-16,0 2 0 16,0 1 1-16,-10-6-1 15,-1-1 1-15,0 4-1 16,-6-4 1-16,6 7-1 16,-6-1 1-16,6-2 0 15,-10-4 0-15,-7 4-1 0,6 0 0 16,-6-13 0-16,3-3 1 15,-3-1-1-15,0 1 0 16,-4-3 0-16,4 0 0 16,0-10 0-16,3 4 1 15,-3-1-1-15,7 1 0 16,0-1 0-16,-4-2 0 16,11-7 0-16,-14 0 0 0,-1-3 0 15,-2 0 0-15,-1 0 0 16,-3 0 0-16,-1-4 0 15,1 1 0-15,-4 0-1 16,4 0 1-16,-4-4 0 16,0 1 0-16,1-3 0 15,6 2 1-15,0-2-1 16,4-1 0-16,-18-5 0 16,4 2 0-16,-8 4 0 15,1 2 0-15,-4 4 0 16,-4 0 0-16,-3 0 0 15,8-4 0-15,2 1 0 16,4 0 1-16,8-7-1 16,-5 1 1-16,1-4-1 15,-4-3 0-15,4 0 1 16,-1 0 0-16,-3 0 0 0,8 1 0 16,-5 2-1-16,5 0 1 15,-1 0-1-15,0-2 1 16,4 2-1-16,-1-6 0 15,12 0 0-15,-1 3 0 16,4 0 0-16,10 7 1 16,-6 5-1-16,-5 7 0 15,5 3 0-15,-4 7 1 16,-8-1-1-16,-2 7 0 16,-1-4 0-16,0 4 0 15,-3-13 0-15,10 0 0 0,-3 0 0 16,0 3 1-16,7 7-1 15,-8 2 1-15,12 1 0 16,-4 3 0-16,10 6-1 16,-10 0 1-16,7 0-1 15,-4 3 0-15,0-3 0 16,8-9 0-16,-1 6 0 16,1-4 0-16,-1 4 0 15,4 0 0-15,-4-9 0 16,8 9 0-16,-1-4 0 15,4 4 0-15,0-3 0 16,-3-3 0-16,-1-1 0 16,1-2 0-16,-1 2 0 15,-3-5 0-15,7-1 0 16,-3-6 1-16,3 6-1 16,-7 1 0-16,7 2 0 0,0 1 0 15,0-4 0-15,0-3 0 16,0 4 0-16,0 5 0 15,0 1 0-15,0 6 0 16,0 3 0-16,-4 0 0 16,-3-3 0-16,7-10 0 15,-4 1 0-15,-3-4 0 16,7-3 0-16,0 7 0 16,0-4 0-16,0 4 0 0,0-7 0 15,0 3 0-15,0 1 0 16,0-4 1-16,0 0-1 15,0-6 0-15,0-3 0 16,0 0 0-16,0-4 0 16,0-2 0-16,0-4 0 15,0 1 0-15,0-1-1 16,0 1 1-16,0 2 0 16,0 1 0-16,0-1 0 15,0 4 0-15,-3 0-1 16,-1-1 1-16,1-2 0 15,-1 3 1-15,4-1-1 16,-3 1 0-16,3 0 0 16,-4-4 0-16,4 1 0 0,0 2 0 15,0 4 0-15,0 6 0 16,0 0 0-16,0 4 0 16,-7-8-1-16,7-2 1 15,0 0 0-15,0-3 0 16,0-7 0-16,0-6 1 15,7 0-1-15,-3 1 1 16,-4-4-1-16,0 0 0 16,3 0 0-16,-3 0 1 15,0 0-1-15,0 0 0 16,0 0 0 0,0 0 1-16,0 0-1 15,-3-4 0-15,3 4 0 16,0 0 1-16,0-3-1 15,0 3 0-15,0 0 0 16,0 0 1-16,0 3-1 16,0 1 0-16,-4-1-1 15,-3 3 1-15,7-6 0 16,0 6 0-16,-3-6 0 16,3 3 0-16,0-3 0 15,0 0 0-15,-7 0 0 16,7 4 0-16,0-4 0 15,0 3 0-15,0 0 0 16,0 0 0-16,-4 0 0 16,4 0 0-16,-7-3 0 15,7 3 0-15,-3 1 0 0,-1-8 0 16,0 1-1-16,-3-6 1 16,0-10 0-16,-7-6 0 15,-7-3-1-15,3-1 1 16,-3 1 0-16,4 3 0 15,-1-3 0-15,0-3 0 16,1-1 0-16,-1-2 0 16,-3-7-1-16,0-9 1 15,-7 3 0-15,6-3 0 16,-2-7 0-16,-1 7 0 16,4 9-1-16,3 0 1 0,-3 1 0 15,7 2 0-15,0 0 0 16,0-9 0-16,-4 3 0 15,0-9 1-15,-6 6-1 16,-1-3 0-16,0-3-1 16,1-1 1-16,-1 14 0 15,-3 5 0-15,10 1 0 16,-3 5 0-16,3-2 0 16,1 3 0-16,-1 3 0 15,0 0 0-15,8-4 0 16,-4 4 0-16,0 0 0 15,3 0 0-15,0 0 0 16,1 3 0-16,3 3-1 16,0 0 1-16,3 4-1 15,4 5 0-15,4 7 0 16,6 0 1-16,1 3-1 0,3 3 1 16,14 0-1-16,4 1 0 15,10-4 1-15,-3 0 0 16,-4-4-1-16,8 4 1 15,6 4 0-15,11-4 0 16,18 6 0-16,6 0 0 16,-6-3 0-16,7 3 0 15,6 1 0-15,1-4 0 16,10-3 0-16,-3-10 1 16,-21-2-1-16,-8-4 1 0,-3 1-1 15,-7-1 0-15,-7 3 0 16,4 4 1-16,-4 3-1 15,-4-1 1-15,7 1-1 16,-3 0 0-16,-3 3 0 16,-1 0 1-16,-7-4 0 15,-6-5 0-15,-5 2-1 16,1-2 0-16,-4-4 0 16,1 0 0-16,-8 4 0 15,0-1 1-15,4 1-1 16,-11 2 0-16,3 1 0 15,-2 3 0-15,-5-1 0 16,-3 1 0-16,4 3 0 16,-1-3 0-16,1 0 0 15,-4 2 0-15,-7 4 0 16,0 0 1-16,0 4-1 0,-7 2 1 16,-4 6-1-16,-3 4 1 15,0 6-1-15,-7 0 1 16,0 0-1-16,7 9 0 15,-4 10 0-15,-10 0 0 16,-11 6 0-16,-10 9 0 16,-4 1 0-16,-4 9 0 15,-3 3 0-15,0 3 0 16,11-3 0-16,-4 6 1 16,-3 3-2-16,-4-9 1 0,7 3 0 15,-7-3 1-15,3-9-1 16,-3-7 0-16,11-3-1 15,3 1 1-15,0-1 0 16,7 0 1-16,11 0-2 16,-4-6 1-16,15-3-1 15,-4-4 1-15,10-2 0 16,-3-1 1-16,3-5-2 16,4-4 1-16,0-3 0 15,-3-7 0-15,-1 1 0 16,0 3 1-16,-3 0-2 15,0 3 1-15,-7 0 0 16,7-7 1-16,0 1-1 16,3-4 0-16,1 7 0 15,-1-3 0-15,8-3 0 16,-1-7 0-16,0 3 0 0,1-3 0 16,-1-2 0-16,1-1 0 15,3 0 0-15,0-3 0 16,0 0 0-16,0 0 0 15,0 3 0-15,0 0 0 16,0-3 0-16,0 0 0 16,0 0 0-16,7-3 0 15,-4 3 0-15,5-3 0 16,-5-3-4-16,8-4 0 16,-1 1-8-16,11 3 1 15,-3-4-8-15,14 4 1 0</inkml:trace>
  <inkml:trace contextRef="#ctx0" brushRef="#br0" timeOffset="21742.2278">17628 8291 9 0,'0'12'4'0,"7"-15"-1"0,-3 0 5 16,3 3-6-16,4-3 1 16,-1-7 0-16,4 1 1 15,4-4-5-15,0 1 0 16,3 2 3-16,0 1 1 16,0 3-1-16,-3 3 0 15,3 0 0-15,0 6 0 16,7 0 0-16,0 0 0 15,1 3-1-15,6-6 1 16,-3 3-1-16,-1-6 0 0,1-6 0 16,-4 3 0-16,4-1-1 15,-4 4 1-15,-3 3 0 16,3 6 1-16,-3 4 0 16,0 2 0-16,-1 1-1 15,1-1 1-15,0 1-1 16,-1-7 1-16,1 4-2 15,3-10 1-15,1-3-1 16,6-4 1-16,-3-2-1 16,-1 3 1-16,1-1 0 15,-4 4 0-15,-3 3-1 16,-4 0 1-16,0 3-1 16,1 0 1-16,2 1-1 15,1 2 1-15,3-3-1 16,0-3 1-16,4-3-1 0,0-7 1 15,3-2-1-15,4 2 1 16,7-2-1-16,-7 6 1 16,-1-1-1-16,-2 7 1 15,-5 4-1-15,-2 2 1 16,-1-3-1-16,0 3 1 16,0 0-1-16,4-2 1 15,0-4-1-15,3-4 0 16,0 1 0-16,1-6 0 15,6 3 0-15,0 3 0 16,-3 6 0-16,0 3 0 0,-4 3 0 16,1 4 0-16,-8-1-1 15,0-2 1-15,-3-1-1 16,-1 1 1-16,1-4 0 16,3-3 0-16,0 0 0 15,4-3 0-15,4 0 0 16,-1 0 0-16,4 3-1 15,-4 0 1-15,-3 7-1 16,3 2 1-16,0 4 0 16,0 0 0-16,-3-1 0 15,3-2 0-15,-6-4 0 16,-1-5 1-16,4-4-1 16,3-7 0-16,4-2 0 15,3-4 0-15,4 4-1 16,-4 0 1-16,1 2-1 15,-1 4 1-15,4 3 0 0,0 0 0 16,0 3 0-16,-8-3 0 16,1 0 0-16,0 0 0 15,0-3 0-15,3-3 0 16,4-4 0-16,-4 4 0 16,-3-3 0-16,3 9 0 15,1-7 0-15,-1 7 0 16,0 0-1-16,4 4 1 15,-7-1 0-15,-4-3 0 16,1 0 0-16,2 0 1 16,1 0-1-16,7 0 0 0,-4-3 0 15,4-1 1-15,-3 4-1 16,3 4 0-16,-1-11 0 16,1 7 0-16,4 3 0 15,-12-3 0-15,1 0 0 16,0 4 0-16,3-1 0 15,1 0 1-15,3-3-1 16,3 0 0-16,-3 0 0 16,7-3 1-16,3 6-1 15,1-6 0-15,-8 6 0 16,-7-6 0-16,1 3 0 16,3 0 0-16,-4 0 0 15,4-3 0-15,0 3 0 16,-4 3 0-16,0 3 0 15,1 3 1-15,2 4-1 16,-2-7 1-16,3-3-1 0,-8-3 0 16,5-6 0-16,-4 0 0 15,-4 3 0-15,0-4 0 16,0 7 0-16,1 7 0 16,-1-1-1-16,-3 3 1 15,-1 1 0-15,1-1 0 16,-4 1 0-16,1-1 0 15,-1-3 0-15,0-3 1 16,4 1-1-16,3-1 0 16,-7-3-1-16,1 3 1 0,-5 0 0 15,-3 3 0-15,-3 1 0 16,0-1 1-16,3 3-1 16,0-3 1-16,0 1-1 15,7-4 1-15,1-3-1 16,6-3 0-16,0-4 0 15,4-2 0-15,0 0 0 16,0-1 0-16,-1 1 0 16,5 3 0-16,-4-1 0 15,-4 4 0-15,-7 0 0 16,0 0 0-16,1 0 0 16,-1 0 0-16,0-4 0 15,4 1 0-15,-1 0 0 16,1-4 0-16,-4 4 0 15,1 0 1-15,-1-4-1 16,0 7 0-16,-7 3 0 0,0 0 0 16,4 0 0-16,0 3 0 15,0 4 0-15,-4-4 0 16,3 0 0-16,-2-3 0 16,-1 0-1-16,-4 0 1 15,1 0 0-15,0 0 1 16,-4 0-1-16,-4 0 1 15,1 0-1-15,-4 0 1 16,0 0-1-16,0 0 1 16,0 0-1-16,0 0 0 15,0-3 0-15,0 0 0 0,0-4 0 16,0 4 0-16,0 0 0 16,1 0 1-16,-1 0-1 15,3 0 1-15,-3 3-1 16,4-3 0-16,-4-1 0 15,3 4 1-15,-2 0-1 16,2-3 0-16,-3 0 0 16,0 6 0-16,-7-3 0 15,4 3 1-15,-4-3-1 16,0-3 1-16,-4 3 0 16,1 0 0-16,-1 0 0 15,1 0 0-15,3 0 0 16,0 0 0-16,0 3-1 15,0-3 1-15,0 4-2 16,0-4 1-16,0 0 0 16,0 0 0-16,0 0 0 0,0 0 1 15,0-4-1-15,0 4 0 16,-4 4 0-16,1-4 0 16,-1 0 0-16,1 0 0 15,-1 3-2-15,4 0 0 16,0 3-4-16,0 7 0 15,0-1-6-15,4 7 0 16,-1 3-1-16,-3-3 0 16</inkml:trace>
  <inkml:trace contextRef="#ctx0" brushRef="#br0" timeOffset="23423.786">14926 8454 7 0,'-7'-10'3'0,"25"-12"1"16,-11 13 3-16,3-4-7 16,1 1 1-16,3-4 0 15,0 1 1-15,4 8-2 16,-4 1 1-16,0 0 1 16,-3-1 1-16,-4 7 1 0,-7 0 0 15,3-3 1-15,-3-12 1 16,4-10-1-16,-1-7 0 15,4-15-1-15,0-6 0 16,0-13-2-16,4-12 0 16,-4 9-1-16,0-4 0 15,0-2-1-15,0-9 0 16,0 11 0-16,0 4 0 16,4 7 0-16,-1 8 0 15,-3 11-1-15,4 14 0 0,3 17 0 16,0 18 1-16,4 29-1 15,0 27 1-15,-1 10 0 16,1 13 0-16,-1 6-1 16,5 3 0-16,-5-9 0 15,-6-13 0-15,-1-13 1 16,-3-15 1-16,1-15 0 16,-1-20 0-16,-4-22 1 15,1-21 0-15,3-23 0 16,3-8 0-16,4-26-1 15,4-13 0-15,0-15-1 16,3 16 0-16,-4-4 0 16,1 16 1-16,-4 16-2 15,-3 12 0-15,-1 7-2 16,1 15 0-16,0 9-4 0,-1 7 0 16,4 10-3-16,0 5 0 15</inkml:trace>
  <inkml:trace contextRef="#ctx0" brushRef="#br0" timeOffset="23888.6178">15939 7256 21 0,'-8'-6'10'0,"12"21"-10"0,-4-5 16 0,4 5-16 15,3 7 1-15,0 22 0 16,0 10 0-16,-4 21-1 16,-3-3 0-16,0 9 1 15,-3 13 1-15,-1 7 0 16,-3 2 0-16,-3-18 1 15,-8-3 0-15,7-17-1 16,-3-11 0-16,4-17-5 16,-1-15 1-16,0-12-7 15,-3-17 1-15</inkml:trace>
  <inkml:trace contextRef="#ctx0" brushRef="#br0" timeOffset="24419.8435">15868 7410 34 0,'-21'-38'17'16,"42"35"-26"-16,-10-4 30 0,3-8-22 15,3-7 0-15,15 0-1 16,7-6 0-16,3 3 1 16,-3-4 1-16,-4 11-1 15,-7 18 0-15,-6 0 0 16,-15 21 1-16,-11 14 1 16,-10 18 0-16,-7 10 1 15,-7 9 0-15,-1-6 1 16,5-13 0-16,6-12-1 15,8-16 0-15,10-19-1 16,14-9 1-16,10-9-1 16,12-7 0-16,9 3-1 15,5 7 0-15,3 9 0 16,-7 9 0-16,-8 10 0 0,-6 12 1 16,-7 7 0-16,-15 9 1 15,-10 6 2-15,-7 7 0 16,-7 3 0-16,-14-4 1 15,-4 1-1-15,-3 3 1 16,0-13-2-16,0-13 0 16,-1-8-5-16,4-7 0 15,8-1-4-15,3-8 0 16,7 0-3-16,-1-4 0 16,5-3-5-16,3 1 0 0</inkml:trace>
  <inkml:trace contextRef="#ctx0" brushRef="#br0" timeOffset="25516.3946">16598 7083 42 0,'-53'-12'21'0,"43"24"-30"0,10-2 41 0,3 12-33 15,4 0 1-15,4 18 0 16,7 4 0-16,3 25 0 15,0 7 0-15,0 11 1 16,-3-2 0-16,-4 6 1 31,0-6 1-31,-4 2 0 16,1-11 1-16,0-10-1 16,3-10 1-16,0-3-2 15,0-15 1-15,7-7-2 16,-3-6 0-16,-1-6-1 15,-2-3 0-15,-5-4-1 16,-3 1 1-16,0-4 0 16,-10 1 0-16,-1-4 0 15,4-3 1-15,0 0-1 0,-3-3 0 16,3 0 0-16,0 0 1 16,0 0-2-16,0 0 1 15,0 0-1-15,3-6 0 16,1-3 0-16,-4 2 1 15,3-2-1-15,1 0 1 16,3-7-1-16,-4-6 1 16,1-9 0-16,3-7 0 15,0-12 0-15,4-10 0 16,3-12-1-16,7-3 1 16,-4-4-1-16,1-8 1 0,0 8 0 15,-4 1 0-15,3 12-1 16,1-3 0-16,3 3 0 15,0 7 0-15,-3 5-1 16,-4 4 1-16,-3-3 0 16,-4 15 0-16,-4 10 0 15,1 6 1-15,-4 9 0 16,0 7 0-16,0 9 0 16,0 7 0-16,-4-1 0 15,1 7 0-15,-4-1-1 16,-4 1 1-16,-3 3 0 15,4-3 0-15,-12-7 0 16,-9 0 1-16,-15-5-1 16,-7-1 1-16,-7-3-1 15,0 0 1-15,0 0-1 0,3 0 0 16,8 3 0-16,7-3 0 16,3 0 0-16,4 0 0 15,3-3-1-15,11 0 1 16,7-4-1-16,7 4 0 15,0-3 0-15,10 0 0 16,4 3-3-16,4 3 0 16,-1 0-5-16,4 0 1 0,8 0-3 15,6 0 0-15</inkml:trace>
  <inkml:trace contextRef="#ctx0" brushRef="#br0" timeOffset="26287.8321">16842 8698 10 0,'-4'-3'5'0,"-10"3"6"0,14 0 1 16,-4 0-10-16,1 3 1 15,-1 0-1-15,-3 4 1 16,0-1-4-16,0-3 0 16,-3 0 2-16,-4 0 1 15,-4-3-1-15,-3-9 0 16,-4-7 0-16,4-2 1 15,0-8 0-15,10-5 1 16,4 6-2-16,11 3 0 16,6 0-1-16,4 3 1 15,7 4-2-15,1 5 1 0,6 4-1 16,0 3 0-16,4 12 2 16,-4 4 1-16,-3 6 0 15,-4 2 1-15,-7 1 0 16,-3 7 0-16,-8-1 0 15,-3 0 0-15,-10 0-2 16,-12 1 1-16,1-8-2 16,-3-2 0-16,-5-9-3 15,5-4 0-15,-1-3-4 16,4-3 1-16,7 3-5 16,7 4 1-16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5-05-06T14:50:42.974"/>
    </inkml:context>
    <inkml:brush xml:id="br0">
      <inkml:brushProperty name="width" value="0.05292" units="cm"/>
      <inkml:brushProperty name="height" value="0.05292" units="cm"/>
      <inkml:brushProperty name="color" value="#0070C0"/>
    </inkml:brush>
  </inkml:definitions>
  <inkml:trace contextRef="#ctx0" brushRef="#br0">18207 16256 11 0,'-4'0'5'0,"4"6"2"0,0-6 5 15,0 0-11-15,0 0 0 16,4 3 2-16,-4-3 0 0,0 0-4 16,3 0 1-16,-3 0 2 15,4 0 1-15,-1 3-1 16,1-3 1-16,-4 0-1 16,0 0 1-16,0 0-1 15,-4-6 1-15,1-7-1 16,-4-2 0-16,-4-7 0 15,1-7 0-15,3 1-1 16,-4 0 1-16,-3 3-1 16,0 22 1-16,0-7-1 15,0-5 0-15,0-4 0 16,-4-9 0-16,0-4-1 16,-3 1 1-16,-4-16-1 15,1 16 0-15,-5-4 0 16,5-3 1-16,-4-2-1 15,3 2 0-15,4 4 0 0,0 2 0 16,3 4 0-16,4 0 1 16,0 6-1-16,3 0 0 15,0 3 0-15,4 0 1 16,0 4-1-16,0 2 0 16,0-6 0-16,0 32 0 15,0-16 0-15,0 12 0 16,0 0 0-16,0-5 0 15,3 2 0-15,1-3 0 16,-1-3 0-16,1 0 1 16,-1-6-1-16,-3-4 0 0,0 4 0 15,4 6 0-15,-1-16 0 16,1 7 0-16,-1 0 0 16,1-1 0-16,3 10 0 15,0 3 0-15,0 7 0 16,3 2 0-16,1 4 0 15,3-35 0-15,0 7 0 16,0 15 1-16,3 6-1 16,5-12 0-16,2-13 0 15,4-15 1-15,4-4-1 16,7 13 1-16,10-3-1 16,4 0 1-16,3 0 0 15,-10 0 0-15,-4 0-1 16,-6 0 0-16,-5 0-1 15,-2 3 0-15,-5 6-3 16,-6 10 0-16,-1 9-5 0,-3 6 0 16,0 4-3-16,8 6 1 15</inkml:trace>
  <inkml:trace contextRef="#ctx0" brushRef="#br0" timeOffset="328.166">18161 16055 24 0,'-11'0'12'0,"15"19"-12"15,-4-19 20-15,3-3-19 16,1-16 1-16,3-9 2 16,0-19 1-16,4 3-6 15,6 9 1-15,5 1 2 16,2 2 1-16,4 1-1 16,1 0 0-16,-5 2-4 15,1 4 1-15,-7 6-7 16,-4 7 0-16,-7 2-2 15,-7 4 1-15</inkml:trace>
  <inkml:trace contextRef="#ctx0" brushRef="#br0" timeOffset="699.15">18355 15127 21 0,'-11'-3'10'0,"15"-1"-5"15,-4 4 18-15,7 4-19 16,4 2 1-16,3 3 2 15,3 7 0-15,12 6-9 16,9-16 1 0,1 47 6-16,0-12 0 15,-7 9-2-15,-4 23 1 0,0 2-2 16,0 3 0-16,1 4-1 16,-1-7 0-16,-3-9-2 15,-8-7 1-15,-3-15-7 16,-3-15 1-16,-4-20-7 15,0-6 1-15</inkml:trace>
  <inkml:trace contextRef="#ctx0" brushRef="#br0" timeOffset="2018.2957">18916 14976 14 0,'-7'19'7'0,"17"-75"-7"0,-2 52 7 0,2 4-5 31,1 4 1-31,3 5 3 0,7 4 0 0,4 5-6 15,6 4 1-15,5 13 4 16,-5 2 1-16,5 20-1 16,-5 28 0-16,-2-13-2 15,-1 9 1-15,0 1-2 16,-3-16 0-16,-4-10-1 16,0-9 0-16,-7-12 0 15,0-14 0-15,-7-2-1 16,1-16 1-16,-5-15-2 0,1-10 1 15,-1-9-1-15,4-1 1 16,0 20 0-16,4-7 0 16,3 3-1-16,0 1 1 15,4 5 0-15,-1 10 0 16,4-9 0-16,8 2 0 16,2 4 0-16,1 3 0 15,-4 0 0-15,1 0 0 16,-5 0 0-16,-6-3 0 15,0 3 0-15,-4-3 1 16,-7 3-2-16,-7 0 1 0,7 0-4 16,-7 0 1-16,0 0-7 15,0 0 1-15,0 3-1 16,0 7 0-16</inkml:trace>
  <inkml:trace contextRef="#ctx0" brushRef="#br0" timeOffset="2542.1845">19861 15531 25 0,'-3'-3'12'0,"17"-28"-15"0,-7 28 24 0,0-19-20 15,-3-19 0-15,-8-6 2 16,1-19 0-16,-1-16-3 16,1 4 0-1,-12-25 2 1,5 18 1-16,-1 19-2 16,4 13 1-16,4 18-1 15,6 7 0-15,8 31 0 16,3 22 1-16,7 0-2 15,7 7 1-15,8 5 0 16,-5-8 0-16,-2-17-1 16,-5-18 1-16,-10-16 0 15,-7-38 0-15,-7 10-1 0,-7-22 0 16,0-6 0-16,4 21 1 16,-1 4-2-16,4 12 1 15,7 13 0-15,4 3 0 16,14 22 1-16,6 21 0 15,12 20 1-15,-1 0 0 16,4 28 1-16,3 9 1 16,1-6-2-16,3 9 1 15,-4-3-3-15,-3-12 1 16,-14-16-2-16,-4-12 0 16,-7-16-8-16,-7-16 1 0,-3-16-5 15,-11-3 0-15</inkml:trace>
  <inkml:trace contextRef="#ctx0" brushRef="#br0" timeOffset="3492.1645">20870 14402 24 0,'-17'13'12'0,"17"6"-12"0,0-19 13 16,0 0-13-16,3 0 0 15,4 0 2-15,-3-3 1 16,6-10-1-16,12-9 0 16,6-9 1-16,11-10 1 15,6-15 0-15,12 5 0 0,6-5-2 16,1-1 1-16,-11 7-2 15,-7 3 0-15,0 0-2 16,-4 10 0-16,-7 8-8 16,-3 17 1-16,-11 9-2 15,-7 9 0-15</inkml:trace>
  <inkml:trace contextRef="#ctx0" brushRef="#br0" timeOffset="3757.7872">21191 14600 24 0,'-21'-13'12'0,"32"-21"-16"0,-8 18 21 16,8-6-15-16,3 7 1 15,4-7 4-15,3 3 0 16,7-9-8-16,4 6 0 15,-4-7 5-15,4-2 0 16,3 0-1-16,0-4 0 16,4 1-4-16,-4 2 1 15,1 1-5-15,-5 6 1 0,1 6-6 16,-11 7 0-16</inkml:trace>
  <inkml:trace contextRef="#ctx0" brushRef="#br0" timeOffset="4733.7131">18697 16952 18 0,'-14'19'9'0,"11"-51"-7"0,-1 20 7 15,1-1-7-15,-1 1 0 16,0-7 2-16,4 0 1 16,4 3-5-16,0 4 0 15,3 5 4-15,10 7 1 16,11 10-1-16,15 2 0 16,24 13-2-16,10 7 1 15,1 5-2-15,0 14 1 0,3-4-1 16,3-10 0-16,8-2-1 15,-4 2 0-15,-3-11 0 16,-25-5 1-16,-11-14-1 0,-10-7 1 16,-7-22-1-16,-7-16 0 15,-15-21 1-15,-13-7 0 16,-11-13-1-16,-15 17 1 16,-2-4-1-16,-1 6 0 15,0 7 0-15,4 3 0 16,3 12-2-16,8 10 1 15,2 6-4-15,5 6 1 16,6 4-5-16,4 12 1 16,7 9-2-16,4 10 0 0</inkml:trace>
  <inkml:trace contextRef="#ctx0" brushRef="#br0" timeOffset="5156.9284">20316 16902 24 0,'0'15'12'0,"4"-8"-14"0,-4-7 22 16,0-7-19-16,0-5 0 16,0-4 2-16,0-12 1 15,-4-13-5-15,-6-12 1 16,-8-10 2-16,-10-15 1 15,-14 6-1-15,-4-4 0 16,-4 1-1-16,5 9 0 0,2 13-1 16,4 9 1-16,8 13-2 15,6 5 0-15,4 11-4 16,7 9 1-16,7 9-6 16,10 6 1-16</inkml:trace>
  <inkml:trace contextRef="#ctx0" brushRef="#br0" timeOffset="5455.865">20316 16089 24 0,'-3'10'12'0,"17"12"-10"0,-3-10 18 15,13 10-17-15,12 6 0 16,17 1 1-16,14 8 0 16,10 4-6-16,-6 0 0 0,-8 0 3 15,-6 3 1-15,-11-7-6 16,-8 1 1-16,-6-4-6 15,-7-5 0-15</inkml:trace>
  <inkml:trace contextRef="#ctx0" brushRef="#br0" timeOffset="5799.5679">20376 16055 18 0,'-7'-25'9'0,"22"-47"-9"16,-15 50 9-16,3-3-6 15,4-7 0-15,7 4 3 16,7 3 0-16,15 3-7 0,10 0 1 16,17 6 4-16,4 7 0 15,-3 9-2-15,3 3 1 16,3 13-1-16,-3 15 1 15,-3 1-1-15,-11 11 1 16,-4 1 0-16,-14 3 0 16,-7 4-1-16,-10 2 1 15,-11 0-4-15,-10-3 1 16,-4-3-6-16,-8-3 0 16,-2-3-5-16,3-6 0 15</inkml:trace>
  <inkml:trace contextRef="#ctx0" brushRef="#br0" timeOffset="6352.6175">21396 15359 27 0,'-21'9'13'0,"38"23"-14"15,-9-23 20-15,-1 16-16 16,0 3 0-16,7 13 4 0,10 6 0 16,5 3-9-16,6 7 1 15,4-1 4-15,-4 4 1 16,-3 2-2-16,-4-11 0 15,-7-11-6-15,-7-11 1 16,-7-14-8-16,-7-8 0 16</inkml:trace>
  <inkml:trace contextRef="#ctx0" brushRef="#br0" timeOffset="6524.4295">21336 15381 28 0,'-4'-10'14'16,"61"-27"-16"-16,-46 21 19 0,3-6-17 16,3 0 0-16,11-9 1 15,1-10 0-15,2-6-3 16,-2 12 0-16,-1 7-5 16,-3 6 1-16</inkml:trace>
  <inkml:trace contextRef="#ctx0" brushRef="#br0" timeOffset="6727.6205">21555 15585 34 0,'0'-22'17'0,"42"-29"-22"0,-31 33 29 16,6-7-24-16,1 3 0 15,0 0-11-15,-1 0 1 16,1 6 6-16,3 13 1 16</inkml:trace>
  <inkml:trace contextRef="#ctx0" brushRef="#br0" timeOffset="6918.3736">21706 16099 39 0,'-10'-3'19'0,"52"-95"-27"16,-24 77 37-16,3-5-29 15,7-2 0-15,4 3 0 16,-4 0 0-16,-3 3-4 16,3 6 1-16,14 1-7 15,-3 5 1-15</inkml:trace>
  <inkml:trace contextRef="#ctx0" brushRef="#br0" timeOffset="7402.7721">22232 14722 34 0,'-25'25'17'0,"22"0"-20"16,3-21 27-16,0 8-24 15,0 7 1-15,0 6 2 16,-4 3 0-16,4 19-3 15,4 13 0-15,6 9 2 16,5 9 1-16,6 4-2 16,14-10 1-16,11-13-1 15,0-12 1-15,7-18-2 16,14-26 0-16,-7-25 0 16,-4-19 0-16,-7-25 0 15,-13-9 1-15,-15-16-2 16,-14-3 1-16,-18 9 0 15,-13 7 0-15,-8 15-1 0,0 16 1 16,-10 16-2-16,-11 12 0 16,4 6-2-16,-1 17 1 15,11 5-7-15,11 7 0 16,0 2-1-16,3-5 1 16</inkml:trace>
  <inkml:trace contextRef="#ctx0" brushRef="#br0" timeOffset="28572.5967">10111 5823 11 0,'14'15'5'0,"21"-5"1"0,-21-4 5 0,7 7-11 16,22-1 1-16,13-2-1 15,25-13 1-15,32-7-2 16,21-15 1-16,28-3 0 16,22-4 0-16,13-2 1 15,-3 3 1-15,11 2-1 16,0 7 1-16,-4 13 0 15,-14 9 1-15,0 6-1 0,-7 16 0 16,-8 6-3-16,5 4 1 16,-8 5-2-16,-3-8 1 15,-18-4-2-15,-10-10 1 16,-25-5 0-16,-29-4 1 16,-27-6 0-16,-36-3 1 15,-32 0 1-15,-38-3 1 16,-50-1 0-16,-45 10 0 15,-36 4-1-15,-25 15 1 16,-21-7 0-16,-10 7 0 16,0-3-2-16,3 12 1 0,10-2-1 15,-6-7 0-15,3-4-1 16,-3 1 1-16,10 6-3 16,11-6 1-16,21-3-1 15,32-10 0-15,39-6 0 16,52-9 0-16,46 6 1 15,47-13 0-15,48-6 3 16,54 0 0-16,42-6 2 16,-46 9 0-16,134 3-1 15,14 7 1-15,7 3-1 16,-7 2 0-16,-7 8-2 16,-17 2 0-16,-32 0-3 15,-25 4 1-15,-36-1-2 16,-45-3 0-16,-46-3-1 15,-49-3 0-15,-53-6 1 16,-57 0 0-16,-67-7 5 0,-56-2 0 16,-53-1 2-16,-39-3 1 15,-21 13 1-15,3 0 0 16,29 9 0-16,42 3 0 16,39-3-4-16,52 10 1 15,54-10-5-15,53 0 1 16,52-3-4-16,61-3 0 15</inkml:trace>
  <inkml:trace contextRef="#ctx0" brushRef="#br0" timeOffset="30031.5638">11903 5904 12 0,'342'-12'6'0,"42"15"0"0,-281 3 7 0,20-3-13 16,11 4 0-16,-14 5-2 16,-21 4 0-16,-28 3-1 15,-22-4 1-15,-38 1-2 16,-40 0 0-16,-45-4 0 15,-53-2 1-15,-49 2 2 16,-53 4 1-16,-29-4 3 16,-28-5 0-16,-7-1 2 15,15-3 1-15,24 3-2 0,42 4 1 16,53 2-2-16,39-5 0 16,43-4-2-16,56-6 1 15,52-1-3-15,58 1 1 16,66-6-1-16,46-1 0 15,53-5 0-15,39 9 0 16,21-1 0-16,3 4 0 16,1 16 1-16,-15-10 0 15,-35 3-1-15,-21 3 1 16,-53 4-2-16,-39 3 0 16,-38-1-1-16,-50-2 0 0,-43-1 0 15,-41-5 0-15,-54-7 1 16,-52-7 0-16,-54-5 4 15,-55-7 0-15,-58 13 2 16,-55-7 0-16,-12-2 1 16,-20 2 0-16,13 4-1 15,22 9 1-15,39-3-3 16,38 6 0-16,54-3-1 16,52 0 1-16,50 0-4 15,56-7 1-15,46 1-3 16,52-3 0-16,58-4-1 15,55-6 1-15,54 7 1 16,39-7 0-16,17 3 2 0,3 7 1 16,-10 6 3-16,-24 0 0 15,-36 6 0-15,-39 6 1 16,-42 7-3-16,-32 0 0 16,-31 2-2-16,-40-5 0 15,-38-1-2-15,-42-8 1 16,-47-11 0-16,-52-5 1 15,-36-4 1-15,-45-3 1 16,-43 4 1-16,-14-11 0 16,11 8 1-16,3 11 1 0,36 7-2 15,35 0 1-15,49 0-2 16,46 7 0-16,42-7-4 16,54 0 0-16,41-3-2 15,50-7 1-15,57-6-1 16,56 7 0-16,49 0 2 15,25 2 1-15,25 7 3 16,14 4 1-16,10 8 1 16,-17 10 0-16,-32 6 0 15,-11 4 1-15,-42-4-3 16,-31-3 1-16,-29 0-3 16,-39 0 1-16,-35-3-1 15,-39-3 1-15,-31-3-1 16,-40-7 1-16,-55-9 0 15,-47-3 0-15,-46-3 1 16,-41-4 1-16,-29 7 0 0,-1-3 0 16,8 9 0-16,25 0 0 15,25 0 0-15,41 0 1 16,40 0-2-16,42-3 0 16,52-3-3-16,40 0 1 15,45-6-1-15,43-1 0 16,46 7 0-16,35 0 0 15,31 0 2-15,8 0 1 16,3 3 1-16,-13 6 0 16,-22 7 1-16,-25 9 1 15,-21-4-2-15,-28 1 0 16,-25-3-3-16,-21-4 1 0,-39 1-1 16,-31-4 0-16,-54-2-1 15,-56-4 1-15,-49 0 0 16,-50-3 1-16,-52 3 0 15,-36-3 0-15,0 0 0 16,0 0 1-16,18 3 0 16,18-3 1-16,45 6-1 15,28-6 1-15,43 4-1 16,39-4 3 0,73 3-2-16,54-3-3 15,49 0 1-15,57-3-2 16,56-1 0-16,42-5-1 15,28-4 1-15,29 4-1 16,17-10 0-16,-6 4 1 16,-15-4 0-16,-39 6 2 0,-17 4 0 15,-46-1 0-15,-36 4 0 16,-34 6 0-16,-29 0 1 16,-28 3-1-16,-39 4 0 15,-29-4-1-15,-45 0 1 16,-42 3-1-16,-36-3 1 15,-42 7 0-15,-31-7 0 16,-15 3 0-16,-32 3 1 16,1 1-1-16,-8-1 1 15,18 1-1-15,32-1 1 16,28 0-1-16,39-2 1 0,38-4-8 16,43 3 1-16</inkml:trace>
  <inkml:trace contextRef="#ctx0" brushRef="#br0" timeOffset="37034.1178">18140 16108 6 0,'3'0'3'0,"-3"-12"-2"0,4 5 3 16,-4 7-4-16,0 0 1 0,0 0 0 16,0 0 1-16,0 0-3 15,0 0 1-15,0 0 1 16,0 4 0-16,0-4-1 15,0-10 1-15,3 4-1 16,-3-4 0-16,4 4 0 16,-4 6 1-16,3 6-2 15,-3-6 1-15,0 4 0 16,0-1 0-16,-3 3 0 16,-1-3 1-16,1 3-1 15,3-6 0-15,0 4 1 16,-4-4 0-16,4 3-1 31,0-3 1-31,0 3-1 16,0-3 1-16,0 3-1 0,0-3 1 15,0 0-1-15,0 0 0 16,0 0 0-16,0 0 0 16,0 0 0-16,0 0 0 15,0 0 0-15,0 0 0 16,0 0 0-16,4 0 0 15,3 3 1-15,-4 3 1 16,1 1-1-16,3-1 0 0,0 0 0 0,0 0 1 16,0 1-1-16,0-4 0 15,0 0-1-15,0 0 1 16,-3 0-1-16,3 0 0 16,-3 4 0-16,-1 2 0 15,1 4 0-15,3 2 1 16,0 4 0-16,3 0 0 15,1-7-1-15,-1-2 1 0,-3-1 0 16,1-2 1-16,-1-1-2 16,0-3 1-16,-4 3-1 15,1-3 1-15,-4 7-1 16,3 2 1-16,-3 4-1 16,4 3 0-16,-1 0 0 15,1 3 0-15,-1-7-1 16,1 1 1-16,-1-7 0 15,1-2 0-15,-4-4 0 16,3 0 0-16,-3 0 0 16,0 0 1-16,0 3-1 15,0 1 1-15,0-1-1 16,0 3 0-16,-3 1 0 16,3-4 0-16,0-3 0 15,0 0 0-15,0-9 0 16,-4-3 0-16,1-4-1 0,-1 4 1 15,-3-10 0-15,0-9 0 16,-3 9 0-16,-1-3 0 16,-3 6 0-16,0 1 0 15,3-1 0-15,-3 0 0 16,0-3 0-16,0 1 0 16,0-4 0-16,0 0 1 15,3-3-1-15,1 3 0 16,-1-3 0-16,4 6 0 15,-4-6 0-15,4 6 0 0,0-6-1 16,4 6 1-16,-1 3 0 16,-3 4 0-16,0 2 0 15,0 1 0-15,0 3 0 16,3-1 0-16,1-2 0 16,-1 0 0-16,1-1-1 15,-1 4 1-15,1-7 0 16,3 1 0-16,0-1-1 15,0 1 1-15,-4-1 0 16,4 1 0-16,-3-1 0 16,3 4 1-16,0 2-2 15,0 1 1-15,0 0-4 16,0 6 0-16,7 3-2 16,0 6 0-16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5-05-06T14:56:46.035"/>
    </inkml:context>
    <inkml:brush xml:id="br0">
      <inkml:brushProperty name="width" value="0.05292" units="cm"/>
      <inkml:brushProperty name="height" value="0.05292" units="cm"/>
    </inkml:brush>
  </inkml:definitions>
  <inkml:trace contextRef="#ctx0" brushRef="#br0">12132 16851 20 0,'-3'0'10'0,"3"0"-6"0,0 0 10 15,0 0-14-15,3 0 0 16,1 0 1-16,-4 0 0 15,3 4-1-15,-3-4 1 16,0 0 0-16,0-10 0 0,0-6 0 16,0-5 0-16,4-11-1 15,3 7 1-15,3 0-1 16,4 3 0 0,18-3-1-1,-4 16 0-15,-3-1 0 16,-7 10 1-16,-4 13 0 15,-7 9 0-15,-7 6 1 16,-7 0 0-16,-4-3 1 16,-3 13 1-16,-7-4-1 15,0-6 1-15,-4-6-1 16,7-9 0-16,-3-10-1 16,4-12 1-16,3-7-2 15,3-6 1-15,7-6-1 16,1-3 1-16,10-4-2 15,7 7 1-15,11-4-1 0,3 7 1 16,0-3-1-16,0 19 0 16,-3 9 0-16,-4 0 1 15,-3 9-1-15,-8 13 1 16,-10 9 0-16,-7 1 0 16,-7 5 1-16,-3-2 0 15,-4-1 0-15,-4-2 0 16,0-10 1-16,4-7 0 15,3-11-1-15,1-17 1 16,6-6-2-16,4-6 1 16,7-3-1-16,7 0 0 0,7-1-1 15,4 7 1-15,3 4-1 16,0 5 0-16,4 7 0 16,0 6 0-16,-4 6 0 15,0 7 1-15,-7 5 0 16,-3-2 0-16,-11 6 0 15,-7 3 0-15,-11 3 0 16,-7 1 1-16,-7-7 0 16,1-4 0-16,-1-8-1 15,4-4 1-15,3-6-1 16,7-6 0-16,11-7 0 16,4-2 0-16,6-4-1 0,11-3 0 15,11-10-1-15,7 7 1 16,3-3-2-16,-3 9 1 15,-4 4 0-15,-7 5 0 16,-3 4 0-16,-7 9 0 16,-8 10 1-16,-6 5 0 15,-8-2 1-15,-3 12 1 16,-7-3 0-16,0 4 1 16,-1-4 0-16,1-10 0 15,0-8 0-15,3-10 0 0,4-7-1 16,4-9 0-16,6-9-1 15,4-6 1-15,7-1-4 16,0 7 1-16,4 6-1 16,-1 6 1-16,-6 4-1 15,-1 5 0-15,-3 14 0 16,-7 8 0-16,0 7 2 16,0 3 1-16,0-9 0 15,-3 3 1-15,3-6 0 16,0-4 0-16,3-9-1 15,1-9 1-15,3-4-1 16,0-6 0-16,3 7-3 16,1-1 1-16,-1 4-1 15,-3 9 0-15,0 9 0 16,-3 4 1-16,-1-1 0 16,1 7 0-16,-1 0-1 0,4-7 1 15,11-2-3-15,6-10 1 16</inkml:trace>
  <inkml:trace contextRef="#ctx0" brushRef="#br0" timeOffset="1968.2925">13730 14446 5 0,'0'3'2'0,"0"-9"5"16,0 6 0-16,-3 0-4 15,-1 0 0-15,1 3 3 16,-1-3 0-16,0 0-7 15,1 0 1-15,-1 0 4 16,-3 0 1-16,-3 0-1 16,-1 0 1-16,1 3-1 15,-8 1 1 1,0 2-2-16,1 3 1 16,-1 1-1-16,0 2 1 15,1 4-2-15,-1 3 1 16,1-1-1-16,-5 1 0 15,5 3 0-15,-4 6 0 0,-1 4 0 16,1 2 1-16,-3 1-1 16,2-1 1-16,1 4-1 15,-4 0 1-15,4-4-2 16,0-3 1-16,0 4-1 16,0-1 1-16,10 1-1 15,1-1 1-15,-1-2-1 16,0 5 0-16,1-2 0 15,-1 2 0-15,-3 1-1 16,4-3 1-16,-4-1 0 16,-1 1 0-16,1-1 0 15,-3 1 1-15,-1-4-1 16,-3-3 0-16,3 0 0 16,1 7 0-16,2-1-1 15,1 1 1-15,0-4-1 16,4-3 1-16,-1 1-1 0,4 2 1 15,0 7-1-15,0-4 1 16,0 4-1-16,3-4 1 16,1-2-1-16,-1 2 0 15,1-6 0-15,-8 7 1 0,8-13-1 16,-4 0 0-16,3 0 0 16,1 3 0-16,3 0 0 15,0 6 0-15,0-3 0 16,0 1 0-16,0-1 0 15,-4-6 0-15,4 3 0 16,-4 0 1-16,1 3-1 16,-1-3 0-16,1 4 0 15,3-1 0-15,0 0 0 16,0-6 0-16,3 0-1 16,1 0 1-16,-1 0 0 15,5 3 0-15,-1 0 0 16,0-6 0-16,0-4 0 15,3 1 0-15,-3 3 0 0,0 0 0 16,0 3 0-16,0 9 1 16,1 0-1-16,-5-5 0 15,4-1 0-15,0-7 0 16,4-2 0-16,-1-3 0 16,4-1-1-16,1-6 1 15,2 7 0-15,1-7 1 16,-1 1-1-16,1-4 1 15,-4 3-1-15,0-3 0 16,0 3 0-16,-6-3 0 16,2 1 0-16,-3-1 0 0,0-3 0 15,0-7 0-15,0 4 0 16,0 0 0-16,0 0 0 16,0-3 0-16,1 0 0 15,-1 2 0-15,0 1-1 16,0 0 1-16,0 0 0 15,0 3 0-15,0 0 0 16,0 0 0-16,-4 0 0 16,-3 0 0-16,4-3 0 15,-4 3 0-15,0 0 0 16,0 0 0-16,0 0 0 16,0 0 0-16,0 0-1 15,0 0 1-15,0 0 0 16,0 0 0-16,0 0 0 15,0 0 0-15,0 0-1 0,0-10 0 16,0 10-6-16,0 0 0 16,-4 0-9-16,12 7 0 15,2-7-1-15,1 9 0 16</inkml:trace>
  <inkml:trace contextRef="#ctx0" brushRef="#br0" timeOffset="3970.0431">14369 14496 8 0,'3'-12'4'0,"4"2"0"16,-7 10 0-16,0 0-1 15,0 0 0-15,0 0 2 16,4 0 0-16,-1 4-6 16,1-1 1-16,-4 3 5 15,0-3 1-15,0 0 0 0,0 4 1 16,-4-1-1-16,-3 3 1 16,0 4-1-16,0 2 0 15,-3 4 0-15,-1 6 0 16,0 13-2-16,1 0 1 15,3 6-2-15,0-10 1 16,-11 13-1-16,0-3 0 16,-3 3-1-16,-3 6 0 15,-1 1 0-15,0 2 0 16,0 0 0-16,4 7 0 16,0 0 1-16,3-3 0 0,1-7-1 15,-1 0 1-15,1 0-1 31,-1 7 0-31,4-10-1 16,0 3 1-16,0 4-1 16,3-4 1-16,4 1-1 15,0 5 0-15,0-6 0 0,0-12 1 0,3 0-2 16,1 0 1-16,-1 3-1 16,1 3 1-16,-1-3-1 15,4-7 0-15,0 4 0 16,4 0 1-16,3-4-1 15,3-2 0-15,4-4 0 16,1 1 1-16,-1-7-1 16,0 3 0-16,-4 0 0 15,1-3 0-15,3 0 0 16,0 0 0-16,0-6 0 16,0-3 0-16,0-4 0 15,4 1 1-15,0-1-1 0,-4-2 0 16,4-1 0-16,3 1 0 15,-7-1 0-15,3 1 1 16,-2-4-1-16,-5 0 0 16,1 3 0-16,-4-2 0 15,3-4 0-15,-3 0 1 16,4 0-1-16,-4 0 0 16,0 0 0-16,0-3 0 15,0 7 0-15,0-4 0 16,0 0 0-16,0 0 0 15,0 0 0-15,0-3 0 16,1 0 0-16,2-3 1 0,-3-3-1 16,4-4 0-16,-1 4 0 15,1-3 1-15,0-1-1 16,3-5 0-16,-4 12 0 16,4-7 0-16,0 1 0 15,4-10 1-15,-4-6-1 16,4-3 0-16,-4-1 0 15,4-2 0-15,-4 0 0 16,0-7 0-16,0 4 0 16,0-4 0-16,-3 3 0 15,3-2 0-15,-4-1 0 16,4 1 0-16,1 5 0 16,-1-5 1-16,0-4-2 15,-4-6 1-15,1 3 0 16,-1-3 0-16,-2 0 0 0,2 0 0 15,-3 0 0-15,4 0 0 16,-1-4 0-16,1 8 0 16,0 5 0-16,-4 0 0 15,0 1 0-15,-4 2 0 16,-3-6 0-16,0-2 0 16,-3-1 0-16,-1 0 0 15,-3 0 0-15,4 6 0 16,-5 1 0-16,5-4 0 15,-4 0 0-15,0 3 0 0,0 4 0 16,3 6 0-16,1 6 0 16,-1 0 0-16,-3 0 0 15,0 0 0-15,0 0 0 16,0-6 0-16,0 6 0 16,-4-6 0-16,-3 2 0 15,0-2 0-15,0 3 0 16,3 3 0-16,1 3 0 15,3 1 0-15,0-1-1 16,3 0 1-16,1 6 0 16,-1-2 0-16,1 2 0 15,-1 4 0-15,1-4 0 16,-1 1 1-16,0-1-1 16,1 4 0-16,-1-4-1 15,1 1 1-15,-1 2 0 16,-3 4 0-16,0 0-1 15,0 6 1-15,0 0 0 0,0 0 0 16,0-3-1-16,-4-1 1 16,-3 1 0-16,-3-3 0 15,-4 0 0-15,-1-1 1 16,1 1-2-16,0 0 1 16,3 0 0-16,4 3 0 15,4-4 0-15,-1 4 0 16,4 0-1-16,0 3 1 15,3 0-1-15,1 0 0 16,3 3-2-16,0 0 0 0,0 4-5 16,3-1 1-16,5 0-5 15,2 0 0-15,1 1-6 16,-1-1 1-16,1 0 0 16,-1 7 0-16</inkml:trace>
  <inkml:trace contextRef="#ctx0" brushRef="#br0" timeOffset="6176.2672">14912 16767 14 0,'0'-3'7'0,"14"-4"-1"0,-14 7 8 15,0 0-11-15,4-3 0 0,-1 3 2 16,-3 0 1-16,4 0-7 16,-4 0 0-16,3 0 4 15,1 0 1-15,-4 0-1 16,3 3 1-16,-3-3-1 15,0 0 0-15,7-6 1 16,0 0 0-16,0-4-1 16,0-2 1-16,0-7-1 0,4 3 1 15,3-12-1-15,4-6 0 16,-1-10-1-16,1-13 0 16,0 1 0-16,-1-10 0 15,8-3-1-15,0-3 0 16,-4-7-1-16,0-8 1 31,7-39-1-31,-7 29 1 16,-3 3-1-16,0 12 1 15,-8 4-1-15,-3 0 1 0,0-1-1 16,1 13 1-16,-1 4-1 16,0-1 1-16,7 0-1 15,-4 1 0-15,4 2 0 16,-3 7 0-16,0 2 0 15,-1 1 0-15,-3 0 0 16,0 6 1-16,-3 3-1 16,-4 7 1-16,0 3 0 15,0-1 0-15,0 4-1 16,0 0 1-16,0 0-1 16,0-4 1-16,3 4-1 15,1 3 0-15,3 3 0 16,0 3 1-16,-3 3-1 15,-1 4 1-15,1 6-1 0,-4 6 1 16,0 0-1-16,3 0 1 16,1 3-1-16,-1 0 0 15,1 0 0-15,-1 3 0 16,1 1 0-16,-1-1 0 16,1 3 0-16,-1 1 1 15,1 5 0-15,3 4 0 16,0 0-1-16,4 9 1 15,3 16-1-15,3 6 1 16,1 10-1-16,3-4 0 16,0 4 0-16,0 9 0 15,1-6 0-15,2 6 0 0,5-7 0 16,-1-2 1-16,0-4-1 16,-3-12 1-16,-4-9 0 15,-4-7 0-15,1-6 0 16,3-13 1-16,-3-15-1 15,-4-13 0-15,-3-15 0 16,-1-7 0-16,4-9-1 16,7-7 1-16,1-9-1 15,-5 1 0-15,1-11-1 16,0 1 1-16,-1 6 0 16,1 6 0-16,-4 7-1 15,0 6 0-15,0 6 0 16,0 6 1-16,-3 10-1 15,-1 3 1-15,1 9-1 16,0 7 0-16,-1 6 0 0,1 12 1 16,-4 10-2-16,0 6 1 15,0 19 1-15,-4 12 0 16,1 10 0-16,-8 3 0 16,1 19 0-16,-4 16 0 15,0 5 0-15,-4-5 1 16,1 9-1-16,3-7 0 15,7 17 1-15,0-4 0 16,0-13 0-16,0 10 1 0,0-6-1 16,3 0 0-16,4-4 0 15,-3-8 1-15,-1-23-2 16,1-6 1-16,-1-13-1 16,1-2 0-16,-1-4 0 15,1-6 1-15,-1-7-1 16,1 4 0-16,-4-9 0 15,3-7 1-15,1-7-1 16,0-2 0-16,-1-3 0 16,1-1 0-16,-1-6 1 15,1 1 0-15,-1-7-1 16,1 0 1-16,-1 3-1 16,-3-3 0-16,0 0 0 15,0 0 1-15,0 0-1 16,0 0 0-16,0 0 0 15,0 0 0-15,0 0 0 16,7 0 0-16,-7 0 0 0,0 0 0 16,0 0 0-16,4 0 0 15,-4 0-1-15,7-10 1 16,-4 7 0-16,4-3 0 16,0 0 0-16,-3 0 1 15,0 2-2-15,-1-2 1 16,-3 6-3-16,0 0 1 15,0 0-7-15,-3 3 0 0,3 4-9 16,0-1 0-16,-4 6-1 16,0 1 0-16</inkml:trace>
  <inkml:trace contextRef="#ctx0" brushRef="#br0" timeOffset="8050.4892">18013 13471 9 0,'0'-19'4'0,"0"10"-1"0,0 9 5 16,0-3-6-16,0 3 0 16,-4 3 2-16,1 0 1 0,3 3-5 15,0 4 0-15,0-4 3 16,0 0 1-16,0 0 0 15,0-2 1-15,0 2-1 16,-4 0 0-16,-3 7 0 16,-3 2 1-16,-4 14-1 15,-4 2 1-15,0 7-1 16,-3 2 0-16,0 4 0 16,0 0 0-16,0 6-1 15,-1 4 0-15,5 5 0 16,-1 7 0-16,0 9-1 15,-3 4 1-15,-7-10-1 16,0 12 0-16,0 10 0 16,6 6 1-16,-2 4-1 15,-4-7 0-15,-1-6-1 16,1-1 1-16,0 1-1 16,3 0 1-16,1-3-1 0,-1-1 0 15,0-5 0-15,0-13 0 16,1 3 0-16,-4 3 1 15,-1 3-1-15,5 3 1 16,-1-2-1-16,-3 2 1 16,-1-9-1-16,1-3 0 15,0 0-1-15,3 0 1 16,4-1-1-16,4 1 1 16,-5 0-1-16,1-3 1 15,-4-4-1-15,-6 4 1 0,-1-13-1 16,0 0 1-16,4 1-1 15,3-1 1-15,1-3-1 16,2-3 0-16,1 0 0 16,0-7 1-16,3 1-2 15,4-1 1-15,4-5 0 16,-1 2 0-16,1-2 0 16,-1-7 1-16,0 0-1 15,4-3 0-15,-3 0 0 16,3 0 0-16,-4-3 0 15,4 2 1-15,0-5-1 16,0-10 0-16,0 4 0 16,3-7 1-16,1 3-1 0,-1 1 0 15,4-1 0-15,0-3 1 16,0-3-1-16,0 0 0 16,4 6 0-16,-4-6 0 15,7 3-3-15,0 0 1 16,0-6-11-16,4-6 1 15,3 6-8-15,-7-10 1 16</inkml:trace>
  <inkml:trace contextRef="#ctx0" brushRef="#br0" timeOffset="12225.7223">17660 16936 10 0,'-7'-9'5'0,"3"6"-4"0,4-4 6 16,0-2-7-16,4-1 1 31,0 1 2-31,-1 3 0 16,1-1-2-16,3 4 0 15,0 3 2-15,0 3 1 0,0 4 0 16,-4-1 0-16,1-3 0 16,-4-3 1-16,0 0-1 15,3-3 1-15,1-3-1 16,-1-1 1-16,8-8-2 16,0-10 1-16,3-10-1 15,7 1 0-15,0-20-1 16,7-8 0-1,25-64-1 1,-3 10 0-16,-5 3-1 16,-9 0 1-16,-5 7-1 15,-9 9 1-15,-1 3-1 0,4 12 0 16,3-3 0-16,0 7 0 16,-3 0 0-16,3-7 0 15,-3 16-1-15,-1 3 1 16,1 3 0-16,-4 4 0 15,-3 2 0-15,-1 13 0 16,-2 1 0-16,-1 2 0 16,-4 3 0-16,1 7 1 15,-4-1-2-15,0 4 1 0,0-3 0 16,4 6 0-16,-4 3-1 16,7-3 1-16,-7 6 0 15,0 0 0-15,0 7 0 16,-4 2 1-16,4 10-1 15,1 10 1-15,-1 5-1 16,-4 10 1-16,4 13-1 16,-3-7 1-16,-1 10 0 15,1 6 0-15,-1 0 0 16,1 19 0-16,3 6 0 16,-4 10 1-16,1-7-1 15,-4 3 1-15,7 1-2 16,4-10 1-16,3-13 0 15,3-6 1-15,1-21-1 16,0-14 0-16,-1-15 0 16,4-22 0-16,8-9 0 0,2-16 0 15,5-13-1-15,-5-15 1 16,5 6-1-16,-5-3 0 16,1 3-1-16,-4 6 1 15,8 13-1-15,-5 3 0 16,-2 9 0-16,-5 7 0 15,-3 9 0-15,-3 6 0 16,-4 10 0-16,0 9 0 16,0 4 0-16,-3 5 1 0,0 10-1 15,-1 6 1-15,-3 7 0 16,0 12 0-16,0 12 0 16,-7 17 1-16,-3 2 0 15,-4 16 0-15,0 22 1 16,0 10 0-16,0-7-1 15,3 6 1-15,4 1-1 16,4-1 1-16,-1-12-1 16,1-28 0-16,-4-7-1 15,3-15 0-15,1-16 0 16,-1-3 1-16,1-10-1 16,-1-6 1-16,1-9-1 15,-1-3 1-15,-3 3-1 16,4-7 1-16,-4 1-1 15,0-4 1-15,0 1-1 16,0-4 0-16,0 0 0 16,0-6 1-16,3-6-1 0,1-4 0 15,3-2 0-15,0-1 1 0,-3 4-1 16,-1 3 0-16,1-1-1 16,-1-2 1-16,-3 9-1 15,4 3 1-15,-1 3-1 16,-3-3 1-16,0 1 0 15,0-1 0-15,0 0 0 16,0 0 0-16,-3 0 0 16,-1 0 0-16,4 0 0 15,0 10 0-15,0-4 0 16,4 1 0-16,-4 2 0 16,3-2 0-16,1-1 0 15,-1-3 0-15,-3 1 0 16,0-4 0-16,0 0 0 15,0-3 0-15,0 0 0 0,0 0 1 16,-3 3-3-16,-1 0 0 16,1 0-3-16,3 4 0 15,0-1-5-15,0 0 0 16,3 0-6-16,4 7 1 16</inkml:trace>
  <inkml:trace contextRef="#ctx0" brushRef="#br0" timeOffset="13487.9876">19375 16855 12 0,'0'3'6'0,"3"-3"0"0,-3 0 7 16,0 0-11-16,0 0 0 15,0 0 2-15,0-3 0 16,0-4-4-16,0-2 1 31,4-4 3-31,-1-5 1 16,4-8-1-16,4-2 0 0,3 3-2 16,7-9 1-16,-3-17-1 0,-1-5 0 15,1-10-1-15,7-12 1 16,6-1-1-16,8-8 0 15,-7-14 0-15,0-9 0 16,-1 4 0-16,-6 9 0 16,0-4-1-16,-4 7 0 15,0 3 0-15,-3 7 1 0,-1 8-1 16,1 10 0-16,-4 7 0 16,0 2 1-16,0 4-1 15,-3 9 1-15,0 10-1 16,-1 6 1-16,1-1 0 15,-1 4 0-15,1 3 0 16,3 0 0-16,-7 4-1 16,0 2 1-16,0 3-1 15,-3 7 1-15,-1 9 0 16,-3 7 0-16,0-4-1 16,4 6 1-16,-1 10 0 15,1 3 0-15,3 7-1 16,0-1 1-16,0 10 0 15,4 6 0-15,3 16 0 16,0-1 1-16,0 20-1 0,0 6 0 16,7 15 0-16,4 1 1 15,-4-7-1-15,0 3 0 16,0-6-1-16,1 0 1 16,-1 4-1-16,0-7 1 15,-10-7-1-15,-1-9 0 16,-3-6 0-16,0-3 1 15,-3-6-1-15,-1-7 1 16,1-9-1-16,-4-3 1 16,3-13-1-16,1-6 1 15,-4 0-2-15,0-9 0 0,0-4-5 16,-4 0 1-16,-3-6-7 16,0-3 1-16,0 0-4 15,0 0 0-15</inkml:trace>
  <inkml:trace contextRef="#ctx0" brushRef="#br0" timeOffset="13870.2466">19639 16133 19 0,'-14'-31'9'0,"39"31"-2"0,-18-3 12 16,0-3-16-16,3-4 1 15,1 10 3-15,3-6 1 16,4 6-9-16,-4 0 1 15,4 0 5-15,-1 3 0 16,8-3-1-16,3-3 0 16,4 3-2-16,0 3 0 15,-1 6-1-15,5 1 0 16,-5-4-1-16,1 0 1 16,7 1-6-1,0-4 0-15,3-6-8 16,0-1 1-16</inkml:trace>
  <inkml:trace contextRef="#ctx0" brushRef="#br0" timeOffset="15274.172">21474 15030 19 0,'-22'-13'9'0,"19"4"-3"0,3 9 5 16,0-4-8-16,-4 1 0 15,-3 0 3-15,4 0 1 16,-1 0-8-16,4 3 0 15,0-3 6-15,0-4 0 16,0 1-1-16,0 6 0 16,0-3-1-16,0 3 0 15,-3-3 0-15,-4 3 1 16,-4 3-1-16,1 0 1 16,-1-3-1-16,-3 3 0 15,0 4 0-15,-4-1 0 0,0 3-2 16,-3 7 1-16,0 3-1 15,0 6 1-15,-4 3-1 16,-3 10 0-16,-4 12 0 16,-3 3 0-16,-4 4 0 15,-3-1 0-15,3 7-1 16,4 6 1-16,-1 15-1 16,-2 4 0-16,-5 6 0 15,-3-3 1-15,4 3-1 16,7 0 1-16,3 7-1 15,7-4 1-15,4-3-1 16,4-12 0-16,6-7 0 16,4-3 0-16,3-6 0 15,4-13 0-15,8 0-1 16,9-6 1-16,8 4 0 16,7-11 0-16,3-2-1 0,0-7 1 15,4-6-1-15,3-9 0 16,1-13-1-16,-1-12 1 15,-3-7-3-15,-4-6 1 16,-3-6-2-16,-4-6 0 16,-7-4 0-16,-3-3 1 15,-8 13-1-15,-3-10 0 16,-3-6 0-16,-8 0 1 16,-3 1 0-16,-7-4 1 15,-3-4-1-15,-5 17 1 0,1-1 0 16,-3-2 1-16,-1 9 1 15,0 2 0-15,4 5 3 16,3 5 0-16,1 3 1 16,6 4 0-16,4 3 0 15,0 2 1-15,7 4 0 16,11 0 1-16,10 4-2 16,11-1 0-16,6-3-1 15,12 0 0-15,10-3-1 16,3-4 1-16,-10-2-1 15,-7-10 0-15,-4-6-1 16,-3-3 0-16,-7 6-1 16,-7 0 0-16,-4 3-1 15,-4-6 1-15,-6 9-1 16,-7 4 1-16,-4 2 0 16,0 10 0-16,-4 7 0 0,0 2 1 15,1 4 0-15,-1 15 1 16,1 13 0-16,-1 15 1 15,-3 16 0-15,7 10 1 16,-3 9 0-16,-1 0 1 16,1 3-2-16,-1 0 1 15,1-10-1-15,-1-5 1 16,1-17-2-16,-1-2 1 16,4-19-2-16,0-7 1 15,4-9-1-15,-1-6 1 0,1-3-6 16,-4-13 1-16,0-3-8 15,7-6 0-15,10-7-2 16,-3 10 0-16</inkml:trace>
  <inkml:trace contextRef="#ctx0" brushRef="#br0" timeOffset="16585.2083">21872 17021 18 0,'-10'-13'9'0,"17"10"-4"16,0-3 11-16,-4 6-14 16,4-3 0-16,0 0 4 0,0-4 0 15,1-8-6-15,-1-11 0 16,0 8 5-16,3-20 0 16,4-15-1-16,-7-10 1 15,0-15-2-15,0-20 1 16,1-11-1-16,2-4 0 15,1-3-1-15,-4-3 0 16,0-7 0-16,0 16 0 16,3-2-1-16,1-1 0 15,0 3-1-15,-1 3 0 16,1 10 0-16,-1 16 0 16,1 12 0-16,-4 6 0 0,0 9 0 15,-3 14 1-15,-1 8-1 16,1 10 0-16,3 10 0 15,0 9 1-15,3 6-1 16,4 13 0-16,4 15-1 16,3 10 1-16,0 18 0 15,11 20 0-15,-4-1 0 16,4 19 0-16,3 19 0 16,4 10 1-16,-7-7-1 15,3 3 0-15,1-3 0 16,6-3 1-16,0-15-1 15,1-7 1-15,-1-19-1 16,0-9 0-16,-3-10 0 16,0-2 0-16,-4-7 0 0,0-3 0 15,-3-10 0-15,0-3 0 16,-4-5 0-16,-3-14 0 16,-4-12 0-16,0-16 1 15,-7-6-1-15,0-15 0 16,0-7 0-16,-3-13 0 15,0-5 0-15,-4-7 0 16,0-10 0-16,3 1 1 16,-3-10-1-16,-3-18 1 15,-1-20-1-15,4 1 1 0,-3-13-1 16,3 9 0-16,0 10 0 16,4 19 0-16,-4 18-1 15,0 19 1-15,-4 13-1 16,-3 13 0-16,0 8-1 15,-3 4 0-15,-1 10-2 16,1 8 1-16,-1 10-3 16,1 7 0-16,-1-1-3 15,4 4 0-15,0-1-3 16,4 1 0-16</inkml:trace>
  <inkml:trace contextRef="#ctx0" brushRef="#br0" timeOffset="17876.925">23710 14979 12 0,'-14'-6'6'0,"18"-10"-2"0,-1 7 3 0,-3 3-6 16,0-1 0-1,0 1 5 16,0 9 1-31,0 4-6 16,0-1 0-16,4 10 5 16,-1 12 1-16,1 13-1 15,-1 9 0-15,4 12-2 0,-7 14 1 16,-3-4-2-16,-4 12 0 16,0 14-1-16,7 8 1 15,0-2 0-15,-4-7 0 16,4 0-1-16,0-6 0 15,0-9 0-15,4-4 0 16,3-6-1-16,0-3 0 16,0-6 0-16,0 3 0 15,0-16 0-15,7-3 0 16,4-6-1-16,3-4 1 0,7-5 0 16,4-10 0-16,7-10-1 15,7-6 1-15,6-6-1 16,-13 0 1-16,0-3-1 15,0-3 1-15,0-3-1 16,-1-1 0-16,-2 1 0 16,-5-1 0-16,1-2 0 15,-7-4 1-15,0-6-1 16,-4-9 1-16,-4-7-1 16,1 1 1-16,-4-4-1 15,4-9 1-15,-1 3-1 16,1 0 1-16,7 3-1 15,-4 0 0-15,0-6 0 16,-3-10 1 0,3-53-1-1,0 10 1-15,-3 2-1 0,-4 7 0 16,-7 3 0-16,0 7 1 16,-4 15-1-16,-3 9 0 15,0 10-1-15,0 3 1 16,-3 3 0-16,-1 0 0 15,4 10 0-15,-3 2 0 16,3 1 0-16,7 0 0 16,-4 2 0-16,1 7 0 15,-4 0-1-15,0 10 1 16,-4 2-1-16,-3 10 1 16,4 4-2-16,-1 5 0 0,1 0-7 15,6 7 1-15,8 6-7 16,7 3 0-16</inkml:trace>
  <inkml:trace contextRef="#ctx0" brushRef="#br0" timeOffset="19056.8946">25749 14942 21 0,'-24'-10'10'0,"24"-5"1"15,0 15 5-15,-4-7-13 16,1 1 0-16,-1 3 2 0,-3-6 0 16,0 5-6-16,-7 8 1 15,-4 5 4-15,-3 3 1 16,-4 4-1-16,-6 0 1 16,-8 12-2-16,-4 10 1 0,1 6-1 15,-4 9 0-15,14 3-1 16,11 4 1-16,4-7-2 15,3 1 1-15,-1-11-1 16,8-2 1-16,7-3-2 16,11-4 1-16,10 1-1 15,7-4 0-15,8 1 0 16,2-1 0-16,12 0 0 16,-4 4 0-16,7 12 0 15,-4 6 1-15,-10 4-1 16,-11-7 0-16,-3 0 0 15,-8 3 0-15,-3 7 1 16,-3-1 0-16,0 1-1 16,-8 0 1-1,-10-1 0-15,-11 4 0 16,-10 0 1-16,-11-16 0 16,-6 0-1-16,-12-3 0 15,-3-1 0-15,4-5 1 16,3-7-1-16,0-6 0 15,-7-9-6-15,3-10 1 16,5 7-6-16,2 3 1 0,8 9-5 16,10-3 1-16,14 6-4 15,4 0 0-15</inkml:trace>
  <inkml:trace contextRef="#ctx0" brushRef="#br0" timeOffset="21016.6108">26137 16798 8 0,'-7'6'4'0,"7"-6"1"0,0 0 4 16,4-3-6-16,-1-3 1 0,4 0 1 15,0-1 0-15,0 1-7 16,1-3 1-16,2 6 5 15,1-4 0-15,-4 1 0 16,3-3 0-16,-3-4 0 16,4-3 0-16,3 1 0 15,4-13 0-15,-1-7-1 16,1-12 1-16,-4-13-2 16,4-12 1-16,-4-9-2 15,0-7 0 1,0-81 0-1,-3 28 0-15,3 15-1 0,-4 13 1 16,-3 16-1-16,0 12 1 16,1 4-1-16,-5 18 1 15,1 16-1-15,-1 9 1 16,1 7-1-16,3 9 1 16,0 16-2-16,7 18 1 15,0 20-1 1,0 18 1-16,4 6 0 0,6 20 0 15,5 24 0-15,6 10 0 0,7 6 0 16,4-10 1-16,4 7-1 16,-5-3 1-16,-6-16-1 15,-4-12 0-15,-3-13 0 16,3-26 1-16,-3-14-1 16,4-17 0-16,-8-15 0 15,0-22 1-15,-3-6 0 16,-1-23 1-16,1-2-1 15,0-19 1-15,-1-29 0 16,-2-12 1-16,-1 6-1 16,-4-9 1-16,-10 0-2 15,-7 12 1-15,-3 7-1 16,-4 15 1-16,0 16-2 16,0 16 1-16,0 16-3 15,0 11 1-15,0 17-6 16,7 9 0-16,7 6-8 15,3 16 0-15</inkml:trace>
  <inkml:trace contextRef="#ctx0" brushRef="#br0" timeOffset="22110.0343">28536 15174 7 0,'7'-13'3'0,"-14"1"9"16,7 12-12-16,0 0 0 0,-3 0 1 16,-1 0 2-16,1 0 0 15,3 0-3-15,-4 0 1 16,-3 0 3-16,4 0 0 31,-5 0 0-31,-2 0 0 16,6 0 0-16,-3 0 1 15,-3 0-2-15,-1 3 1 0,-3 0-2 16,0 0 1-16,0 3-1 16,-4-3 0-16,1 10-1 15,-1 3 1-15,-3-1 0 16,0 1 0-16,-4 6 1 16,0 0 1-16,0 3-2 15,1 3 1-15,-4 7-1 0,-4 2 1 16,4 1-2-16,6 9 1 15,-2 10-1-15,-1 2 0 16,0 10 0-16,4-6 1 16,0 6-1-16,-7-7 0 15,-4-5-1-15,4 9 1 16,7 0 0-16,3-1 0 0,4 4-1 16,7 0 1-16,7-6 0 15,7 3 0-15,3-6-1 16,8-10 1-16,3 0-1 15,4-3 1-15,-4-6-1 16,4-10 1-16,3 0-1 16,11-21 1-16,14-13-1 15,3-13 1-15,11-9-1 16,7-10 1-16,-14-18-1 16,-14 12 1-16,21-46 0 15,-3 2 0-15,-1-6-1 16,-13 25 0-16</inkml:trace>
  <inkml:trace contextRef="#ctx0" brushRef="#br0">28698 15528 115 0,'-28'-50'-2'16</inkml:trace>
  <inkml:trace contextRef="#ctx0" brushRef="#br0" timeOffset="25430.237">28702 15516 5 0,'-4'0'2'0,"1"6"5"0,3-6-9 0,0 0 2 16,0 0 1-16,0 0 0 16,0 0 0-16,3 3-1 15,1 0 0-15,3 0 1 16,-3 0 1-16,6-3 0 15,-3 0 1-15,0 4-1 16,-3 2 1-16,-1 0-1 16,-3 3 1-16,0 1-1 15,0-1 0-15,0 4-2 16,0-1 1-16,0 1 0 0,4-1 0 16,3 4-1-16,0 0 1 15,4-1 0-15,-4 4 0 0,3 6 0 16,-6 0 0-16,-1 4 0 15,-3 2 0-15,0-3-1 16,0-3 1-16,0-6-1 16,-3 0 1-16,3-6-1 15,0 2 0-15,0 1 0 16,-4 0 1-16,4-1-1 16,-3 10 0-16,-4-9 0 15,0 3 0-15,-4 0 0 16,0 3 1-16,1 3-1 15,3-3 1-15,-4-4-1 16,8 1 0-16,-4-3 0 16,0 0 0-16,-1-1 0 15,1 4 1-15,0-3-1 16,0-4 0-16,-7 7 0 16,11 0 0-16,-8 3 0 0,4-6 0 15,0 2 0-15,0 1 1 16,0 6-1-16,0-9 0 15,3 0 0-15,-3-7 0 16,7 7-1-16,-3-7 1 16,-1 4 0-16,4-4 0 15,0-3 0-15,0 4 0 16,0-1-1-16,0 1 1 0,0-4 0 16,-3 0 0-16,3 0-1 15,0 1 1-15,0-7 0 16,-4 0 0-16,4 6-1 15,0-6 1-15,0 0 0 16,0 3 0-16,0-6-1 16,0 3 1-16,0 0-1 15,0 0 1-15,0 0 0 16,0-6 0-16,0-1 0 16,0-2 0-16,0 0 0 15,0 2 0-15,0-2 0 16,0-4 0-16,0 4-1 15,0-4 1-15,4 1 0 16,-1-4 0-16,4 1-1 16,0-1 1-16,0-6-1 15,4 6 1-15,-4 1 0 16,0-4 1-16,0-3-1 16,0-3 1-16,0-4-1 0,0-2 0 15,4 3 0-15,-1 6 0 16,1 3 0-16,0 0 0 15,-1 4 0-15,1-1 0 16,-1 3-1-16,1-5 1 16,-4 5 0-16,0 1 0 15,-3-1 0-15,3 0 0 16,-4 4 0-16,1-4 1 16,-1-2-1-16,-3 2 0 0,0 1 0 15,0 2 1-15,0-2-2 16,0 2 1-16,0-2 0 15,-3-1 0-15,3 4 0 16,0-1 0-16,0 1 0 16,0-4 0-16,0 1 0 15,0-4 0-15,0 1 0 16,0-1 0-16,0 0 0 16,-4 7 0-16,4-1 0 15,-3 1 1-15,3 3-1 16,-7-1 0-16,7 4 0 15,-4 0 0-15,1-3-1 0,-1 3 1 16,0 0-1-16,4-4 1 16,0 1-1-16,4 0 1 15,0 0 0-15,-1 2 0 16,1 1-1-16,-4 3 1 16,0 0 0-16,0 0 0 15,0 0-1-15,0 0 1 16,0 0-1-16,-4 3 1 15,1 1-1-15,3 5 0 16,0-3 0-16,0 10 1 0,3 3-1 16,1 9 1-16,-4 3-1 15,7 1 1-15,-4-1 0 16,-3 4 0-16,-3-1-1 16,-4-6 1-16,7-6 0 15,-7 0 1-15,-4 0-1 16,0 3 0-16,-3 7 0 15,4-4 0-15,-1 0 0 16,0-3 1-16,1-3-1 16,-1 0 0-16,4-6 0 15,0-1 0-15,-3 7 0 16,-1-3 1-16,0 3-1 16,4 0 0-16,0 0 0 0,0-3 0 15,0 3 0-15,4 0 1 16,-4-4-1-16,0-5 1 15,0 3-1-15,-1-4 0 16,-2 1 0-16,-1-1 0 16,4-2 0-16,0 2 0 15,-3-2 0-15,-1-1 0 16,0-3 0-16,1 7 0 0,-1-4-1 16,1 1 1-16,-1-1 0 15,1-3 0-15,2 4-1 31,-2-4 1-31,6 0 0 16,1 1 0-16,-4-4 0 16,3 0 0-16,-3 0 0 15,0 0 0-15,0-3 1 16,-3 0 0-16,6 0-1 16,-3 0 1-16,0 3-1 15,3 0 0-15,1-3 0 16,-1-3 0-16,1 3-2 15,3 0 1-15,0 0-2 16,0 0 1-16,0 3-3 16,0-3 1-16,7 0-1 15,0 0 1-15</inkml:trace>
  <inkml:trace contextRef="#ctx0" brushRef="#br0" timeOffset="27167.4553">28571 15236 4 0,'8'7'2'0,"-12"-17"0"15,4 4 3-15,4 0-5 16,-4 0 0-16,0-1 1 0,0 1 0 0,0 6-2 16,0 0 1-16,0 3 0 15,0 0 1-15,0 7-1 16,3-1 1-16,1 0-1 16,-1 1 1-16,1 6-1 15,-1-4 1-15,4 4 0 16,0-1 0-16,0 1 0 31,0 0 0-31,4 3 0 16,0-1 0-16,-1 1-1 15,-3 0 1-15,7 0-1 0,-3 3 0 16,-1-3 1-16,-2-10 0 16,-5 7 0-16,-3-4 1 15,0 4-1-15,-3 0 1 16,-1-1-1-16,4-2 0 15,0-1-1-15,0-2 1 16,0-1-1-16,4 1 0 16,3 2 0-16,0 1 0 15,-4-1 0-15,8 1 0 0,-4-1 0 16,-4 1 1-16,-3-4-1 16,0 1 1-16,0-1 0 15,4-3 0-15,-1 1-1 16,1-4 0-16,-1-3-3 15,1 3 1-15,3-3-2 16,-3 0 0-16,6 0-1 16,-3 0 0-16</inkml:trace>
  <inkml:trace contextRef="#ctx0" brushRef="#br0" timeOffset="28079.1049">29231 15167 7 0,'0'-9'3'0,"7"3"0"0,-7 6 5 16,0 0-7-16,4 3 0 0,-4 0 2 15,0 6 0-15,0 10-3 16,3 10 0-16,-3 5 3 15,0 7 0-15,-3 9 0 16,-8 3 1-16,1 10-2 16,6 9 1-16,1 10-2 15,-1 2 1-15,-3 1-1 16,-4 0 0-16,4 2 0 0,-7 1 0 16,11 3 0-16,-4-6 0 15,0-7 0-15,0-9 0 16,3-12 0-16,0-1 0 15,1-9 0-15,-1-6 1 16,4-7-1-16,0-5 0 16,0-4 0-16,4-10 0 15,-1-5-3-15,1-4 0 0,-4-6-7 16,0 0 1-16</inkml:trace>
  <inkml:trace contextRef="#ctx0" brushRef="#br0" timeOffset="28591.8374">29859 15073 13 0,'-21'-15'6'0,"39"-1"-3"16,-11 10 3-16,3 3-7 16,1 0 1-16,-1 6 1 0,1 6 1 15,0 10-1 1,-4 6 0-16,0 9 2 16,-4 10 0-16,1 16 0 15,-8 6 1-15,-3 6-1 16,-3 9 1-16,-1 20-1 15,-7 12 0-15,1 0 0 16,-8 9 0-16,4 13-1 0,-4 0 1 16,0-19-2-16,4 0 1 15,4-16-1-15,-1-22 0 0,11-6-6 16,0-15 0-16,3-16-4 16,4-23 0-16</inkml:trace>
  <inkml:trace contextRef="#ctx0" brushRef="#br0" timeOffset="28904.3382">29154 15977 6 0,'0'-10'3'0,"17"7"8"16,-3 0-5-16,4 3-2 0,10 0 0 16,7 3 2-16,4 0 0 15,11 3-8-15,-4 1 0 16,3 2 6-16,0 4 0 16,-6-1-2-16,-8-6 0 15,-3 4-1-15,3-10 1 16,0-3-1-16,4-7 0 15,3-2-7-15,-6-1 0 16,-5-9-2-16,-2 0 1 0</inkml:trace>
  <inkml:trace contextRef="#ctx0" brushRef="#br0" timeOffset="29842.8824">30487 15233 11 0,'-42'-22'5'0,"38"32"-2"0,4-7 5 16,4 3-6-16,-4 4 0 15,7 2 3-15,-4 10 1 16,4 13-6-16,-3 12 0 15,3 3 4-15,-4 19 1 16,-3 22-1-16,-3 9 0 16,-15 4-2-16,8 15 1 15,-8 3-2-15,-3-6 1 0,0-12-1 16,0-14 1-16,-8-14-2 16,12-17 1-16,-4-15-1 15,10-12 1-15,0-20-3 16,4-21 1-16,0-32-3 15,7-22 0-15,11-25-1 16,14-24 0-16,13-14 0 16,12-6 1-16,20-2 1 15,8-4 1-15,-15 12 2 16,4 4 0-16,4 15 1 16,0 23 0-1,-11 55 1 1,-25 39 0-16,-21 34 0 15,-28 18 1-15,-11 23-1 16,-7 12 0-16,-17 0 0 16,-4-9 0-16,-3-6-2 15,3-20 1-15,7-18 1 0,14-3 1 16,4-13-1-16,14-6 0 16,7-3 1-16,14 0 0 15,14-6 0-15,11-1 0 16,10 7-2-16,-3 12 1 15,0 4-1-15,-1-1 1 0,12 10-1 16,6 13 0-16,-3 5-1 16,-10 4 1-16,6-6-1 15,0 2 1-15,-3 1-1 16,-4-6 1-16,8-10-1 16,-18-7 1-16,-4-8-1 15,-7-4 1-15,0 0 0 16,-7-3 0-16,-3 3 0 15,-8-6 0-15,8 4-1 16,-4-8 1-16,-3-5-1 16,-4 3 1-16,7-7-2 15,-4 0 1-15,1-5-6 16,-1-8 1-16,4-5-7 16,7 3 1-16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591519F6-B24B-484C-9906-707354BD7F03}" type="datetimeFigureOut">
              <a:rPr lang="nb-NO" smtClean="0"/>
              <a:t>11.11.2015</a:t>
            </a:fld>
            <a:endParaRPr lang="nb-NO"/>
          </a:p>
        </p:txBody>
      </p:sp>
      <p:sp>
        <p:nvSpPr>
          <p:cNvPr id="4" name="Plassholder for lysbilde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FF1963BC-5876-4A09-80BC-49E21CFEEBA0}" type="slidenum">
              <a:rPr lang="nb-NO" smtClean="0"/>
              <a:t>‹#›</a:t>
            </a:fld>
            <a:endParaRPr lang="nb-NO"/>
          </a:p>
        </p:txBody>
      </p:sp>
    </p:spTree>
    <p:extLst>
      <p:ext uri="{BB962C8B-B14F-4D97-AF65-F5344CB8AC3E}">
        <p14:creationId xmlns:p14="http://schemas.microsoft.com/office/powerpoint/2010/main" val="164579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lay.kahoot.it/#/k/194cfd7a-050f-4eb6-8487-35dee31f348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2</a:t>
            </a:fld>
            <a:endParaRPr lang="nb-NO"/>
          </a:p>
        </p:txBody>
      </p:sp>
    </p:spTree>
    <p:extLst>
      <p:ext uri="{BB962C8B-B14F-4D97-AF65-F5344CB8AC3E}">
        <p14:creationId xmlns:p14="http://schemas.microsoft.com/office/powerpoint/2010/main" val="2892469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CCAF516-75CC-4B82-80BC-B608C9ECCB3D}" type="slidenum">
              <a:rPr lang="nb-NO"/>
              <a:pPr eaLnBrk="1" hangingPunct="1"/>
              <a:t>19</a:t>
            </a:fld>
            <a:endParaRPr lang="nb-NO"/>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smtClean="0">
              <a:latin typeface="Arial" panose="020B0604020202020204" pitchFamily="34" charset="0"/>
            </a:endParaRPr>
          </a:p>
        </p:txBody>
      </p:sp>
    </p:spTree>
    <p:extLst>
      <p:ext uri="{BB962C8B-B14F-4D97-AF65-F5344CB8AC3E}">
        <p14:creationId xmlns:p14="http://schemas.microsoft.com/office/powerpoint/2010/main" val="94868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Mail</a:t>
            </a:r>
            <a:r>
              <a:rPr lang="nb-NO" sz="1200" kern="1200" baseline="0" dirty="0" smtClean="0">
                <a:solidFill>
                  <a:schemeClr val="tx1"/>
                </a:solidFill>
                <a:effectLst/>
                <a:latin typeface="+mn-lt"/>
                <a:ea typeface="+mn-ea"/>
                <a:cs typeface="+mn-cs"/>
              </a:rPr>
              <a:t> fra Vidar på mandag: </a:t>
            </a:r>
            <a:r>
              <a:rPr lang="nb-NO" sz="1200" kern="1200" dirty="0" smtClean="0">
                <a:solidFill>
                  <a:schemeClr val="tx1"/>
                </a:solidFill>
                <a:effectLst/>
                <a:latin typeface="+mn-lt"/>
                <a:ea typeface="+mn-ea"/>
                <a:cs typeface="+mn-cs"/>
              </a:rPr>
              <a:t>miljøarbeidere, helsesøstre og ansatte ved </a:t>
            </a:r>
            <a:r>
              <a:rPr lang="nb-NO" sz="1200" kern="1200" dirty="0" err="1" smtClean="0">
                <a:solidFill>
                  <a:schemeClr val="tx1"/>
                </a:solidFill>
                <a:effectLst/>
                <a:latin typeface="+mn-lt"/>
                <a:ea typeface="+mn-ea"/>
                <a:cs typeface="+mn-cs"/>
              </a:rPr>
              <a:t>Tosterødberget</a:t>
            </a:r>
            <a:r>
              <a:rPr lang="nb-NO" sz="1200" kern="1200" dirty="0" smtClean="0">
                <a:solidFill>
                  <a:schemeClr val="tx1"/>
                </a:solidFill>
                <a:effectLst/>
                <a:latin typeface="+mn-lt"/>
                <a:ea typeface="+mn-ea"/>
                <a:cs typeface="+mn-cs"/>
              </a:rPr>
              <a:t>.</a:t>
            </a:r>
            <a:endParaRPr lang="nb-NO" dirty="0"/>
          </a:p>
        </p:txBody>
      </p:sp>
      <p:sp>
        <p:nvSpPr>
          <p:cNvPr id="4" name="Plassholder for lysbildenummer 3"/>
          <p:cNvSpPr>
            <a:spLocks noGrp="1"/>
          </p:cNvSpPr>
          <p:nvPr>
            <p:ph type="sldNum" sz="quarter" idx="10"/>
          </p:nvPr>
        </p:nvSpPr>
        <p:spPr/>
        <p:txBody>
          <a:bodyPr/>
          <a:lstStyle/>
          <a:p>
            <a:fld id="{ECA6EC30-E528-4B49-8484-038E68F905B8}" type="slidenum">
              <a:rPr lang="nb-NO" smtClean="0">
                <a:solidFill>
                  <a:prstClr val="black"/>
                </a:solidFill>
              </a:rPr>
              <a:pPr/>
              <a:t>20</a:t>
            </a:fld>
            <a:endParaRPr lang="nb-NO">
              <a:solidFill>
                <a:prstClr val="black"/>
              </a:solidFill>
            </a:endParaRPr>
          </a:p>
        </p:txBody>
      </p:sp>
    </p:spTree>
    <p:extLst>
      <p:ext uri="{BB962C8B-B14F-4D97-AF65-F5344CB8AC3E}">
        <p14:creationId xmlns:p14="http://schemas.microsoft.com/office/powerpoint/2010/main" val="3059584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FBE94F4-C795-43D7-A7D8-87D29D814FE4}" type="slidenum">
              <a:rPr lang="nb-NO" smtClean="0"/>
              <a:t>21</a:t>
            </a:fld>
            <a:endParaRPr lang="nb-NO"/>
          </a:p>
        </p:txBody>
      </p:sp>
    </p:spTree>
    <p:extLst>
      <p:ext uri="{BB962C8B-B14F-4D97-AF65-F5344CB8AC3E}">
        <p14:creationId xmlns:p14="http://schemas.microsoft.com/office/powerpoint/2010/main" val="442648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23</a:t>
            </a:fld>
            <a:endParaRPr lang="nb-NO"/>
          </a:p>
        </p:txBody>
      </p:sp>
    </p:spTree>
    <p:extLst>
      <p:ext uri="{BB962C8B-B14F-4D97-AF65-F5344CB8AC3E}">
        <p14:creationId xmlns:p14="http://schemas.microsoft.com/office/powerpoint/2010/main" val="4215134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24</a:t>
            </a:fld>
            <a:endParaRPr lang="nb-NO"/>
          </a:p>
        </p:txBody>
      </p:sp>
    </p:spTree>
    <p:extLst>
      <p:ext uri="{BB962C8B-B14F-4D97-AF65-F5344CB8AC3E}">
        <p14:creationId xmlns:p14="http://schemas.microsoft.com/office/powerpoint/2010/main" val="2482493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25</a:t>
            </a:fld>
            <a:endParaRPr lang="nb-NO"/>
          </a:p>
        </p:txBody>
      </p:sp>
    </p:spTree>
    <p:extLst>
      <p:ext uri="{BB962C8B-B14F-4D97-AF65-F5344CB8AC3E}">
        <p14:creationId xmlns:p14="http://schemas.microsoft.com/office/powerpoint/2010/main" val="1870734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26</a:t>
            </a:fld>
            <a:endParaRPr lang="nb-NO"/>
          </a:p>
        </p:txBody>
      </p:sp>
    </p:spTree>
    <p:extLst>
      <p:ext uri="{BB962C8B-B14F-4D97-AF65-F5344CB8AC3E}">
        <p14:creationId xmlns:p14="http://schemas.microsoft.com/office/powerpoint/2010/main" val="3819605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FBE94F4-C795-43D7-A7D8-87D29D814FE4}" type="slidenum">
              <a:rPr lang="nb-NO" smtClean="0"/>
              <a:t>27</a:t>
            </a:fld>
            <a:endParaRPr lang="nb-NO"/>
          </a:p>
        </p:txBody>
      </p:sp>
    </p:spTree>
    <p:extLst>
      <p:ext uri="{BB962C8B-B14F-4D97-AF65-F5344CB8AC3E}">
        <p14:creationId xmlns:p14="http://schemas.microsoft.com/office/powerpoint/2010/main" val="2868774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28</a:t>
            </a:fld>
            <a:endParaRPr lang="nb-NO"/>
          </a:p>
        </p:txBody>
      </p:sp>
    </p:spTree>
    <p:extLst>
      <p:ext uri="{BB962C8B-B14F-4D97-AF65-F5344CB8AC3E}">
        <p14:creationId xmlns:p14="http://schemas.microsoft.com/office/powerpoint/2010/main" val="872459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30</a:t>
            </a:fld>
            <a:endParaRPr lang="nb-NO"/>
          </a:p>
        </p:txBody>
      </p:sp>
    </p:spTree>
    <p:extLst>
      <p:ext uri="{BB962C8B-B14F-4D97-AF65-F5344CB8AC3E}">
        <p14:creationId xmlns:p14="http://schemas.microsoft.com/office/powerpoint/2010/main" val="3788352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3</a:t>
            </a:fld>
            <a:endParaRPr lang="nb-NO"/>
          </a:p>
        </p:txBody>
      </p:sp>
    </p:spTree>
    <p:extLst>
      <p:ext uri="{BB962C8B-B14F-4D97-AF65-F5344CB8AC3E}">
        <p14:creationId xmlns:p14="http://schemas.microsoft.com/office/powerpoint/2010/main" val="2436217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33</a:t>
            </a:fld>
            <a:endParaRPr lang="nb-NO"/>
          </a:p>
        </p:txBody>
      </p:sp>
    </p:spTree>
    <p:extLst>
      <p:ext uri="{BB962C8B-B14F-4D97-AF65-F5344CB8AC3E}">
        <p14:creationId xmlns:p14="http://schemas.microsoft.com/office/powerpoint/2010/main" val="4149761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FE82D54-4844-47AE-97AA-2092362953D3}" type="slidenum">
              <a:rPr lang="nb-NO" smtClean="0"/>
              <a:t>34</a:t>
            </a:fld>
            <a:endParaRPr lang="nb-NO"/>
          </a:p>
        </p:txBody>
      </p:sp>
    </p:spTree>
    <p:extLst>
      <p:ext uri="{BB962C8B-B14F-4D97-AF65-F5344CB8AC3E}">
        <p14:creationId xmlns:p14="http://schemas.microsoft.com/office/powerpoint/2010/main" val="204386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35</a:t>
            </a:fld>
            <a:endParaRPr lang="nb-NO"/>
          </a:p>
        </p:txBody>
      </p:sp>
    </p:spTree>
    <p:extLst>
      <p:ext uri="{BB962C8B-B14F-4D97-AF65-F5344CB8AC3E}">
        <p14:creationId xmlns:p14="http://schemas.microsoft.com/office/powerpoint/2010/main" val="2359220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36</a:t>
            </a:fld>
            <a:endParaRPr lang="nb-NO"/>
          </a:p>
        </p:txBody>
      </p:sp>
    </p:spTree>
    <p:extLst>
      <p:ext uri="{BB962C8B-B14F-4D97-AF65-F5344CB8AC3E}">
        <p14:creationId xmlns:p14="http://schemas.microsoft.com/office/powerpoint/2010/main" val="1850036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37</a:t>
            </a:fld>
            <a:endParaRPr lang="nb-NO"/>
          </a:p>
        </p:txBody>
      </p:sp>
    </p:spTree>
    <p:extLst>
      <p:ext uri="{BB962C8B-B14F-4D97-AF65-F5344CB8AC3E}">
        <p14:creationId xmlns:p14="http://schemas.microsoft.com/office/powerpoint/2010/main" val="797588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28BB33-9B6D-40FC-A270-F4D6DDDA240B}" type="slidenum">
              <a:rPr lang="nb-NO"/>
              <a:pPr eaLnBrk="1" hangingPunct="1"/>
              <a:t>39</a:t>
            </a:fld>
            <a:endParaRPr lang="nb-NO"/>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smtClean="0">
              <a:latin typeface="Arial" panose="020B0604020202020204" pitchFamily="34" charset="0"/>
            </a:endParaRPr>
          </a:p>
        </p:txBody>
      </p:sp>
    </p:spTree>
    <p:extLst>
      <p:ext uri="{BB962C8B-B14F-4D97-AF65-F5344CB8AC3E}">
        <p14:creationId xmlns:p14="http://schemas.microsoft.com/office/powerpoint/2010/main" val="3403990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Magnus V:12 A:22,5 l/s: 1,5 k/T: 19,5</a:t>
            </a:r>
            <a:endParaRPr lang="nb-NO" dirty="0"/>
          </a:p>
        </p:txBody>
      </p:sp>
      <p:sp>
        <p:nvSpPr>
          <p:cNvPr id="4" name="Plassholder for lysbildenummer 3"/>
          <p:cNvSpPr>
            <a:spLocks noGrp="1"/>
          </p:cNvSpPr>
          <p:nvPr>
            <p:ph type="sldNum" sz="quarter" idx="10"/>
          </p:nvPr>
        </p:nvSpPr>
        <p:spPr/>
        <p:txBody>
          <a:bodyPr/>
          <a:lstStyle/>
          <a:p>
            <a:fld id="{9FBE94F4-C795-43D7-A7D8-87D29D814FE4}" type="slidenum">
              <a:rPr lang="nb-NO" smtClean="0"/>
              <a:t>40</a:t>
            </a:fld>
            <a:endParaRPr lang="nb-NO"/>
          </a:p>
        </p:txBody>
      </p:sp>
    </p:spTree>
    <p:extLst>
      <p:ext uri="{BB962C8B-B14F-4D97-AF65-F5344CB8AC3E}">
        <p14:creationId xmlns:p14="http://schemas.microsoft.com/office/powerpoint/2010/main" val="2928558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41</a:t>
            </a:fld>
            <a:endParaRPr lang="nb-NO"/>
          </a:p>
        </p:txBody>
      </p:sp>
    </p:spTree>
    <p:extLst>
      <p:ext uri="{BB962C8B-B14F-4D97-AF65-F5344CB8AC3E}">
        <p14:creationId xmlns:p14="http://schemas.microsoft.com/office/powerpoint/2010/main" val="4092766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46</a:t>
            </a:fld>
            <a:endParaRPr lang="nb-NO"/>
          </a:p>
        </p:txBody>
      </p:sp>
    </p:spTree>
    <p:extLst>
      <p:ext uri="{BB962C8B-B14F-4D97-AF65-F5344CB8AC3E}">
        <p14:creationId xmlns:p14="http://schemas.microsoft.com/office/powerpoint/2010/main" val="447725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F1963BC-5876-4A09-80BC-49E21CFEEBA0}" type="slidenum">
              <a:rPr lang="nb-NO" smtClean="0"/>
              <a:t>47</a:t>
            </a:fld>
            <a:endParaRPr lang="nb-NO"/>
          </a:p>
        </p:txBody>
      </p:sp>
    </p:spTree>
    <p:extLst>
      <p:ext uri="{BB962C8B-B14F-4D97-AF65-F5344CB8AC3E}">
        <p14:creationId xmlns:p14="http://schemas.microsoft.com/office/powerpoint/2010/main" val="184760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4</a:t>
            </a:fld>
            <a:endParaRPr lang="nb-NO"/>
          </a:p>
        </p:txBody>
      </p:sp>
    </p:spTree>
    <p:extLst>
      <p:ext uri="{BB962C8B-B14F-4D97-AF65-F5344CB8AC3E}">
        <p14:creationId xmlns:p14="http://schemas.microsoft.com/office/powerpoint/2010/main" val="3371186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Kjemilærere </a:t>
            </a:r>
            <a:r>
              <a:rPr lang="nb-NO" dirty="0" err="1" smtClean="0"/>
              <a:t>vodland</a:t>
            </a:r>
            <a:r>
              <a:rPr lang="nb-NO" dirty="0" smtClean="0"/>
              <a:t> park</a:t>
            </a:r>
          </a:p>
          <a:p>
            <a:r>
              <a:rPr lang="nb-NO" dirty="0" smtClean="0"/>
              <a:t>Idrettselever som </a:t>
            </a:r>
            <a:r>
              <a:rPr lang="nb-NO" dirty="0" err="1" smtClean="0"/>
              <a:t>reite</a:t>
            </a:r>
            <a:r>
              <a:rPr lang="nb-NO" dirty="0" smtClean="0"/>
              <a:t> bort</a:t>
            </a:r>
          </a:p>
          <a:p>
            <a:r>
              <a:rPr lang="nb-NO" dirty="0" smtClean="0"/>
              <a:t>Tungvint for lærere å oppdatere </a:t>
            </a:r>
            <a:r>
              <a:rPr lang="nb-NO" dirty="0" err="1" smtClean="0"/>
              <a:t>idrettstudentene</a:t>
            </a:r>
            <a:r>
              <a:rPr lang="nb-NO" dirty="0" smtClean="0"/>
              <a:t> når de kom tilbake. Men andre elever </a:t>
            </a:r>
            <a:r>
              <a:rPr lang="nb-NO" dirty="0" err="1" smtClean="0"/>
              <a:t>bynte</a:t>
            </a:r>
            <a:r>
              <a:rPr lang="nb-NO" dirty="0" smtClean="0"/>
              <a:t> å bruke disse</a:t>
            </a:r>
            <a:r>
              <a:rPr lang="nb-NO" baseline="0" dirty="0" smtClean="0"/>
              <a:t> videoene. </a:t>
            </a:r>
            <a:r>
              <a:rPr lang="nb-NO" baseline="0" dirty="0" err="1" smtClean="0"/>
              <a:t>Kanse</a:t>
            </a:r>
            <a:r>
              <a:rPr lang="nb-NO" baseline="0" dirty="0" smtClean="0"/>
              <a:t> vi kan bruke dette på andre undervisningsformen</a:t>
            </a:r>
            <a:endParaRPr lang="nb-NO" dirty="0"/>
          </a:p>
        </p:txBody>
      </p:sp>
      <p:sp>
        <p:nvSpPr>
          <p:cNvPr id="4" name="Plassholder for lysbildenummer 3"/>
          <p:cNvSpPr>
            <a:spLocks noGrp="1"/>
          </p:cNvSpPr>
          <p:nvPr>
            <p:ph type="sldNum" sz="quarter" idx="10"/>
          </p:nvPr>
        </p:nvSpPr>
        <p:spPr/>
        <p:txBody>
          <a:bodyPr/>
          <a:lstStyle/>
          <a:p>
            <a:fld id="{FF1963BC-5876-4A09-80BC-49E21CFEEBA0}" type="slidenum">
              <a:rPr lang="nb-NO" smtClean="0"/>
              <a:t>51</a:t>
            </a:fld>
            <a:endParaRPr lang="nb-NO"/>
          </a:p>
        </p:txBody>
      </p:sp>
    </p:spTree>
    <p:extLst>
      <p:ext uri="{BB962C8B-B14F-4D97-AF65-F5344CB8AC3E}">
        <p14:creationId xmlns:p14="http://schemas.microsoft.com/office/powerpoint/2010/main" val="3662067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4:45</a:t>
            </a:r>
            <a:endParaRPr lang="nb-NO" dirty="0"/>
          </a:p>
        </p:txBody>
      </p:sp>
      <p:sp>
        <p:nvSpPr>
          <p:cNvPr id="4" name="Plassholder for lysbildenummer 3"/>
          <p:cNvSpPr>
            <a:spLocks noGrp="1"/>
          </p:cNvSpPr>
          <p:nvPr>
            <p:ph type="sldNum" sz="quarter" idx="10"/>
          </p:nvPr>
        </p:nvSpPr>
        <p:spPr/>
        <p:txBody>
          <a:bodyPr/>
          <a:lstStyle/>
          <a:p>
            <a:fld id="{FF1963BC-5876-4A09-80BC-49E21CFEEBA0}" type="slidenum">
              <a:rPr lang="nb-NO" smtClean="0"/>
              <a:t>53</a:t>
            </a:fld>
            <a:endParaRPr lang="nb-NO"/>
          </a:p>
        </p:txBody>
      </p:sp>
    </p:spTree>
    <p:extLst>
      <p:ext uri="{BB962C8B-B14F-4D97-AF65-F5344CB8AC3E}">
        <p14:creationId xmlns:p14="http://schemas.microsoft.com/office/powerpoint/2010/main" val="550617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Er vi interessert i total kontroll?</a:t>
            </a:r>
          </a:p>
          <a:p>
            <a:r>
              <a:rPr lang="nb-NO" dirty="0" smtClean="0"/>
              <a:t>Overvåking </a:t>
            </a:r>
            <a:r>
              <a:rPr lang="nb-NO" dirty="0" err="1" smtClean="0"/>
              <a:t>youtube</a:t>
            </a:r>
            <a:r>
              <a:rPr lang="nb-NO" dirty="0" smtClean="0"/>
              <a:t>, overvåking </a:t>
            </a:r>
            <a:r>
              <a:rPr lang="nb-NO" dirty="0" err="1" smtClean="0"/>
              <a:t>office</a:t>
            </a:r>
            <a:r>
              <a:rPr lang="nb-NO" baseline="0" dirty="0" smtClean="0"/>
              <a:t> mix på individ nivå, egenvurdering, spørsmål som </a:t>
            </a:r>
            <a:r>
              <a:rPr lang="nb-NO" baseline="0" dirty="0" err="1" smtClean="0"/>
              <a:t>kahoot</a:t>
            </a:r>
            <a:r>
              <a:rPr lang="nb-NO" baseline="0" dirty="0" smtClean="0"/>
              <a:t>, eleven skal </a:t>
            </a:r>
            <a:r>
              <a:rPr lang="nb-NO" baseline="0" dirty="0" err="1" smtClean="0"/>
              <a:t>altid</a:t>
            </a:r>
            <a:r>
              <a:rPr lang="nb-NO" baseline="0" dirty="0" smtClean="0"/>
              <a:t> ha med et spørsmål som han/hun ikke følte de fikk svar på (lærer går gjennom disse individuelt)</a:t>
            </a:r>
          </a:p>
          <a:p>
            <a:r>
              <a:rPr lang="nb-NO" baseline="0" dirty="0" smtClean="0"/>
              <a:t>Video er ikke </a:t>
            </a:r>
            <a:r>
              <a:rPr lang="nb-NO" baseline="0" dirty="0" err="1" smtClean="0"/>
              <a:t>hokus</a:t>
            </a:r>
            <a:r>
              <a:rPr lang="nb-NO" baseline="0" dirty="0" smtClean="0"/>
              <a:t> </a:t>
            </a:r>
            <a:r>
              <a:rPr lang="nb-NO" baseline="0" dirty="0" err="1" smtClean="0"/>
              <a:t>pokus</a:t>
            </a:r>
            <a:r>
              <a:rPr lang="nb-NO" baseline="0" dirty="0" smtClean="0"/>
              <a:t> -&gt; problem elever vil fremdeles ikke gjøre lekser selv om det er video</a:t>
            </a:r>
            <a:endParaRPr lang="nb-NO" dirty="0"/>
          </a:p>
        </p:txBody>
      </p:sp>
      <p:sp>
        <p:nvSpPr>
          <p:cNvPr id="4" name="Plassholder for lysbildenummer 3"/>
          <p:cNvSpPr>
            <a:spLocks noGrp="1"/>
          </p:cNvSpPr>
          <p:nvPr>
            <p:ph type="sldNum" sz="quarter" idx="10"/>
          </p:nvPr>
        </p:nvSpPr>
        <p:spPr/>
        <p:txBody>
          <a:bodyPr/>
          <a:lstStyle/>
          <a:p>
            <a:fld id="{FF1963BC-5876-4A09-80BC-49E21CFEEBA0}" type="slidenum">
              <a:rPr lang="nb-NO" smtClean="0"/>
              <a:t>64</a:t>
            </a:fld>
            <a:endParaRPr lang="nb-NO"/>
          </a:p>
        </p:txBody>
      </p:sp>
    </p:spTree>
    <p:extLst>
      <p:ext uri="{BB962C8B-B14F-4D97-AF65-F5344CB8AC3E}">
        <p14:creationId xmlns:p14="http://schemas.microsoft.com/office/powerpoint/2010/main" val="203860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Er vi interessert i total kontroll?</a:t>
            </a:r>
          </a:p>
          <a:p>
            <a:r>
              <a:rPr lang="nb-NO" dirty="0" smtClean="0"/>
              <a:t>Overvåking </a:t>
            </a:r>
            <a:r>
              <a:rPr lang="nb-NO" dirty="0" err="1" smtClean="0"/>
              <a:t>youtube</a:t>
            </a:r>
            <a:r>
              <a:rPr lang="nb-NO" dirty="0" smtClean="0"/>
              <a:t>, overvåking </a:t>
            </a:r>
            <a:r>
              <a:rPr lang="nb-NO" dirty="0" err="1" smtClean="0"/>
              <a:t>office</a:t>
            </a:r>
            <a:r>
              <a:rPr lang="nb-NO" baseline="0" dirty="0" smtClean="0"/>
              <a:t> mix på individ nivå, egenvurdering, spørsmål som </a:t>
            </a:r>
            <a:r>
              <a:rPr lang="nb-NO" baseline="0" dirty="0" err="1" smtClean="0"/>
              <a:t>kahoot</a:t>
            </a:r>
            <a:r>
              <a:rPr lang="nb-NO" baseline="0" dirty="0" smtClean="0"/>
              <a:t>, eleven skal </a:t>
            </a:r>
            <a:r>
              <a:rPr lang="nb-NO" baseline="0" dirty="0" err="1" smtClean="0"/>
              <a:t>altid</a:t>
            </a:r>
            <a:r>
              <a:rPr lang="nb-NO" baseline="0" dirty="0" smtClean="0"/>
              <a:t> ha med et spørsmål som han/hun ikke følte de fikk svar på (lærer går gjennom disse individuelt)</a:t>
            </a:r>
          </a:p>
          <a:p>
            <a:r>
              <a:rPr lang="nb-NO" baseline="0" dirty="0" smtClean="0"/>
              <a:t>Video er ikke </a:t>
            </a:r>
            <a:r>
              <a:rPr lang="nb-NO" baseline="0" dirty="0" err="1" smtClean="0"/>
              <a:t>hokus</a:t>
            </a:r>
            <a:r>
              <a:rPr lang="nb-NO" baseline="0" dirty="0" smtClean="0"/>
              <a:t> </a:t>
            </a:r>
            <a:r>
              <a:rPr lang="nb-NO" baseline="0" dirty="0" err="1" smtClean="0"/>
              <a:t>pokus</a:t>
            </a:r>
            <a:r>
              <a:rPr lang="nb-NO" baseline="0" dirty="0" smtClean="0"/>
              <a:t> -&gt; problem elever vil fremdeles ikke gjøre lekser selv om det er video</a:t>
            </a:r>
            <a:endParaRPr lang="nb-NO" dirty="0"/>
          </a:p>
        </p:txBody>
      </p:sp>
      <p:sp>
        <p:nvSpPr>
          <p:cNvPr id="4" name="Plassholder for lysbildenummer 3"/>
          <p:cNvSpPr>
            <a:spLocks noGrp="1"/>
          </p:cNvSpPr>
          <p:nvPr>
            <p:ph type="sldNum" sz="quarter" idx="10"/>
          </p:nvPr>
        </p:nvSpPr>
        <p:spPr/>
        <p:txBody>
          <a:bodyPr/>
          <a:lstStyle/>
          <a:p>
            <a:fld id="{FF1963BC-5876-4A09-80BC-49E21CFEEBA0}" type="slidenum">
              <a:rPr lang="nb-NO" smtClean="0"/>
              <a:t>66</a:t>
            </a:fld>
            <a:endParaRPr lang="nb-NO"/>
          </a:p>
        </p:txBody>
      </p:sp>
    </p:spTree>
    <p:extLst>
      <p:ext uri="{BB962C8B-B14F-4D97-AF65-F5344CB8AC3E}">
        <p14:creationId xmlns:p14="http://schemas.microsoft.com/office/powerpoint/2010/main" val="113902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F1963BC-5876-4A09-80BC-49E21CFEEBA0}" type="slidenum">
              <a:rPr lang="nb-NO" smtClean="0"/>
              <a:t>70</a:t>
            </a:fld>
            <a:endParaRPr lang="nb-NO"/>
          </a:p>
        </p:txBody>
      </p:sp>
    </p:spTree>
    <p:extLst>
      <p:ext uri="{BB962C8B-B14F-4D97-AF65-F5344CB8AC3E}">
        <p14:creationId xmlns:p14="http://schemas.microsoft.com/office/powerpoint/2010/main" val="2932887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FE82D54-4844-47AE-97AA-2092362953D3}" type="slidenum">
              <a:rPr lang="nb-NO" smtClean="0"/>
              <a:t>78</a:t>
            </a:fld>
            <a:endParaRPr lang="nb-NO"/>
          </a:p>
        </p:txBody>
      </p:sp>
    </p:spTree>
    <p:extLst>
      <p:ext uri="{BB962C8B-B14F-4D97-AF65-F5344CB8AC3E}">
        <p14:creationId xmlns:p14="http://schemas.microsoft.com/office/powerpoint/2010/main" val="2333540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FE82D54-4844-47AE-97AA-2092362953D3}" type="slidenum">
              <a:rPr lang="nb-NO" smtClean="0"/>
              <a:t>84</a:t>
            </a:fld>
            <a:endParaRPr lang="nb-NO"/>
          </a:p>
        </p:txBody>
      </p:sp>
    </p:spTree>
    <p:extLst>
      <p:ext uri="{BB962C8B-B14F-4D97-AF65-F5344CB8AC3E}">
        <p14:creationId xmlns:p14="http://schemas.microsoft.com/office/powerpoint/2010/main" val="1055941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Otto Øgrim</a:t>
            </a:r>
            <a:r>
              <a:rPr lang="nb-NO" baseline="0" dirty="0" smtClean="0"/>
              <a:t> til Høyre</a:t>
            </a:r>
            <a:endParaRPr lang="nb-NO" dirty="0"/>
          </a:p>
        </p:txBody>
      </p:sp>
      <p:sp>
        <p:nvSpPr>
          <p:cNvPr id="4" name="Plassholder for lysbildenummer 3"/>
          <p:cNvSpPr>
            <a:spLocks noGrp="1"/>
          </p:cNvSpPr>
          <p:nvPr>
            <p:ph type="sldNum" sz="quarter" idx="10"/>
          </p:nvPr>
        </p:nvSpPr>
        <p:spPr/>
        <p:txBody>
          <a:bodyPr/>
          <a:lstStyle/>
          <a:p>
            <a:fld id="{FF1963BC-5876-4A09-80BC-49E21CFEEBA0}" type="slidenum">
              <a:rPr lang="nb-NO" smtClean="0"/>
              <a:t>102</a:t>
            </a:fld>
            <a:endParaRPr lang="nb-NO"/>
          </a:p>
        </p:txBody>
      </p:sp>
    </p:spTree>
    <p:extLst>
      <p:ext uri="{BB962C8B-B14F-4D97-AF65-F5344CB8AC3E}">
        <p14:creationId xmlns:p14="http://schemas.microsoft.com/office/powerpoint/2010/main" val="110230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dirty="0" smtClean="0">
                <a:latin typeface="Times New Roman" panose="02020603050405020304" pitchFamily="18" charset="0"/>
                <a:ea typeface="Calibri" panose="020F0502020204030204" pitchFamily="34" charset="0"/>
              </a:rPr>
              <a:t>Det viser seg at flere enn </a:t>
            </a:r>
            <a:r>
              <a:rPr lang="nb-NO" sz="1200" b="1" u="sng" dirty="0" smtClean="0">
                <a:latin typeface="Times New Roman" panose="02020603050405020304" pitchFamily="18" charset="0"/>
                <a:ea typeface="Calibri" panose="020F0502020204030204" pitchFamily="34" charset="0"/>
              </a:rPr>
              <a:t>ni av ti (94%) av alle respondentene foretrekker å se videoene på en datamaskin. </a:t>
            </a:r>
            <a:r>
              <a:rPr lang="nb-NO" sz="1200" dirty="0" smtClean="0">
                <a:latin typeface="Times New Roman" panose="02020603050405020304" pitchFamily="18" charset="0"/>
                <a:ea typeface="Calibri" panose="020F0502020204030204" pitchFamily="34" charset="0"/>
              </a:rPr>
              <a:t>27% kan også tenke seg å se videoene på nettbrett mens bare 10% foretrekker å se på videoen på en smarttelefon. I og med at man kan velge flere alternativer kan de som har valgt pc også velge nettbrett og eller smarttelefon samtidig. For å se om det er noen som bare har valgt nettbrett eller smarttelefon må vi inn i tallmaterialet og telle antallet. </a:t>
            </a:r>
            <a:r>
              <a:rPr lang="nb-NO" sz="1200" b="1" u="sng" dirty="0" smtClean="0">
                <a:latin typeface="Times New Roman" panose="02020603050405020304" pitchFamily="18" charset="0"/>
                <a:ea typeface="Calibri" panose="020F0502020204030204" pitchFamily="34" charset="0"/>
              </a:rPr>
              <a:t>Det er 1 student som bare velger smarttelefon og 14 som bare velger nettbrett </a:t>
            </a:r>
            <a:r>
              <a:rPr lang="nb-NO" sz="1200" dirty="0" smtClean="0">
                <a:latin typeface="Times New Roman" panose="02020603050405020304" pitchFamily="18" charset="0"/>
                <a:ea typeface="Calibri" panose="020F0502020204030204" pitchFamily="34" charset="0"/>
              </a:rPr>
              <a:t>som primærkilden de ser på videoene på. Tilsvarende tall for dem som bare har valgt pc er 81 stykker</a:t>
            </a:r>
            <a:endParaRPr lang="nb-NO" sz="1200" dirty="0" smtClean="0"/>
          </a:p>
          <a:p>
            <a:endParaRPr lang="nb-NO" dirty="0"/>
          </a:p>
        </p:txBody>
      </p:sp>
      <p:sp>
        <p:nvSpPr>
          <p:cNvPr id="4" name="Plassholder for lysbildenummer 3"/>
          <p:cNvSpPr>
            <a:spLocks noGrp="1"/>
          </p:cNvSpPr>
          <p:nvPr>
            <p:ph type="sldNum" sz="quarter" idx="10"/>
          </p:nvPr>
        </p:nvSpPr>
        <p:spPr/>
        <p:txBody>
          <a:bodyPr/>
          <a:lstStyle/>
          <a:p>
            <a:fld id="{FF1963BC-5876-4A09-80BC-49E21CFEEBA0}" type="slidenum">
              <a:rPr lang="nb-NO" smtClean="0"/>
              <a:t>128</a:t>
            </a:fld>
            <a:endParaRPr lang="nb-NO"/>
          </a:p>
        </p:txBody>
      </p:sp>
    </p:spTree>
    <p:extLst>
      <p:ext uri="{BB962C8B-B14F-4D97-AF65-F5344CB8AC3E}">
        <p14:creationId xmlns:p14="http://schemas.microsoft.com/office/powerpoint/2010/main" val="1966526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Opplever respondentene dette som viktige i noen eller svært stor grad? Utfra resultatet kan vi lese at muligheten for å </a:t>
            </a:r>
            <a:r>
              <a:rPr lang="nb-NO" b="1" u="sng" dirty="0" smtClean="0"/>
              <a:t>kunne pause og spole frem og tilbake (76%), muligheten for å kunne repetere til eksamen (67%) og se videoen når jeg vil (65%) er det som respondentene opplever som viktig i svært stor grad.</a:t>
            </a:r>
            <a:r>
              <a:rPr lang="nb-NO" dirty="0" smtClean="0"/>
              <a:t> Et stort flertall av respondentene liker at det er fleksibilitet rundt dette med video i undervisningen. De styrer selv hvor og når de ser på videoen. At respondentene kan stoppe og spole tilbake, eller se hele videoen om igjen for eksempel i forkant av eksamen er for dem viktig (92%). 60% av respondenten oppgir også at kunne laste ned videoen og se den på egen enhet offline er viktig eller svært viktig (annet spørsmål).</a:t>
            </a:r>
          </a:p>
          <a:p>
            <a:endParaRPr lang="nb-NO" dirty="0"/>
          </a:p>
        </p:txBody>
      </p:sp>
      <p:sp>
        <p:nvSpPr>
          <p:cNvPr id="4" name="Plassholder for lysbildenummer 3"/>
          <p:cNvSpPr>
            <a:spLocks noGrp="1"/>
          </p:cNvSpPr>
          <p:nvPr>
            <p:ph type="sldNum" sz="quarter" idx="10"/>
          </p:nvPr>
        </p:nvSpPr>
        <p:spPr/>
        <p:txBody>
          <a:bodyPr/>
          <a:lstStyle/>
          <a:p>
            <a:fld id="{FF1963BC-5876-4A09-80BC-49E21CFEEBA0}" type="slidenum">
              <a:rPr lang="nb-NO" smtClean="0"/>
              <a:t>129</a:t>
            </a:fld>
            <a:endParaRPr lang="nb-NO"/>
          </a:p>
        </p:txBody>
      </p:sp>
    </p:spTree>
    <p:extLst>
      <p:ext uri="{BB962C8B-B14F-4D97-AF65-F5344CB8AC3E}">
        <p14:creationId xmlns:p14="http://schemas.microsoft.com/office/powerpoint/2010/main" val="3578630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6</a:t>
            </a:fld>
            <a:endParaRPr lang="nb-NO"/>
          </a:p>
        </p:txBody>
      </p:sp>
    </p:spTree>
    <p:extLst>
      <p:ext uri="{BB962C8B-B14F-4D97-AF65-F5344CB8AC3E}">
        <p14:creationId xmlns:p14="http://schemas.microsoft.com/office/powerpoint/2010/main" val="34281731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dirty="0" smtClean="0"/>
              <a:t>Vi ser at mesteparten (42%) av respondentene ønsker at lengden på </a:t>
            </a:r>
            <a:r>
              <a:rPr lang="nb-NO" sz="1200" dirty="0" err="1" smtClean="0"/>
              <a:t>videor</a:t>
            </a:r>
            <a:r>
              <a:rPr lang="nb-NO" sz="1200" dirty="0" smtClean="0"/>
              <a:t> som skal brukes i deres studie bør være mellom 11 og 20 minutter lange. 28% svarer at de bør være mellom 6 og 10 minutter lange. Dette betyr at litt </a:t>
            </a:r>
            <a:r>
              <a:rPr lang="nb-NO" sz="1200" b="1" u="sng" dirty="0" smtClean="0"/>
              <a:t>over 70% ønsker videoer som er mellom 6 og 20 minutter lange (</a:t>
            </a:r>
            <a:r>
              <a:rPr lang="nb-NO" sz="1200" b="1" u="sng" dirty="0" err="1" smtClean="0"/>
              <a:t>orange</a:t>
            </a:r>
            <a:r>
              <a:rPr lang="nb-NO" sz="1200" b="1" u="sng" dirty="0" smtClean="0"/>
              <a:t> søyler). </a:t>
            </a:r>
            <a:r>
              <a:rPr lang="nb-NO" sz="1200" dirty="0" smtClean="0"/>
              <a:t>De som ønsker korte videoer på under 6 minutter er </a:t>
            </a:r>
            <a:r>
              <a:rPr lang="nb-NO" sz="1200" dirty="0" err="1" smtClean="0"/>
              <a:t>knappt</a:t>
            </a:r>
            <a:r>
              <a:rPr lang="nb-NO" sz="1200" dirty="0" smtClean="0"/>
              <a:t> 10% av respondentene og 13% liker videoer som er lengre enn 20 minutter</a:t>
            </a:r>
          </a:p>
          <a:p>
            <a:endParaRPr lang="nb-NO" dirty="0"/>
          </a:p>
        </p:txBody>
      </p:sp>
      <p:sp>
        <p:nvSpPr>
          <p:cNvPr id="4" name="Plassholder for lysbildenummer 3"/>
          <p:cNvSpPr>
            <a:spLocks noGrp="1"/>
          </p:cNvSpPr>
          <p:nvPr>
            <p:ph type="sldNum" sz="quarter" idx="10"/>
          </p:nvPr>
        </p:nvSpPr>
        <p:spPr/>
        <p:txBody>
          <a:bodyPr/>
          <a:lstStyle/>
          <a:p>
            <a:fld id="{FF1963BC-5876-4A09-80BC-49E21CFEEBA0}" type="slidenum">
              <a:rPr lang="nb-NO" smtClean="0"/>
              <a:t>135</a:t>
            </a:fld>
            <a:endParaRPr lang="nb-NO"/>
          </a:p>
        </p:txBody>
      </p:sp>
    </p:spTree>
    <p:extLst>
      <p:ext uri="{BB962C8B-B14F-4D97-AF65-F5344CB8AC3E}">
        <p14:creationId xmlns:p14="http://schemas.microsoft.com/office/powerpoint/2010/main" val="3180083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Når det gjelder kvalitet på bilde og lyd er det mange som mener at det er viktig. Litt over halvparten (52%) anser at lyd er svært viktig og 42% anser at det er viktig. </a:t>
            </a:r>
            <a:r>
              <a:rPr lang="nb-NO" b="1" u="sng" dirty="0" smtClean="0"/>
              <a:t>Flere enn ni av ti (92%) mener at lyd er viktig eller svært viktig. Kvalitet på videoen er også viktig</a:t>
            </a:r>
            <a:r>
              <a:rPr lang="nb-NO" dirty="0" smtClean="0"/>
              <a:t>. I underkant av en tredjedel (32%) mener det er svært viktig og hele 53% mener at det er viktig. Formidlingsevnen til den som foreleser meget viktig. 7 av 10 vurderer det som svært viktig og 27% mener det er viktig. Med andre ord </a:t>
            </a:r>
            <a:r>
              <a:rPr lang="nb-NO" u="sng" dirty="0" smtClean="0"/>
              <a:t>nesten 100% mener det er viktig at forelesere har god formidlerevne</a:t>
            </a:r>
            <a:r>
              <a:rPr lang="nb-NO" dirty="0" smtClean="0"/>
              <a:t>. </a:t>
            </a:r>
          </a:p>
          <a:p>
            <a:endParaRPr lang="nb-NO" dirty="0"/>
          </a:p>
        </p:txBody>
      </p:sp>
      <p:sp>
        <p:nvSpPr>
          <p:cNvPr id="4" name="Plassholder for lysbildenummer 3"/>
          <p:cNvSpPr>
            <a:spLocks noGrp="1"/>
          </p:cNvSpPr>
          <p:nvPr>
            <p:ph type="sldNum" sz="quarter" idx="10"/>
          </p:nvPr>
        </p:nvSpPr>
        <p:spPr/>
        <p:txBody>
          <a:bodyPr/>
          <a:lstStyle/>
          <a:p>
            <a:fld id="{FF1963BC-5876-4A09-80BC-49E21CFEEBA0}" type="slidenum">
              <a:rPr lang="nb-NO" smtClean="0"/>
              <a:t>139</a:t>
            </a:fld>
            <a:endParaRPr lang="nb-NO"/>
          </a:p>
        </p:txBody>
      </p:sp>
    </p:spTree>
    <p:extLst>
      <p:ext uri="{BB962C8B-B14F-4D97-AF65-F5344CB8AC3E}">
        <p14:creationId xmlns:p14="http://schemas.microsoft.com/office/powerpoint/2010/main" val="3323426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F1963BC-5876-4A09-80BC-49E21CFEEBA0}" type="slidenum">
              <a:rPr lang="nb-NO" smtClean="0"/>
              <a:t>175</a:t>
            </a:fld>
            <a:endParaRPr lang="nb-NO"/>
          </a:p>
        </p:txBody>
      </p:sp>
    </p:spTree>
    <p:extLst>
      <p:ext uri="{BB962C8B-B14F-4D97-AF65-F5344CB8AC3E}">
        <p14:creationId xmlns:p14="http://schemas.microsoft.com/office/powerpoint/2010/main" val="332491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1" kern="1200" dirty="0" smtClean="0">
                <a:solidFill>
                  <a:schemeClr val="tx1"/>
                </a:solidFill>
                <a:effectLst/>
                <a:latin typeface="+mn-lt"/>
                <a:ea typeface="+mn-ea"/>
                <a:cs typeface="+mn-cs"/>
              </a:rPr>
              <a:t>Eva Gjerdrum</a:t>
            </a:r>
            <a:r>
              <a:rPr lang="nb-NO" sz="1200" b="0" i="1" kern="1200" baseline="0" dirty="0" smtClean="0">
                <a:solidFill>
                  <a:schemeClr val="tx1"/>
                </a:solidFill>
                <a:effectLst/>
                <a:latin typeface="+mn-lt"/>
                <a:ea typeface="+mn-ea"/>
                <a:cs typeface="+mn-cs"/>
              </a:rPr>
              <a:t> oppfordret å dele de dårlige erfaringene</a:t>
            </a:r>
            <a:endParaRPr lang="nb-NO" dirty="0"/>
          </a:p>
        </p:txBody>
      </p:sp>
      <p:sp>
        <p:nvSpPr>
          <p:cNvPr id="4" name="Plassholder for lysbildenummer 3"/>
          <p:cNvSpPr>
            <a:spLocks noGrp="1"/>
          </p:cNvSpPr>
          <p:nvPr>
            <p:ph type="sldNum" sz="quarter" idx="10"/>
          </p:nvPr>
        </p:nvSpPr>
        <p:spPr/>
        <p:txBody>
          <a:bodyPr/>
          <a:lstStyle/>
          <a:p>
            <a:fld id="{0DF2C947-A336-43DC-9D85-60DDE7E6A30B}" type="slidenum">
              <a:rPr lang="nb-NO" smtClean="0"/>
              <a:t>178</a:t>
            </a:fld>
            <a:endParaRPr lang="nb-NO"/>
          </a:p>
        </p:txBody>
      </p:sp>
    </p:spTree>
    <p:extLst>
      <p:ext uri="{BB962C8B-B14F-4D97-AF65-F5344CB8AC3E}">
        <p14:creationId xmlns:p14="http://schemas.microsoft.com/office/powerpoint/2010/main" val="593073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CA6EC30-E528-4B49-8484-038E68F905B8}" type="slidenum">
              <a:rPr lang="nb-NO" smtClean="0"/>
              <a:t>194</a:t>
            </a:fld>
            <a:endParaRPr lang="nb-NO"/>
          </a:p>
        </p:txBody>
      </p:sp>
    </p:spTree>
    <p:extLst>
      <p:ext uri="{BB962C8B-B14F-4D97-AF65-F5344CB8AC3E}">
        <p14:creationId xmlns:p14="http://schemas.microsoft.com/office/powerpoint/2010/main" val="3589624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CA6EC30-E528-4B49-8484-038E68F905B8}" type="slidenum">
              <a:rPr lang="nb-NO" smtClean="0"/>
              <a:t>195</a:t>
            </a:fld>
            <a:endParaRPr lang="nb-NO"/>
          </a:p>
        </p:txBody>
      </p:sp>
    </p:spTree>
    <p:extLst>
      <p:ext uri="{BB962C8B-B14F-4D97-AF65-F5344CB8AC3E}">
        <p14:creationId xmlns:p14="http://schemas.microsoft.com/office/powerpoint/2010/main" val="290474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CA6EC30-E528-4B49-8484-038E68F905B8}" type="slidenum">
              <a:rPr lang="nb-NO" smtClean="0"/>
              <a:t>196</a:t>
            </a:fld>
            <a:endParaRPr lang="nb-NO"/>
          </a:p>
        </p:txBody>
      </p:sp>
    </p:spTree>
    <p:extLst>
      <p:ext uri="{BB962C8B-B14F-4D97-AF65-F5344CB8AC3E}">
        <p14:creationId xmlns:p14="http://schemas.microsoft.com/office/powerpoint/2010/main" val="2464064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CA6EC30-E528-4B49-8484-038E68F905B8}" type="slidenum">
              <a:rPr lang="nb-NO" smtClean="0"/>
              <a:t>198</a:t>
            </a:fld>
            <a:endParaRPr lang="nb-NO"/>
          </a:p>
        </p:txBody>
      </p:sp>
    </p:spTree>
    <p:extLst>
      <p:ext uri="{BB962C8B-B14F-4D97-AF65-F5344CB8AC3E}">
        <p14:creationId xmlns:p14="http://schemas.microsoft.com/office/powerpoint/2010/main" val="3592123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76EC8-B0D0-41EB-8E89-05A324A33845}" type="slidenum">
              <a:rPr lang="en-US" smtClean="0">
                <a:solidFill>
                  <a:prstClr val="black"/>
                </a:solidFill>
              </a:rPr>
              <a:pPr/>
              <a:t>225</a:t>
            </a:fld>
            <a:endParaRPr lang="en-US">
              <a:solidFill>
                <a:prstClr val="black"/>
              </a:solidFill>
            </a:endParaRPr>
          </a:p>
        </p:txBody>
      </p:sp>
    </p:spTree>
    <p:extLst>
      <p:ext uri="{BB962C8B-B14F-4D97-AF65-F5344CB8AC3E}">
        <p14:creationId xmlns:p14="http://schemas.microsoft.com/office/powerpoint/2010/main" val="335934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Skjemdump</a:t>
            </a:r>
            <a:endParaRPr lang="nb-NO" dirty="0"/>
          </a:p>
        </p:txBody>
      </p:sp>
      <p:sp>
        <p:nvSpPr>
          <p:cNvPr id="4" name="Plassholder for lysbildenummer 3"/>
          <p:cNvSpPr>
            <a:spLocks noGrp="1"/>
          </p:cNvSpPr>
          <p:nvPr>
            <p:ph type="sldNum" sz="quarter" idx="10"/>
          </p:nvPr>
        </p:nvSpPr>
        <p:spPr/>
        <p:txBody>
          <a:bodyPr/>
          <a:lstStyle/>
          <a:p>
            <a:fld id="{0FE82D54-4844-47AE-97AA-2092362953D3}" type="slidenum">
              <a:rPr lang="nb-NO" smtClean="0"/>
              <a:t>10</a:t>
            </a:fld>
            <a:endParaRPr lang="nb-NO"/>
          </a:p>
        </p:txBody>
      </p:sp>
    </p:spTree>
    <p:extLst>
      <p:ext uri="{BB962C8B-B14F-4D97-AF65-F5344CB8AC3E}">
        <p14:creationId xmlns:p14="http://schemas.microsoft.com/office/powerpoint/2010/main" val="2215639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FBE94F4-C795-43D7-A7D8-87D29D814FE4}" type="slidenum">
              <a:rPr lang="nb-NO" smtClean="0"/>
              <a:t>11</a:t>
            </a:fld>
            <a:endParaRPr lang="nb-NO"/>
          </a:p>
        </p:txBody>
      </p:sp>
    </p:spTree>
    <p:extLst>
      <p:ext uri="{BB962C8B-B14F-4D97-AF65-F5344CB8AC3E}">
        <p14:creationId xmlns:p14="http://schemas.microsoft.com/office/powerpoint/2010/main" val="1631904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smtClean="0">
                <a:solidFill>
                  <a:schemeClr val="tx1"/>
                </a:solidFill>
                <a:effectLst/>
                <a:latin typeface="+mn-lt"/>
                <a:ea typeface="+mn-ea"/>
                <a:cs typeface="+mn-cs"/>
                <a:hlinkClick r:id="rId3"/>
              </a:rPr>
              <a:t>https://play.kahoot.it/#/k/194cfd7a-050f-4eb6-8487-35dee31f3481</a:t>
            </a:r>
            <a:endParaRPr lang="nb-NO" sz="1200" b="1" i="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9FBE94F4-C795-43D7-A7D8-87D29D814FE4}" type="slidenum">
              <a:rPr lang="nb-NO" smtClean="0"/>
              <a:t>12</a:t>
            </a:fld>
            <a:endParaRPr lang="nb-NO"/>
          </a:p>
        </p:txBody>
      </p:sp>
    </p:spTree>
    <p:extLst>
      <p:ext uri="{BB962C8B-B14F-4D97-AF65-F5344CB8AC3E}">
        <p14:creationId xmlns:p14="http://schemas.microsoft.com/office/powerpoint/2010/main" val="733192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FBE94F4-C795-43D7-A7D8-87D29D814FE4}" type="slidenum">
              <a:rPr lang="nb-NO" smtClean="0"/>
              <a:t>17</a:t>
            </a:fld>
            <a:endParaRPr lang="nb-NO"/>
          </a:p>
        </p:txBody>
      </p:sp>
    </p:spTree>
    <p:extLst>
      <p:ext uri="{BB962C8B-B14F-4D97-AF65-F5344CB8AC3E}">
        <p14:creationId xmlns:p14="http://schemas.microsoft.com/office/powerpoint/2010/main" val="71635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65359F-B97B-4CCE-9781-5D5B22484C80}" type="slidenum">
              <a:rPr lang="nb-NO"/>
              <a:pPr eaLnBrk="1" hangingPunct="1"/>
              <a:t>18</a:t>
            </a:fld>
            <a:endParaRPr lang="nb-NO"/>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smtClean="0">
              <a:latin typeface="Arial" panose="020B0604020202020204" pitchFamily="34" charset="0"/>
            </a:endParaRPr>
          </a:p>
        </p:txBody>
      </p:sp>
    </p:spTree>
    <p:extLst>
      <p:ext uri="{BB962C8B-B14F-4D97-AF65-F5344CB8AC3E}">
        <p14:creationId xmlns:p14="http://schemas.microsoft.com/office/powerpoint/2010/main" val="1051192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aka.ms/mixgallery"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A5720BA0-29DC-42F8-A04F-171596232FB1}" type="datetimeFigureOut">
              <a:rPr lang="nb-NO" smtClean="0"/>
              <a:t>11.11.2015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E80709A-025C-4DC0-851D-4BE5F33AD015}" type="slidenum">
              <a:rPr lang="nb-NO" smtClean="0"/>
              <a:t>‹#›</a:t>
            </a:fld>
            <a:endParaRPr lang="nb-NO"/>
          </a:p>
        </p:txBody>
      </p:sp>
    </p:spTree>
    <p:extLst>
      <p:ext uri="{BB962C8B-B14F-4D97-AF65-F5344CB8AC3E}">
        <p14:creationId xmlns:p14="http://schemas.microsoft.com/office/powerpoint/2010/main" val="316647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5720BA0-29DC-42F8-A04F-171596232FB1}" type="datetimeFigureOut">
              <a:rPr lang="nb-NO" smtClean="0"/>
              <a:t>11.11.2015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E80709A-025C-4DC0-851D-4BE5F33AD015}" type="slidenum">
              <a:rPr lang="nb-NO" smtClean="0"/>
              <a:t>‹#›</a:t>
            </a:fld>
            <a:endParaRPr lang="nb-NO"/>
          </a:p>
        </p:txBody>
      </p:sp>
    </p:spTree>
    <p:extLst>
      <p:ext uri="{BB962C8B-B14F-4D97-AF65-F5344CB8AC3E}">
        <p14:creationId xmlns:p14="http://schemas.microsoft.com/office/powerpoint/2010/main" val="2498587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5720BA0-29DC-42F8-A04F-171596232FB1}" type="datetimeFigureOut">
              <a:rPr lang="nb-NO" smtClean="0"/>
              <a:t>11.11.2015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E80709A-025C-4DC0-851D-4BE5F33AD015}" type="slidenum">
              <a:rPr lang="nb-NO" smtClean="0"/>
              <a:t>‹#›</a:t>
            </a:fld>
            <a:endParaRPr lang="nb-NO"/>
          </a:p>
        </p:txBody>
      </p:sp>
    </p:spTree>
    <p:extLst>
      <p:ext uri="{BB962C8B-B14F-4D97-AF65-F5344CB8AC3E}">
        <p14:creationId xmlns:p14="http://schemas.microsoft.com/office/powerpoint/2010/main" val="4151721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Imag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7" name="Right Triangle 7"/>
          <p:cNvSpPr/>
          <p:nvPr userDrawn="1"/>
        </p:nvSpPr>
        <p:spPr>
          <a:xfrm flipH="1">
            <a:off x="-1586" y="481599"/>
            <a:ext cx="7666495" cy="6390469"/>
          </a:xfrm>
          <a:custGeom>
            <a:avLst/>
            <a:gdLst>
              <a:gd name="connsiteX0" fmla="*/ 0 w 5151550"/>
              <a:gd name="connsiteY0" fmla="*/ 3876541 h 3876541"/>
              <a:gd name="connsiteX1" fmla="*/ 0 w 5151550"/>
              <a:gd name="connsiteY1" fmla="*/ 0 h 3876541"/>
              <a:gd name="connsiteX2" fmla="*/ 5151550 w 5151550"/>
              <a:gd name="connsiteY2" fmla="*/ 3876541 h 3876541"/>
              <a:gd name="connsiteX3" fmla="*/ 0 w 5151550"/>
              <a:gd name="connsiteY3" fmla="*/ 3876541 h 3876541"/>
              <a:gd name="connsiteX0" fmla="*/ 4533363 w 4533363"/>
              <a:gd name="connsiteY0" fmla="*/ 3876541 h 3876541"/>
              <a:gd name="connsiteX1" fmla="*/ 4533363 w 4533363"/>
              <a:gd name="connsiteY1" fmla="*/ 0 h 3876541"/>
              <a:gd name="connsiteX2" fmla="*/ 0 w 4533363"/>
              <a:gd name="connsiteY2" fmla="*/ 3876541 h 3876541"/>
              <a:gd name="connsiteX3" fmla="*/ 4533363 w 4533363"/>
              <a:gd name="connsiteY3" fmla="*/ 3876541 h 3876541"/>
              <a:gd name="connsiteX0" fmla="*/ 6645498 w 6645498"/>
              <a:gd name="connsiteY0" fmla="*/ 3876541 h 3883821"/>
              <a:gd name="connsiteX1" fmla="*/ 6645498 w 6645498"/>
              <a:gd name="connsiteY1" fmla="*/ 0 h 3883821"/>
              <a:gd name="connsiteX2" fmla="*/ 0 w 6645498"/>
              <a:gd name="connsiteY2" fmla="*/ 3883821 h 3883821"/>
              <a:gd name="connsiteX3" fmla="*/ 6645498 w 6645498"/>
              <a:gd name="connsiteY3" fmla="*/ 3876541 h 3883821"/>
            </a:gdLst>
            <a:ahLst/>
            <a:cxnLst>
              <a:cxn ang="0">
                <a:pos x="connsiteX0" y="connsiteY0"/>
              </a:cxn>
              <a:cxn ang="0">
                <a:pos x="connsiteX1" y="connsiteY1"/>
              </a:cxn>
              <a:cxn ang="0">
                <a:pos x="connsiteX2" y="connsiteY2"/>
              </a:cxn>
              <a:cxn ang="0">
                <a:pos x="connsiteX3" y="connsiteY3"/>
              </a:cxn>
            </a:cxnLst>
            <a:rect l="l" t="t" r="r" b="b"/>
            <a:pathLst>
              <a:path w="6645498" h="3883821">
                <a:moveTo>
                  <a:pt x="6645498" y="3876541"/>
                </a:moveTo>
                <a:lnTo>
                  <a:pt x="6645498" y="0"/>
                </a:lnTo>
                <a:lnTo>
                  <a:pt x="0" y="3883821"/>
                </a:lnTo>
                <a:lnTo>
                  <a:pt x="6645498" y="387654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Right Triangle 7"/>
          <p:cNvSpPr/>
          <p:nvPr userDrawn="1"/>
        </p:nvSpPr>
        <p:spPr>
          <a:xfrm flipH="1">
            <a:off x="0" y="710754"/>
            <a:ext cx="7413935" cy="6161314"/>
          </a:xfrm>
          <a:custGeom>
            <a:avLst/>
            <a:gdLst>
              <a:gd name="connsiteX0" fmla="*/ 0 w 5151550"/>
              <a:gd name="connsiteY0" fmla="*/ 3876541 h 3876541"/>
              <a:gd name="connsiteX1" fmla="*/ 0 w 5151550"/>
              <a:gd name="connsiteY1" fmla="*/ 0 h 3876541"/>
              <a:gd name="connsiteX2" fmla="*/ 5151550 w 5151550"/>
              <a:gd name="connsiteY2" fmla="*/ 3876541 h 3876541"/>
              <a:gd name="connsiteX3" fmla="*/ 0 w 5151550"/>
              <a:gd name="connsiteY3" fmla="*/ 3876541 h 3876541"/>
              <a:gd name="connsiteX0" fmla="*/ 4533363 w 4533363"/>
              <a:gd name="connsiteY0" fmla="*/ 3876541 h 3876541"/>
              <a:gd name="connsiteX1" fmla="*/ 4533363 w 4533363"/>
              <a:gd name="connsiteY1" fmla="*/ 0 h 3876541"/>
              <a:gd name="connsiteX2" fmla="*/ 0 w 4533363"/>
              <a:gd name="connsiteY2" fmla="*/ 3876541 h 3876541"/>
              <a:gd name="connsiteX3" fmla="*/ 4533363 w 4533363"/>
              <a:gd name="connsiteY3" fmla="*/ 3876541 h 3876541"/>
              <a:gd name="connsiteX0" fmla="*/ 6645498 w 6645498"/>
              <a:gd name="connsiteY0" fmla="*/ 3876541 h 3883821"/>
              <a:gd name="connsiteX1" fmla="*/ 6645498 w 6645498"/>
              <a:gd name="connsiteY1" fmla="*/ 0 h 3883821"/>
              <a:gd name="connsiteX2" fmla="*/ 0 w 6645498"/>
              <a:gd name="connsiteY2" fmla="*/ 3883821 h 3883821"/>
              <a:gd name="connsiteX3" fmla="*/ 6645498 w 6645498"/>
              <a:gd name="connsiteY3" fmla="*/ 3876541 h 3883821"/>
            </a:gdLst>
            <a:ahLst/>
            <a:cxnLst>
              <a:cxn ang="0">
                <a:pos x="connsiteX0" y="connsiteY0"/>
              </a:cxn>
              <a:cxn ang="0">
                <a:pos x="connsiteX1" y="connsiteY1"/>
              </a:cxn>
              <a:cxn ang="0">
                <a:pos x="connsiteX2" y="connsiteY2"/>
              </a:cxn>
              <a:cxn ang="0">
                <a:pos x="connsiteX3" y="connsiteY3"/>
              </a:cxn>
            </a:cxnLst>
            <a:rect l="l" t="t" r="r" b="b"/>
            <a:pathLst>
              <a:path w="6645498" h="3883821">
                <a:moveTo>
                  <a:pt x="6645498" y="3876541"/>
                </a:moveTo>
                <a:lnTo>
                  <a:pt x="6645498" y="0"/>
                </a:lnTo>
                <a:lnTo>
                  <a:pt x="0" y="3883821"/>
                </a:lnTo>
                <a:lnTo>
                  <a:pt x="6645498" y="3876541"/>
                </a:lnTo>
                <a:close/>
              </a:path>
            </a:pathLst>
          </a:custGeom>
          <a:gradFill>
            <a:gsLst>
              <a:gs pos="0">
                <a:schemeClr val="bg1"/>
              </a:gs>
              <a:gs pos="100000">
                <a:schemeClr val="bg1">
                  <a:lumMod val="8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0" name="Picture 9"/>
          <p:cNvPicPr>
            <a:picLocks noChangeAspect="1"/>
          </p:cNvPicPr>
          <p:nvPr userDrawn="1"/>
        </p:nvPicPr>
        <p:blipFill>
          <a:blip r:embed="rId3"/>
          <a:stretch>
            <a:fillRect/>
          </a:stretch>
        </p:blipFill>
        <p:spPr>
          <a:xfrm>
            <a:off x="8570316" y="360217"/>
            <a:ext cx="3256156" cy="582939"/>
          </a:xfrm>
          <a:prstGeom prst="rect">
            <a:avLst/>
          </a:prstGeom>
        </p:spPr>
      </p:pic>
      <p:sp>
        <p:nvSpPr>
          <p:cNvPr id="6" name="TextBox 5"/>
          <p:cNvSpPr txBox="1"/>
          <p:nvPr userDrawn="1"/>
        </p:nvSpPr>
        <p:spPr>
          <a:xfrm>
            <a:off x="445043" y="5794252"/>
            <a:ext cx="5286659" cy="400110"/>
          </a:xfrm>
          <a:prstGeom prst="rect">
            <a:avLst/>
          </a:prstGeom>
          <a:noFill/>
        </p:spPr>
        <p:txBody>
          <a:bodyPr wrap="square" rtlCol="0">
            <a:spAutoFit/>
          </a:bodyPr>
          <a:lstStyle/>
          <a:p>
            <a:pPr>
              <a:spcAft>
                <a:spcPts val="1200"/>
              </a:spcAft>
            </a:pPr>
            <a:r>
              <a:rPr lang="en-US" sz="2000" dirty="0" smtClean="0">
                <a:solidFill>
                  <a:schemeClr val="tx2"/>
                </a:solidFill>
                <a:latin typeface="+mj-lt"/>
                <a:cs typeface="Segoe UI Semibold" panose="020B0702040204020203" pitchFamily="34" charset="0"/>
              </a:rPr>
              <a:t>Get inspired</a:t>
            </a:r>
            <a:r>
              <a:rPr lang="en-US" sz="2000" dirty="0" smtClean="0">
                <a:solidFill>
                  <a:schemeClr val="tx2"/>
                </a:solidFill>
                <a:cs typeface="Segoe UI Semibold" panose="020B0702040204020203" pitchFamily="34" charset="0"/>
              </a:rPr>
              <a:t> </a:t>
            </a:r>
            <a:r>
              <a:rPr lang="en-US" sz="2000" dirty="0" smtClean="0">
                <a:solidFill>
                  <a:schemeClr val="accent4"/>
                </a:solidFill>
                <a:latin typeface="+mj-lt"/>
                <a:cs typeface="Segoe UI Semibold" panose="020B0702040204020203" pitchFamily="34" charset="0"/>
              </a:rPr>
              <a:t>aka.ms/</a:t>
            </a:r>
            <a:r>
              <a:rPr lang="en-US" sz="2000" dirty="0" err="1" smtClean="0">
                <a:solidFill>
                  <a:schemeClr val="accent4"/>
                </a:solidFill>
                <a:latin typeface="+mj-lt"/>
                <a:cs typeface="Segoe UI Semibold" panose="020B0702040204020203" pitchFamily="34" charset="0"/>
              </a:rPr>
              <a:t>mixgallery</a:t>
            </a:r>
            <a:endParaRPr lang="en-US" sz="2000" dirty="0" smtClean="0">
              <a:solidFill>
                <a:schemeClr val="accent4"/>
              </a:solidFill>
              <a:latin typeface="+mj-lt"/>
              <a:cs typeface="Segoe UI Semibold" panose="020B0702040204020203" pitchFamily="34" charset="0"/>
            </a:endParaRPr>
          </a:p>
        </p:txBody>
      </p:sp>
      <p:sp>
        <p:nvSpPr>
          <p:cNvPr id="7" name="TextBox 6"/>
          <p:cNvSpPr txBox="1"/>
          <p:nvPr userDrawn="1"/>
        </p:nvSpPr>
        <p:spPr>
          <a:xfrm>
            <a:off x="513640" y="4481976"/>
            <a:ext cx="3166945" cy="1015663"/>
          </a:xfrm>
          <a:prstGeom prst="rect">
            <a:avLst/>
          </a:prstGeom>
          <a:noFill/>
        </p:spPr>
        <p:txBody>
          <a:bodyPr wrap="square" rtlCol="0">
            <a:spAutoFit/>
          </a:bodyPr>
          <a:lstStyle/>
          <a:p>
            <a:r>
              <a:rPr lang="en-US" sz="2000" dirty="0" smtClean="0">
                <a:latin typeface="+mj-lt"/>
              </a:rPr>
              <a:t>Do more with</a:t>
            </a:r>
          </a:p>
          <a:p>
            <a:r>
              <a:rPr lang="en-US" sz="4000" dirty="0" smtClean="0">
                <a:latin typeface="+mj-lt"/>
              </a:rPr>
              <a:t>Office Mix</a:t>
            </a:r>
          </a:p>
        </p:txBody>
      </p:sp>
      <p:sp>
        <p:nvSpPr>
          <p:cNvPr id="8" name="Rectangle 7">
            <a:hlinkClick r:id="rId4"/>
          </p:cNvPr>
          <p:cNvSpPr/>
          <p:nvPr userDrawn="1"/>
        </p:nvSpPr>
        <p:spPr>
          <a:xfrm flipH="1">
            <a:off x="2097112" y="5777510"/>
            <a:ext cx="179001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179845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958158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789134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70417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140600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442576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80845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804885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5720BA0-29DC-42F8-A04F-171596232FB1}" type="datetimeFigureOut">
              <a:rPr lang="nb-NO" smtClean="0"/>
              <a:t>11.11.2015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E80709A-025C-4DC0-851D-4BE5F33AD015}" type="slidenum">
              <a:rPr lang="nb-NO" smtClean="0"/>
              <a:t>‹#›</a:t>
            </a:fld>
            <a:endParaRPr lang="nb-NO"/>
          </a:p>
        </p:txBody>
      </p:sp>
    </p:spTree>
    <p:extLst>
      <p:ext uri="{BB962C8B-B14F-4D97-AF65-F5344CB8AC3E}">
        <p14:creationId xmlns:p14="http://schemas.microsoft.com/office/powerpoint/2010/main" val="3598632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29004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02853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170558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293628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A5720BA0-29DC-42F8-A04F-171596232FB1}" type="datetimeFigureOut">
              <a:rPr lang="nb-NO" smtClean="0"/>
              <a:t>11.11.2015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E80709A-025C-4DC0-851D-4BE5F33AD015}" type="slidenum">
              <a:rPr lang="nb-NO" smtClean="0"/>
              <a:t>‹#›</a:t>
            </a:fld>
            <a:endParaRPr lang="nb-NO"/>
          </a:p>
        </p:txBody>
      </p:sp>
    </p:spTree>
    <p:extLst>
      <p:ext uri="{BB962C8B-B14F-4D97-AF65-F5344CB8AC3E}">
        <p14:creationId xmlns:p14="http://schemas.microsoft.com/office/powerpoint/2010/main" val="1005957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A5720BA0-29DC-42F8-A04F-171596232FB1}" type="datetimeFigureOut">
              <a:rPr lang="nb-NO" smtClean="0"/>
              <a:t>11.11.2015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E80709A-025C-4DC0-851D-4BE5F33AD015}" type="slidenum">
              <a:rPr lang="nb-NO" smtClean="0"/>
              <a:t>‹#›</a:t>
            </a:fld>
            <a:endParaRPr lang="nb-NO"/>
          </a:p>
        </p:txBody>
      </p:sp>
    </p:spTree>
    <p:extLst>
      <p:ext uri="{BB962C8B-B14F-4D97-AF65-F5344CB8AC3E}">
        <p14:creationId xmlns:p14="http://schemas.microsoft.com/office/powerpoint/2010/main" val="313636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A5720BA0-29DC-42F8-A04F-171596232FB1}" type="datetimeFigureOut">
              <a:rPr lang="nb-NO" smtClean="0"/>
              <a:t>11.11.2015</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CE80709A-025C-4DC0-851D-4BE5F33AD015}" type="slidenum">
              <a:rPr lang="nb-NO" smtClean="0"/>
              <a:t>‹#›</a:t>
            </a:fld>
            <a:endParaRPr lang="nb-NO"/>
          </a:p>
        </p:txBody>
      </p:sp>
    </p:spTree>
    <p:extLst>
      <p:ext uri="{BB962C8B-B14F-4D97-AF65-F5344CB8AC3E}">
        <p14:creationId xmlns:p14="http://schemas.microsoft.com/office/powerpoint/2010/main" val="192884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A5720BA0-29DC-42F8-A04F-171596232FB1}" type="datetimeFigureOut">
              <a:rPr lang="nb-NO" smtClean="0"/>
              <a:t>11.11.2015</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CE80709A-025C-4DC0-851D-4BE5F33AD015}" type="slidenum">
              <a:rPr lang="nb-NO" smtClean="0"/>
              <a:t>‹#›</a:t>
            </a:fld>
            <a:endParaRPr lang="nb-NO"/>
          </a:p>
        </p:txBody>
      </p:sp>
    </p:spTree>
    <p:extLst>
      <p:ext uri="{BB962C8B-B14F-4D97-AF65-F5344CB8AC3E}">
        <p14:creationId xmlns:p14="http://schemas.microsoft.com/office/powerpoint/2010/main" val="745322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A5720BA0-29DC-42F8-A04F-171596232FB1}" type="datetimeFigureOut">
              <a:rPr lang="nb-NO" smtClean="0"/>
              <a:t>11.11.2015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CE80709A-025C-4DC0-851D-4BE5F33AD015}" type="slidenum">
              <a:rPr lang="nb-NO" smtClean="0"/>
              <a:t>‹#›</a:t>
            </a:fld>
            <a:endParaRPr lang="nb-NO"/>
          </a:p>
        </p:txBody>
      </p:sp>
    </p:spTree>
    <p:extLst>
      <p:ext uri="{BB962C8B-B14F-4D97-AF65-F5344CB8AC3E}">
        <p14:creationId xmlns:p14="http://schemas.microsoft.com/office/powerpoint/2010/main" val="410517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A5720BA0-29DC-42F8-A04F-171596232FB1}" type="datetimeFigureOut">
              <a:rPr lang="nb-NO" smtClean="0"/>
              <a:t>11.11.2015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E80709A-025C-4DC0-851D-4BE5F33AD015}" type="slidenum">
              <a:rPr lang="nb-NO" smtClean="0"/>
              <a:t>‹#›</a:t>
            </a:fld>
            <a:endParaRPr lang="nb-NO"/>
          </a:p>
        </p:txBody>
      </p:sp>
    </p:spTree>
    <p:extLst>
      <p:ext uri="{BB962C8B-B14F-4D97-AF65-F5344CB8AC3E}">
        <p14:creationId xmlns:p14="http://schemas.microsoft.com/office/powerpoint/2010/main" val="3621601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A5720BA0-29DC-42F8-A04F-171596232FB1}" type="datetimeFigureOut">
              <a:rPr lang="nb-NO" smtClean="0"/>
              <a:t>11.11.2015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E80709A-025C-4DC0-851D-4BE5F33AD015}" type="slidenum">
              <a:rPr lang="nb-NO" smtClean="0"/>
              <a:t>‹#›</a:t>
            </a:fld>
            <a:endParaRPr lang="nb-NO"/>
          </a:p>
        </p:txBody>
      </p:sp>
    </p:spTree>
    <p:extLst>
      <p:ext uri="{BB962C8B-B14F-4D97-AF65-F5344CB8AC3E}">
        <p14:creationId xmlns:p14="http://schemas.microsoft.com/office/powerpoint/2010/main" val="3880093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20BA0-29DC-42F8-A04F-171596232FB1}" type="datetimeFigureOut">
              <a:rPr lang="nb-NO" smtClean="0"/>
              <a:t>11.11.2015</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0709A-025C-4DC0-851D-4BE5F33AD015}" type="slidenum">
              <a:rPr lang="nb-NO" smtClean="0"/>
              <a:t>‹#›</a:t>
            </a:fld>
            <a:endParaRPr lang="nb-NO"/>
          </a:p>
        </p:txBody>
      </p:sp>
    </p:spTree>
    <p:extLst>
      <p:ext uri="{BB962C8B-B14F-4D97-AF65-F5344CB8AC3E}">
        <p14:creationId xmlns:p14="http://schemas.microsoft.com/office/powerpoint/2010/main" val="2419349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C5B18-0A8E-4C9B-94D4-0B8B426D795A}" type="datetimeFigureOut">
              <a:rPr lang="nb-NO" smtClean="0">
                <a:solidFill>
                  <a:prstClr val="black">
                    <a:tint val="75000"/>
                  </a:prstClr>
                </a:solidFill>
              </a:rPr>
              <a:pPr/>
              <a:t>11.11.2015</a:t>
            </a:fld>
            <a:endParaRPr lang="nb-NO">
              <a:solidFill>
                <a:prstClr val="black">
                  <a:tint val="75000"/>
                </a:prstClr>
              </a:solidFill>
            </a:endParaRPr>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EFC00-7EBB-4832-A773-7A5DA9F8D92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010758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tmp"/><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0.gif"/><Relationship Id="rId4" Type="http://schemas.openxmlformats.org/officeDocument/2006/relationships/image" Target="../media/image5.jpeg"/><Relationship Id="rId9" Type="http://schemas.openxmlformats.org/officeDocument/2006/relationships/hyperlink" Target="http/bit.ly/1moo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youtu.be/qxOEz9aPZNY" TargetMode="External"/><Relationship Id="rId1" Type="http://schemas.openxmlformats.org/officeDocument/2006/relationships/slideLayout" Target="../slideLayouts/slideLayout2.xml"/><Relationship Id="rId5" Type="http://schemas.openxmlformats.org/officeDocument/2006/relationships/image" Target="../media/image161.tmp"/><Relationship Id="rId4" Type="http://schemas.openxmlformats.org/officeDocument/2006/relationships/hyperlink" Target="http://youtu.be/bzd8r-uEjY8"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youtu.be/mVTJGiAmHfY" TargetMode="External"/><Relationship Id="rId2" Type="http://schemas.openxmlformats.org/officeDocument/2006/relationships/image" Target="../media/image162.png"/><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102.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22.png"/><Relationship Id="rId7" Type="http://schemas.openxmlformats.org/officeDocument/2006/relationships/image" Target="../media/image16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hyperlink" Target="http://youtu.be/mVTJGiAmHfY" TargetMode="External"/><Relationship Id="rId4" Type="http://schemas.openxmlformats.org/officeDocument/2006/relationships/image" Target="../media/image162.png"/></Relationships>
</file>

<file path=ppt/slides/_rels/slide103.xml.rels><?xml version="1.0" encoding="UTF-8" standalone="yes"?>
<Relationships xmlns="http://schemas.openxmlformats.org/package/2006/relationships"><Relationship Id="rId3" Type="http://schemas.openxmlformats.org/officeDocument/2006/relationships/image" Target="../media/image167.tmp"/><Relationship Id="rId7" Type="http://schemas.openxmlformats.org/officeDocument/2006/relationships/image" Target="../media/image4.emf"/><Relationship Id="rId2" Type="http://schemas.openxmlformats.org/officeDocument/2006/relationships/image" Target="../media/image166.tmp"/><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3.emf"/><Relationship Id="rId4" Type="http://schemas.openxmlformats.org/officeDocument/2006/relationships/customXml" Target="../ink/ink1.xml"/></Relationships>
</file>

<file path=ppt/slides/_rels/slide10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71.tmp"/><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4.gif"/></Relationships>
</file>

<file path=ppt/slides/_rels/slide11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74.tmp"/><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6.tmp"/><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1.tmp"/><Relationship Id="rId2" Type="http://schemas.openxmlformats.org/officeDocument/2006/relationships/hyperlink" Target="http://bit.ly/m2mmaster" TargetMode="External"/><Relationship Id="rId1" Type="http://schemas.openxmlformats.org/officeDocument/2006/relationships/slideLayout" Target="../slideLayouts/slideLayout2.xml"/><Relationship Id="rId6" Type="http://schemas.openxmlformats.org/officeDocument/2006/relationships/image" Target="../media/image180.tmp"/><Relationship Id="rId5" Type="http://schemas.openxmlformats.org/officeDocument/2006/relationships/image" Target="../media/image12.png"/><Relationship Id="rId4" Type="http://schemas.openxmlformats.org/officeDocument/2006/relationships/hyperlink" Target="https://youtu.be/GHp56QqobN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_ENREF_34"/><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tmp"/><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130.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92.tmp"/><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52.tmp"/><Relationship Id="rId2" Type="http://schemas.openxmlformats.org/officeDocument/2006/relationships/image" Target="../media/image151.tmp"/><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53.tmp"/></Relationships>
</file>

<file path=ppt/slides/_rels/slide13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bit.ly/evalueringiktmooc2014" TargetMode="External"/><Relationship Id="rId3" Type="http://schemas.openxmlformats.org/officeDocument/2006/relationships/image" Target="../media/image36.jpeg"/><Relationship Id="rId7" Type="http://schemas.openxmlformats.org/officeDocument/2006/relationships/image" Target="../media/image38.tm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tmp"/><Relationship Id="rId5" Type="http://schemas.openxmlformats.org/officeDocument/2006/relationships/hyperlink" Target="http://bit.ly/iktpedmooc" TargetMode="External"/><Relationship Id="rId4" Type="http://schemas.openxmlformats.org/officeDocument/2006/relationships/hyperlink" Target="http://bit.ly/iktmooc2016"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jpe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5.xml.rels><?xml version="1.0" encoding="UTF-8" standalone="yes"?>
<Relationships xmlns="http://schemas.openxmlformats.org/package/2006/relationships"><Relationship Id="rId8" Type="http://schemas.openxmlformats.org/officeDocument/2006/relationships/hyperlink" Target="http://mediasite.hiof.no/mediasite/mymediasite" TargetMode="External"/><Relationship Id="rId3" Type="http://schemas.openxmlformats.org/officeDocument/2006/relationships/image" Target="../media/image201.jpeg"/><Relationship Id="rId7" Type="http://schemas.openxmlformats.org/officeDocument/2006/relationships/hyperlink" Target="https://youtu.be/n2VlioA9vqw" TargetMode="External"/><Relationship Id="rId2" Type="http://schemas.openxmlformats.org/officeDocument/2006/relationships/image" Target="../media/image200.tmp"/><Relationship Id="rId1" Type="http://schemas.openxmlformats.org/officeDocument/2006/relationships/slideLayout" Target="../slideLayouts/slideLayout7.xml"/><Relationship Id="rId6" Type="http://schemas.openxmlformats.org/officeDocument/2006/relationships/hyperlink" Target="https://support.ecampus.no/techsmithrelay/" TargetMode="External"/><Relationship Id="rId5" Type="http://schemas.openxmlformats.org/officeDocument/2006/relationships/hyperlink" Target="https://support.ecampus.no/techsmithrelay/konto/" TargetMode="External"/><Relationship Id="rId4" Type="http://schemas.openxmlformats.org/officeDocument/2006/relationships/image" Target="../media/image202.jpeg"/><Relationship Id="rId9" Type="http://schemas.openxmlformats.org/officeDocument/2006/relationships/image" Target="../media/image196.png"/></Relationships>
</file>

<file path=ppt/slides/_rels/slide146.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hyperlink" Target="http://screencast.hiof.no/" TargetMode="External"/><Relationship Id="rId7" Type="http://schemas.openxmlformats.org/officeDocument/2006/relationships/image" Target="../media/image37.tmp"/><Relationship Id="rId2" Type="http://schemas.openxmlformats.org/officeDocument/2006/relationships/image" Target="../media/image203.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customXml" Target="../ink/ink3.xml"/><Relationship Id="rId4" Type="http://schemas.openxmlformats.org/officeDocument/2006/relationships/image" Target="../media/image15.png"/></Relationships>
</file>

<file path=ppt/slides/_rels/slide1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205.tmp"/></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9.tmp"/><Relationship Id="rId1" Type="http://schemas.openxmlformats.org/officeDocument/2006/relationships/slideLayout" Target="../slideLayouts/slideLayout2.xml"/><Relationship Id="rId6" Type="http://schemas.openxmlformats.org/officeDocument/2006/relationships/image" Target="../media/image42.tmp"/><Relationship Id="rId5" Type="http://schemas.openxmlformats.org/officeDocument/2006/relationships/image" Target="../media/image41.tmp"/><Relationship Id="rId4" Type="http://schemas.openxmlformats.org/officeDocument/2006/relationships/image" Target="../media/image40.tmp"/></Relationships>
</file>

<file path=ppt/slides/_rels/slide15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hyperlink" Target="http://relay.hiof.no/camtasia/Magnus%20Nohr/onenote/onenote_-_20131029_142807_9.mp4" TargetMode="External"/><Relationship Id="rId2"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hyperlink" Target="http://relay.hiof.no/camtasia/Magnus%20Nohr/onenote/onenote_-_20131029_142807_8.mp4" TargetMode="External"/><Relationship Id="rId5" Type="http://schemas.openxmlformats.org/officeDocument/2006/relationships/hyperlink" Target="http://relay.hiof.no/camtasia/Magnus%20Nohr/onenote/onenote_-_20131029_142807_7.html" TargetMode="External"/><Relationship Id="rId4" Type="http://schemas.openxmlformats.org/officeDocument/2006/relationships/hyperlink" Target="https://www.youtube.com/watch?v=ZzfNRtKLHqE" TargetMode="External"/></Relationships>
</file>

<file path=ppt/slides/_rels/slide15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tmp"/><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54.xml.rels><?xml version="1.0" encoding="UTF-8" standalone="yes"?>
<Relationships xmlns="http://schemas.openxmlformats.org/package/2006/relationships"><Relationship Id="rId2" Type="http://schemas.openxmlformats.org/officeDocument/2006/relationships/hyperlink" Target="http://www.techsmith.com/jing.html"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support.ecampus.no/camtasiarelay/" TargetMode="External"/><Relationship Id="rId2" Type="http://schemas.openxmlformats.org/officeDocument/2006/relationships/hyperlink" Target="https://support.ecampus.no/?page_id=1045" TargetMode="External"/><Relationship Id="rId1" Type="http://schemas.openxmlformats.org/officeDocument/2006/relationships/slideLayout" Target="../slideLayouts/slideLayout2.xml"/><Relationship Id="rId4" Type="http://schemas.openxmlformats.org/officeDocument/2006/relationships/hyperlink" Target="https://www.youtube.com/watch?v=n2VlioA9vqw"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www.youtube.com/watch?v=S4eqkA2Vbv4" TargetMode="External"/><Relationship Id="rId2" Type="http://schemas.openxmlformats.org/officeDocument/2006/relationships/hyperlink" Target="http://www.techsmith.com/camtasia.html"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hyperlink" Target="http://go.microsoft.com/fwlink/?LinkId=117503&amp;project=Community%20Clips"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s://www.youtube.com/watch?v=uTrr0zBrxmE" TargetMode="External"/><Relationship Id="rId2" Type="http://schemas.openxmlformats.org/officeDocument/2006/relationships/hyperlink" Target="https://mix.office.com/Home/GettingStarted" TargetMode="Externa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59.xml.rels><?xml version="1.0" encoding="UTF-8" standalone="yes"?>
<Relationships xmlns="http://schemas.openxmlformats.org/package/2006/relationships"><Relationship Id="rId3" Type="http://schemas.openxmlformats.org/officeDocument/2006/relationships/hyperlink" Target="http://www.screencast-o-matic.com/u/h/start-recording" TargetMode="External"/><Relationship Id="rId2" Type="http://schemas.openxmlformats.org/officeDocument/2006/relationships/hyperlink" Target="https://www.screencast-o-matic.com/download" TargetMode="External"/><Relationship Id="rId1" Type="http://schemas.openxmlformats.org/officeDocument/2006/relationships/slideLayout" Target="../slideLayouts/slideLayout2.xml"/><Relationship Id="rId6" Type="http://schemas.openxmlformats.org/officeDocument/2006/relationships/image" Target="../media/image212.tmp"/><Relationship Id="rId5" Type="http://schemas.openxmlformats.org/officeDocument/2006/relationships/image" Target="../media/image211.png"/><Relationship Id="rId4" Type="http://schemas.openxmlformats.org/officeDocument/2006/relationships/image" Target="../media/image210.png"/></Relationships>
</file>

<file path=ppt/slides/_rels/slide16.xml.rels><?xml version="1.0" encoding="UTF-8" standalone="yes"?>
<Relationships xmlns="http://schemas.openxmlformats.org/package/2006/relationships"><Relationship Id="rId3" Type="http://schemas.openxmlformats.org/officeDocument/2006/relationships/hyperlink" Target="http://bit.ly/iktpedmooc" TargetMode="External"/><Relationship Id="rId2" Type="http://schemas.openxmlformats.org/officeDocument/2006/relationships/hyperlink" Target="http://bit.ly/iktmooc2016" TargetMode="Externa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217.jpeg"/><Relationship Id="rId2" Type="http://schemas.openxmlformats.org/officeDocument/2006/relationships/image" Target="../media/image213.jpg"/><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137.jpg"/></Relationships>
</file>

<file path=ppt/slides/_rels/slide161.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jpg"/></Relationships>
</file>

<file path=ppt/slides/_rels/slide16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www.vimeo.com/" TargetMode="External"/><Relationship Id="rId7" Type="http://schemas.openxmlformats.org/officeDocument/2006/relationships/image" Target="../media/image6.jpg"/><Relationship Id="rId2" Type="http://schemas.openxmlformats.org/officeDocument/2006/relationships/hyperlink" Target="http://www.youtube.com/" TargetMode="External"/><Relationship Id="rId1" Type="http://schemas.openxmlformats.org/officeDocument/2006/relationships/slideLayout" Target="../slideLayouts/slideLayout2.xml"/><Relationship Id="rId6" Type="http://schemas.openxmlformats.org/officeDocument/2006/relationships/image" Target="../media/image220.jpeg"/><Relationship Id="rId5" Type="http://schemas.openxmlformats.org/officeDocument/2006/relationships/hyperlink" Target="https://www.dropbox.com/" TargetMode="External"/><Relationship Id="rId4" Type="http://schemas.openxmlformats.org/officeDocument/2006/relationships/hyperlink" Target="http://www.screencast.com/"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21.tmp"/><Relationship Id="rId1" Type="http://schemas.openxmlformats.org/officeDocument/2006/relationships/slideLayout" Target="../slideLayouts/slideLayout2.xml"/><Relationship Id="rId5" Type="http://schemas.openxmlformats.org/officeDocument/2006/relationships/hyperlink" Target="http://screencast.hiof.no/" TargetMode="External"/><Relationship Id="rId4" Type="http://schemas.openxmlformats.org/officeDocument/2006/relationships/hyperlink" Target="https://www.youtube.com/magnusnohr"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www.youtube.com/magnusnohr" TargetMode="Externa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hyperlink" Target="http://screencast.hiof.no/"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_ENREF_38"/><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hyperlink" Target="http://creativecommons.no/" TargetMode="External"/><Relationship Id="rId1" Type="http://schemas.openxmlformats.org/officeDocument/2006/relationships/slideLayout" Target="../slideLayouts/slideLayout2.xml"/><Relationship Id="rId4" Type="http://schemas.openxmlformats.org/officeDocument/2006/relationships/image" Target="../media/image226.gif"/></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www.youtube.com/" TargetMode="External"/><Relationship Id="rId2" Type="http://schemas.openxmlformats.org/officeDocument/2006/relationships/hyperlink" Target="http://www.khanacademy.org/" TargetMode="External"/><Relationship Id="rId1" Type="http://schemas.openxmlformats.org/officeDocument/2006/relationships/slideLayout" Target="../slideLayouts/slideLayout2.xml"/><Relationship Id="rId5" Type="http://schemas.openxmlformats.org/officeDocument/2006/relationships/image" Target="../media/image227.tmp"/><Relationship Id="rId4" Type="http://schemas.openxmlformats.org/officeDocument/2006/relationships/hyperlink" Target="http://screencast.hiof.no/"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http://www.fag.hiof.no/lu/fag/iktfl/arbeidskrav.html" TargetMode="External"/><Relationship Id="rId2" Type="http://schemas.openxmlformats.org/officeDocument/2006/relationships/hyperlink" Target="http://screencast.hiof.no/" TargetMode="External"/><Relationship Id="rId1" Type="http://schemas.openxmlformats.org/officeDocument/2006/relationships/slideLayout" Target="../slideLayouts/slideLayout2.xml"/><Relationship Id="rId5" Type="http://schemas.openxmlformats.org/officeDocument/2006/relationships/hyperlink" Target="http://iktfl.wordpress.com/" TargetMode="External"/><Relationship Id="rId4" Type="http://schemas.openxmlformats.org/officeDocument/2006/relationships/hyperlink" Target="http://www.fag.hiof.no/lu/fag/iktfl/semesterplan.html" TargetMode="External"/></Relationships>
</file>

<file path=ppt/slides/_rels/slide172.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image" Target="../media/image229.jpeg"/><Relationship Id="rId1" Type="http://schemas.openxmlformats.org/officeDocument/2006/relationships/slideLayout" Target="../slideLayouts/slideLayout7.xml"/><Relationship Id="rId6" Type="http://schemas.openxmlformats.org/officeDocument/2006/relationships/image" Target="../media/image233.jpg"/><Relationship Id="rId5" Type="http://schemas.openxmlformats.org/officeDocument/2006/relationships/image" Target="../media/image232.jpeg"/><Relationship Id="rId10" Type="http://schemas.openxmlformats.org/officeDocument/2006/relationships/image" Target="../media/image237.png"/><Relationship Id="rId4" Type="http://schemas.openxmlformats.org/officeDocument/2006/relationships/image" Target="../media/image231.jpeg"/><Relationship Id="rId9" Type="http://schemas.openxmlformats.org/officeDocument/2006/relationships/image" Target="../media/image236.png"/></Relationships>
</file>

<file path=ppt/slides/_rels/slide177.xml.rels><?xml version="1.0" encoding="UTF-8" standalone="yes"?>
<Relationships xmlns="http://schemas.openxmlformats.org/package/2006/relationships"><Relationship Id="rId8" Type="http://schemas.openxmlformats.org/officeDocument/2006/relationships/hyperlink" Target="http://bitly.com/nuvestudent" TargetMode="External"/><Relationship Id="rId3" Type="http://schemas.openxmlformats.org/officeDocument/2006/relationships/image" Target="../media/image238.jpg"/><Relationship Id="rId7" Type="http://schemas.openxmlformats.org/officeDocument/2006/relationships/image" Target="../media/image240.jpeg"/><Relationship Id="rId2"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image" Target="../media/image239.gif"/><Relationship Id="rId5" Type="http://schemas.openxmlformats.org/officeDocument/2006/relationships/image" Target="../media/image99.png"/><Relationship Id="rId4" Type="http://schemas.openxmlformats.org/officeDocument/2006/relationships/image" Target="../media/image6.jp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gif"/><Relationship Id="rId7" Type="http://schemas.openxmlformats.org/officeDocument/2006/relationships/image" Target="../media/image48.w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slides/_rels/slide18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41.tmp"/><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jpeg"/><Relationship Id="rId1" Type="http://schemas.openxmlformats.org/officeDocument/2006/relationships/slideLayout" Target="../slideLayouts/slideLayout6.xml"/><Relationship Id="rId5" Type="http://schemas.openxmlformats.org/officeDocument/2006/relationships/image" Target="../media/image247.jpg"/><Relationship Id="rId4" Type="http://schemas.openxmlformats.org/officeDocument/2006/relationships/image" Target="../media/image246.jpeg"/></Relationships>
</file>

<file path=ppt/slides/_rels/slide184.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hyperlink" Target="http://youtu.be/_70-h-EkKyk" TargetMode="External"/><Relationship Id="rId2" Type="http://schemas.openxmlformats.org/officeDocument/2006/relationships/image" Target="../media/image248.jpg"/><Relationship Id="rId1" Type="http://schemas.openxmlformats.org/officeDocument/2006/relationships/slideLayout" Target="../slideLayouts/slideLayout2.xml"/><Relationship Id="rId5" Type="http://schemas.openxmlformats.org/officeDocument/2006/relationships/image" Target="../media/image249.jpeg"/><Relationship Id="rId4" Type="http://schemas.openxmlformats.org/officeDocument/2006/relationships/image" Target="../media/image67.jpeg"/></Relationships>
</file>

<file path=ppt/slides/_rels/slide18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hyperlink" Target="https://appear.in/" TargetMode="External"/><Relationship Id="rId1" Type="http://schemas.openxmlformats.org/officeDocument/2006/relationships/slideLayout" Target="../slideLayouts/slideLayout2.xml"/><Relationship Id="rId5" Type="http://schemas.openxmlformats.org/officeDocument/2006/relationships/hyperlink" Target="https://appear.in/magnusnohr" TargetMode="External"/><Relationship Id="rId4" Type="http://schemas.openxmlformats.org/officeDocument/2006/relationships/image" Target="../media/image251.tmp"/></Relationships>
</file>

<file path=ppt/slides/_rels/slide187.xml.rels><?xml version="1.0" encoding="UTF-8" standalone="yes"?>
<Relationships xmlns="http://schemas.openxmlformats.org/package/2006/relationships"><Relationship Id="rId3" Type="http://schemas.openxmlformats.org/officeDocument/2006/relationships/hyperlink" Target="http://screencast.hiof.no/ac" TargetMode="External"/><Relationship Id="rId2" Type="http://schemas.openxmlformats.org/officeDocument/2006/relationships/image" Target="../media/image236.pn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18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235.jpeg"/><Relationship Id="rId1" Type="http://schemas.openxmlformats.org/officeDocument/2006/relationships/slideLayout" Target="../slideLayouts/slideLayout7.xml"/><Relationship Id="rId4" Type="http://schemas.openxmlformats.org/officeDocument/2006/relationships/image" Target="../media/image252.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54.w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s>
</file>

<file path=ppt/slides/_rels/slide19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gif"/><Relationship Id="rId1" Type="http://schemas.openxmlformats.org/officeDocument/2006/relationships/slideLayout" Target="../slideLayouts/slideLayout6.xml"/><Relationship Id="rId6" Type="http://schemas.openxmlformats.org/officeDocument/2006/relationships/hyperlink" Target="http://gjemmesiden.blogspot.no/2015/02/fleksibilitetens-forbannelse-er-kanskje.html" TargetMode="External"/><Relationship Id="rId5" Type="http://schemas.openxmlformats.org/officeDocument/2006/relationships/image" Target="../media/image255.png"/><Relationship Id="rId4" Type="http://schemas.openxmlformats.org/officeDocument/2006/relationships/hyperlink" Target="http://www.aitel.hist.no/~svendah/"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s://www.bi.no/ForeleserportalFiles/LearningLab/Konferanse%2013.okt%202014/BI2020_14_foldnes.pdf" TargetMode="External"/><Relationship Id="rId2" Type="http://schemas.openxmlformats.org/officeDocument/2006/relationships/image" Target="../media/image256.tmp"/><Relationship Id="rId1" Type="http://schemas.openxmlformats.org/officeDocument/2006/relationships/slideLayout" Target="../slideLayouts/slideLayout6.xml"/><Relationship Id="rId6" Type="http://schemas.openxmlformats.org/officeDocument/2006/relationships/image" Target="../media/image259.tmp"/><Relationship Id="rId5" Type="http://schemas.openxmlformats.org/officeDocument/2006/relationships/image" Target="../media/image258.tmp"/><Relationship Id="rId4" Type="http://schemas.openxmlformats.org/officeDocument/2006/relationships/image" Target="../media/image257.tmp"/></Relationships>
</file>

<file path=ppt/slides/_rels/slide192.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tmp"/><Relationship Id="rId1" Type="http://schemas.openxmlformats.org/officeDocument/2006/relationships/slideLayout" Target="../slideLayouts/slideLayout2.xml"/><Relationship Id="rId4" Type="http://schemas.openxmlformats.org/officeDocument/2006/relationships/hyperlink" Target="http://norgesuniversitetet.no/video/reflections-on-a-global-number-one-on-itunes-u" TargetMode="Externa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hyperlink" Target="http://medieped.blogspot.com/" TargetMode="External"/><Relationship Id="rId2" Type="http://schemas.openxmlformats.org/officeDocument/2006/relationships/image" Target="../media/image262.tmp"/><Relationship Id="rId1" Type="http://schemas.openxmlformats.org/officeDocument/2006/relationships/slideLayout" Target="../slideLayouts/slideLayout2.xml"/><Relationship Id="rId4" Type="http://schemas.openxmlformats.org/officeDocument/2006/relationships/image" Target="../media/image229.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youtu.be/6ZwY5Fivl9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00.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65.wm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66.jp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69.wmf"/><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73.wm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76.wmf"/><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81.wmf"/><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83.tmp"/><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2.xml"/><Relationship Id="rId5" Type="http://schemas.openxmlformats.org/officeDocument/2006/relationships/image" Target="../media/image288.jpeg"/><Relationship Id="rId4" Type="http://schemas.openxmlformats.org/officeDocument/2006/relationships/image" Target="../media/image287.jpeg"/></Relationships>
</file>

<file path=ppt/slides/_rels/slide223.xml.rels><?xml version="1.0" encoding="UTF-8" standalone="yes"?>
<Relationships xmlns="http://schemas.openxmlformats.org/package/2006/relationships"><Relationship Id="rId3" Type="http://schemas.openxmlformats.org/officeDocument/2006/relationships/hyperlink" Target="http://screencast.hiof.no/" TargetMode="External"/><Relationship Id="rId2" Type="http://schemas.openxmlformats.org/officeDocument/2006/relationships/image" Target="../media/image289.png"/><Relationship Id="rId1" Type="http://schemas.openxmlformats.org/officeDocument/2006/relationships/slideLayout" Target="../slideLayouts/slideLayout2.xml"/><Relationship Id="rId4" Type="http://schemas.openxmlformats.org/officeDocument/2006/relationships/hyperlink" Target="http://www.youtube.com/magnusnohr"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s://mix.office.com/gallery/category/how-to" TargetMode="External"/><Relationship Id="rId2" Type="http://schemas.openxmlformats.org/officeDocument/2006/relationships/hyperlink" Target="https://mix.office.com/" TargetMode="External"/><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92.emf"/><Relationship Id="rId5" Type="http://schemas.openxmlformats.org/officeDocument/2006/relationships/image" Target="../media/image291.emf"/><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youtu.be/Q2_DzDuIEZ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www.nlb.no/"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hyperlink" Target="https://youtu.be/OXllHXjWp1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hyperlink" Target="http://youtu.be/cohGCVaO3Z8"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ndla.no/nb/node/24477" TargetMode="External"/><Relationship Id="rId2" Type="http://schemas.openxmlformats.org/officeDocument/2006/relationships/image" Target="../media/image73.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tmp"/><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8.gif"/><Relationship Id="rId5" Type="http://schemas.openxmlformats.org/officeDocument/2006/relationships/image" Target="../media/image77.jpe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hyperlink" Target="http://youtu.be/AR6nPqS5WGU"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hyperlink" Target="https://docs.google.com/document/d/1Kb8mNDD3HD3QFNG3ldvialJm5A4qJCi1Iu2syfL--_g/edit?usp=sharing"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wmf"/><Relationship Id="rId7" Type="http://schemas.openxmlformats.org/officeDocument/2006/relationships/image" Target="../media/image89.wm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youtube.com/magnusnohr" TargetMode="External"/><Relationship Id="rId5" Type="http://schemas.openxmlformats.org/officeDocument/2006/relationships/hyperlink" Target="https://memex.hioa.no/wiki/master/master" TargetMode="External"/><Relationship Id="rId4" Type="http://schemas.openxmlformats.org/officeDocument/2006/relationships/hyperlink" Target="http://www.fag.hiof.no/lu/fag/iktfl/arbeidskrav.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1.tm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_ENREF_16"/><Relationship Id="rId2" Type="http://schemas.openxmlformats.org/officeDocument/2006/relationships/image" Target="../media/image93.jp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hyperlink" Target="http://forskning.no/pedagogiske-fag-skole-og-utdanning/2009/10/vil-forkaste-laeringspyramiden" TargetMode="External"/><Relationship Id="rId4" Type="http://schemas.openxmlformats.org/officeDocument/2006/relationships/hyperlink" Target="http://www.ntl.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hyperlink" Target="https://www.nho.no/arskonferanse/Laeringslivet/Nyhetsarkiv/Online-revolusjo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youtube.com/magnusnohr" TargetMode="External"/><Relationship Id="rId1" Type="http://schemas.openxmlformats.org/officeDocument/2006/relationships/slideLayout" Target="../slideLayouts/slideLayout2.xml"/><Relationship Id="rId6" Type="http://schemas.openxmlformats.org/officeDocument/2006/relationships/image" Target="../media/image18.tmp"/><Relationship Id="rId5" Type="http://schemas.openxmlformats.org/officeDocument/2006/relationships/image" Target="../media/image17.tmp"/><Relationship Id="rId4" Type="http://schemas.openxmlformats.org/officeDocument/2006/relationships/image" Target="../media/image16.tmp"/></Relationships>
</file>

<file path=ppt/slides/_rels/slide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openxmlformats.org/officeDocument/2006/relationships/hyperlink" Target="http://www.ted.com/talks/salman_khan_let_s_use_video_to_reinvent_education.html" TargetMode="External"/><Relationship Id="rId3" Type="http://schemas.openxmlformats.org/officeDocument/2006/relationships/image" Target="../media/image102.tmp"/><Relationship Id="rId7"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_ENREF_65"/><Relationship Id="rId5" Type="http://schemas.openxmlformats.org/officeDocument/2006/relationships/image" Target="../media/image104.tmp"/><Relationship Id="rId4" Type="http://schemas.openxmlformats.org/officeDocument/2006/relationships/image" Target="../media/image103.tmp"/><Relationship Id="rId9" Type="http://schemas.openxmlformats.org/officeDocument/2006/relationships/image" Target="../media/image106.jpe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user/rogermarkussen?feature=watch"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07.tmp"/><Relationship Id="rId4" Type="http://schemas.openxmlformats.org/officeDocument/2006/relationships/image" Target="../media/image9.tmp"/></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bwvXFlLQClU&amp;feature=youtu.be" TargetMode="External"/><Relationship Id="rId2" Type="http://schemas.openxmlformats.org/officeDocument/2006/relationships/image" Target="../media/image108.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tmp"/><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_ENREF_5"/><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tmp"/><Relationship Id="rId1" Type="http://schemas.openxmlformats.org/officeDocument/2006/relationships/slideLayout" Target="../slideLayouts/slideLayout2.xml"/><Relationship Id="rId5" Type="http://schemas.openxmlformats.org/officeDocument/2006/relationships/image" Target="../media/image111.tmp"/><Relationship Id="rId4" Type="http://schemas.openxmlformats.org/officeDocument/2006/relationships/hyperlink" Target="https://www.bi.no/ForeleserportalFiles/LearningLab/Konferanse%2013.okt%202014/BI2020_14_foldnes.pdf"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padlet.com/m3/vid"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_ENREF_13"/><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9.tmp"/><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hyperlink" Target="http://no.wikipedia.org/wiki/Lev_Vygotskij" TargetMode="External"/><Relationship Id="rId5" Type="http://schemas.openxmlformats.org/officeDocument/2006/relationships/hyperlink" Target="http://no.wikipedia.org/wiki/Sosiokulturelt_l%C3%A6ringssyn" TargetMode="External"/><Relationship Id="rId4" Type="http://schemas.openxmlformats.org/officeDocument/2006/relationships/image" Target="../media/image115.jpeg"/></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hyperlink" Target="http://blogg.regjeringen.no/fremtidensskole/" TargetMode="External"/><Relationship Id="rId4" Type="http://schemas.openxmlformats.org/officeDocument/2006/relationships/image" Target="../media/image117.jpeg"/></Relationships>
</file>

<file path=ppt/slides/_rels/slide69.xml.rels><?xml version="1.0" encoding="UTF-8" standalone="yes"?>
<Relationships xmlns="http://schemas.openxmlformats.org/package/2006/relationships"><Relationship Id="rId3" Type="http://schemas.openxmlformats.org/officeDocument/2006/relationships/hyperlink" Target="https://youtu.be/s58aLXfHAPQ" TargetMode="External"/><Relationship Id="rId2" Type="http://schemas.openxmlformats.org/officeDocument/2006/relationships/image" Target="../media/image118.tmp"/><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1JxevdmE-Hg?t=5m52s"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youtu.be/Lha1HwN0OQU?list=UUagvFOT0oXZTXTv_hvgWzew"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nho.no/arskonferanse/Laeringslivet/Nyhetsarkiv/Online-revolusjon/"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7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image" Target="../media/image126.tmp"/><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8.tmp"/><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29.tmp"/><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e-h0GsEtVYA"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tmp"/><Relationship Id="rId1" Type="http://schemas.openxmlformats.org/officeDocument/2006/relationships/slideLayout" Target="../slideLayouts/slideLayout6.xml"/><Relationship Id="rId5" Type="http://schemas.openxmlformats.org/officeDocument/2006/relationships/hyperlink" Target="https://youtu.be/UjWHSEQLgWQ" TargetMode="External"/><Relationship Id="rId4" Type="http://schemas.openxmlformats.org/officeDocument/2006/relationships/image" Target="../media/image133.tmp"/></Relationships>
</file>

<file path=ppt/slides/_rels/slide8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jpg"/></Relationships>
</file>

<file path=ppt/slides/_rels/slide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tmp"/><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8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8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87.xml.rels><?xml version="1.0" encoding="UTF-8" standalone="yes"?>
<Relationships xmlns="http://schemas.openxmlformats.org/package/2006/relationships"><Relationship Id="rId3" Type="http://schemas.openxmlformats.org/officeDocument/2006/relationships/hyperlink" Target="https://www.google.no/search?espv=210&amp;es_sm=122&amp;q=Talking+Head&amp;spell=1&amp;sa=X&amp;ei=reZ8UorfNMestAaC_YHoAw&amp;ved=0CCwQBSgA" TargetMode="External"/><Relationship Id="rId2" Type="http://schemas.openxmlformats.org/officeDocument/2006/relationships/image" Target="../media/image148.tmp"/><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8.tmp"/><Relationship Id="rId2" Type="http://schemas.openxmlformats.org/officeDocument/2006/relationships/hyperlink" Target="http://en.wikipedia.org/wiki/Coursera" TargetMode="External"/><Relationship Id="rId1" Type="http://schemas.openxmlformats.org/officeDocument/2006/relationships/slideLayout" Target="../slideLayouts/slideLayout2.xml"/><Relationship Id="rId5" Type="http://schemas.openxmlformats.org/officeDocument/2006/relationships/hyperlink" Target="https://www.google.no/search?espv=210&amp;es_sm=122&amp;q=Talking+Head&amp;spell=1&amp;sa=X&amp;ei=reZ8UorfNMestAaC_YHoAw&amp;ved=0CCwQBSgA" TargetMode="External"/><Relationship Id="rId4" Type="http://schemas.openxmlformats.org/officeDocument/2006/relationships/image" Target="../media/image149.jpeg"/></Relationships>
</file>

<file path=ppt/slides/_rels/slide8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fag.hiof.no/lu/fag/ikt/film/onenote2013/index.html"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3" Type="http://schemas.openxmlformats.org/officeDocument/2006/relationships/image" Target="../media/image152.tmp"/><Relationship Id="rId2" Type="http://schemas.openxmlformats.org/officeDocument/2006/relationships/image" Target="../media/image151.tmp"/><Relationship Id="rId1" Type="http://schemas.openxmlformats.org/officeDocument/2006/relationships/slideLayout" Target="../slideLayouts/slideLayout7.xml"/><Relationship Id="rId6" Type="http://schemas.openxmlformats.org/officeDocument/2006/relationships/hyperlink" Target="http://bit.ly/guovideo" TargetMode="External"/><Relationship Id="rId5" Type="http://schemas.openxmlformats.org/officeDocument/2006/relationships/image" Target="../media/image122.png"/><Relationship Id="rId4" Type="http://schemas.openxmlformats.org/officeDocument/2006/relationships/image" Target="../media/image153.tmp"/></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9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94.xml.rels><?xml version="1.0" encoding="UTF-8" standalone="yes"?>
<Relationships xmlns="http://schemas.openxmlformats.org/package/2006/relationships"><Relationship Id="rId2" Type="http://schemas.openxmlformats.org/officeDocument/2006/relationships/image" Target="../media/image159.tmp"/><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2.tmp"/><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52.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p:cNvPicPr/>
          <p:nvPr/>
        </p:nvPicPr>
        <p:blipFill>
          <a:blip r:embed="rId2" cstate="print">
            <a:extLst>
              <a:ext uri="{28A0092B-C50C-407E-A947-70E740481C1C}">
                <a14:useLocalDpi xmlns:a14="http://schemas.microsoft.com/office/drawing/2010/main" val="0"/>
              </a:ext>
            </a:extLst>
          </a:blip>
          <a:stretch>
            <a:fillRect/>
          </a:stretch>
        </p:blipFill>
        <p:spPr>
          <a:xfrm>
            <a:off x="0" y="4483769"/>
            <a:ext cx="3858126" cy="2359988"/>
          </a:xfrm>
          <a:prstGeom prst="rect">
            <a:avLst/>
          </a:prstGeom>
        </p:spPr>
      </p:pic>
      <p:sp>
        <p:nvSpPr>
          <p:cNvPr id="2" name="Tittel 1"/>
          <p:cNvSpPr>
            <a:spLocks noGrp="1"/>
          </p:cNvSpPr>
          <p:nvPr>
            <p:ph type="ctrTitle"/>
          </p:nvPr>
        </p:nvSpPr>
        <p:spPr>
          <a:xfrm>
            <a:off x="1524000" y="1953462"/>
            <a:ext cx="9144000" cy="2387600"/>
          </a:xfrm>
        </p:spPr>
        <p:txBody>
          <a:bodyPr>
            <a:normAutofit fontScale="90000"/>
          </a:bodyPr>
          <a:lstStyle/>
          <a:p>
            <a:r>
              <a:rPr lang="nb-NO" b="1" dirty="0"/>
              <a:t>Flipped </a:t>
            </a:r>
            <a:r>
              <a:rPr lang="nb-NO" b="1" dirty="0" smtClean="0"/>
              <a:t>Classroom </a:t>
            </a:r>
            <a:r>
              <a:rPr lang="nb-NO" b="1" dirty="0"/>
              <a:t>-</a:t>
            </a:r>
            <a:br>
              <a:rPr lang="nb-NO" b="1" dirty="0"/>
            </a:br>
            <a:r>
              <a:rPr lang="nb-NO" b="1" dirty="0" smtClean="0"/>
              <a:t>Videobasert </a:t>
            </a:r>
            <a:r>
              <a:rPr lang="nb-NO" b="1" dirty="0"/>
              <a:t>undervisning </a:t>
            </a:r>
            <a:r>
              <a:rPr lang="nb-NO" b="1" dirty="0" smtClean="0"/>
              <a:t>og digital studieteknikk</a:t>
            </a:r>
            <a:endParaRPr lang="nb-NO" dirty="0"/>
          </a:p>
        </p:txBody>
      </p:sp>
      <p:sp>
        <p:nvSpPr>
          <p:cNvPr id="3" name="Undertittel 2"/>
          <p:cNvSpPr>
            <a:spLocks noGrp="1"/>
          </p:cNvSpPr>
          <p:nvPr>
            <p:ph type="subTitle" idx="1"/>
          </p:nvPr>
        </p:nvSpPr>
        <p:spPr>
          <a:xfrm>
            <a:off x="1524000" y="4887912"/>
            <a:ext cx="9144000" cy="3084513"/>
          </a:xfrm>
        </p:spPr>
        <p:txBody>
          <a:bodyPr>
            <a:normAutofit/>
          </a:bodyPr>
          <a:lstStyle/>
          <a:p>
            <a:r>
              <a:rPr lang="nb-NO" sz="3600" dirty="0" smtClean="0"/>
              <a:t>Magnus Nohr</a:t>
            </a:r>
          </a:p>
          <a:p>
            <a:r>
              <a:rPr lang="nb-NO" sz="3600" dirty="0" smtClean="0"/>
              <a:t>Høgskolen i Østfold</a:t>
            </a:r>
          </a:p>
          <a:p>
            <a:r>
              <a:rPr lang="nb-NO" sz="3600" dirty="0" smtClean="0"/>
              <a:t>Avdeling for lærerutdanning</a:t>
            </a:r>
            <a:r>
              <a:rPr lang="nb-NO" dirty="0" smtClean="0"/>
              <a:t/>
            </a:r>
            <a:br>
              <a:rPr lang="nb-NO" dirty="0" smtClean="0"/>
            </a:br>
            <a:endParaRPr lang="nb-NO" sz="3200" dirty="0"/>
          </a:p>
        </p:txBody>
      </p:sp>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6012" y="5810081"/>
            <a:ext cx="898539" cy="898539"/>
          </a:xfrm>
          <a:prstGeom prst="rect">
            <a:avLst/>
          </a:prstGeom>
        </p:spPr>
      </p:pic>
      <p:sp>
        <p:nvSpPr>
          <p:cNvPr id="6" name="Rektangel 5"/>
          <p:cNvSpPr/>
          <p:nvPr/>
        </p:nvSpPr>
        <p:spPr>
          <a:xfrm>
            <a:off x="10023969" y="6165913"/>
            <a:ext cx="2216817" cy="646331"/>
          </a:xfrm>
          <a:prstGeom prst="rect">
            <a:avLst/>
          </a:prstGeom>
        </p:spPr>
        <p:txBody>
          <a:bodyPr wrap="square">
            <a:spAutoFit/>
          </a:bodyPr>
          <a:lstStyle/>
          <a:p>
            <a:r>
              <a:rPr lang="nn-NO" dirty="0" err="1" smtClean="0">
                <a:solidFill>
                  <a:srgbClr val="000000"/>
                </a:solidFill>
                <a:latin typeface="arial" panose="020B0604020202020204" pitchFamily="34" charset="0"/>
              </a:rPr>
              <a:t>Lærerkonferansen</a:t>
            </a:r>
            <a:r>
              <a:rPr lang="nn-NO" dirty="0" smtClean="0">
                <a:solidFill>
                  <a:srgbClr val="000000"/>
                </a:solidFill>
                <a:latin typeface="arial" panose="020B0604020202020204" pitchFamily="34" charset="0"/>
              </a:rPr>
              <a:t> på Gjøvik  </a:t>
            </a:r>
            <a:r>
              <a:rPr lang="nn-NO" dirty="0" smtClean="0">
                <a:solidFill>
                  <a:srgbClr val="000000"/>
                </a:solidFill>
                <a:latin typeface="arial" panose="020B0604020202020204" pitchFamily="34" charset="0"/>
              </a:rPr>
              <a:t>2015 </a:t>
            </a:r>
            <a:endParaRPr lang="nb-NO" dirty="0"/>
          </a:p>
        </p:txBody>
      </p:sp>
      <p:pic>
        <p:nvPicPr>
          <p:cNvPr id="9" name="Picture 4" descr="http://www.diygamer.com/wp-content/uploads/2010/04/podcast_rss_m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7077" y="-1"/>
            <a:ext cx="1836515" cy="1666637"/>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3481" y="8321"/>
            <a:ext cx="1679532" cy="1679532"/>
          </a:xfrm>
          <a:prstGeom prst="rect">
            <a:avLst/>
          </a:prstGeom>
        </p:spPr>
      </p:pic>
      <p:sp>
        <p:nvSpPr>
          <p:cNvPr id="4" name="Rektangel 3"/>
          <p:cNvSpPr/>
          <p:nvPr/>
        </p:nvSpPr>
        <p:spPr>
          <a:xfrm>
            <a:off x="187660" y="4887912"/>
            <a:ext cx="288862" cy="1200329"/>
          </a:xfrm>
          <a:prstGeom prst="rect">
            <a:avLst/>
          </a:prstGeom>
        </p:spPr>
        <p:txBody>
          <a:bodyPr wrap="none">
            <a:spAutoFit/>
          </a:bodyPr>
          <a:lstStyle/>
          <a:p>
            <a:endParaRPr lang="nb-NO" sz="3600" dirty="0" smtClean="0"/>
          </a:p>
          <a:p>
            <a:r>
              <a:rPr lang="nb-NO" sz="3600" dirty="0" smtClean="0"/>
              <a:t> </a:t>
            </a:r>
            <a:endParaRPr lang="nb-NO" sz="3600" dirty="0"/>
          </a:p>
        </p:txBody>
      </p:sp>
      <p:pic>
        <p:nvPicPr>
          <p:cNvPr id="5" name="Bilde 4"/>
          <p:cNvPicPr>
            <a:picLocks noChangeAspect="1"/>
          </p:cNvPicPr>
          <p:nvPr/>
        </p:nvPicPr>
        <p:blipFill rotWithShape="1">
          <a:blip r:embed="rId6"/>
          <a:srcRect l="18995" t="1643" r="19123" b="1897"/>
          <a:stretch/>
        </p:blipFill>
        <p:spPr>
          <a:xfrm>
            <a:off x="2343477" y="8321"/>
            <a:ext cx="2133600" cy="1662888"/>
          </a:xfrm>
          <a:prstGeom prst="rect">
            <a:avLst/>
          </a:prstGeom>
        </p:spPr>
      </p:pic>
      <p:pic>
        <p:nvPicPr>
          <p:cNvPr id="12" name="Picture 2" descr="http://g.api.no/obscura/API/image/r1/escenic/478x1000r/201408227204259/archive/05618/3219373770_5618395a.jpg"/>
          <p:cNvPicPr>
            <a:picLocks noChangeAspect="1" noChangeArrowheads="1"/>
          </p:cNvPicPr>
          <p:nvPr/>
        </p:nvPicPr>
        <p:blipFill rotWithShape="1">
          <a:blip r:embed="rId7">
            <a:extLst>
              <a:ext uri="{28A0092B-C50C-407E-A947-70E740481C1C}">
                <a14:useLocalDpi xmlns:a14="http://schemas.microsoft.com/office/drawing/2010/main" val="0"/>
              </a:ext>
            </a:extLst>
          </a:blip>
          <a:srcRect t="9882"/>
          <a:stretch/>
        </p:blipFill>
        <p:spPr bwMode="auto">
          <a:xfrm>
            <a:off x="7993124" y="-2"/>
            <a:ext cx="2370000" cy="1666637"/>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e 12" descr="Skjermutklipp"/>
          <p:cNvPicPr>
            <a:picLocks noChangeAspect="1"/>
          </p:cNvPicPr>
          <p:nvPr/>
        </p:nvPicPr>
        <p:blipFill rotWithShape="1">
          <a:blip r:embed="rId8">
            <a:extLst>
              <a:ext uri="{28A0092B-C50C-407E-A947-70E740481C1C}">
                <a14:useLocalDpi xmlns:a14="http://schemas.microsoft.com/office/drawing/2010/main" val="0"/>
              </a:ext>
            </a:extLst>
          </a:blip>
          <a:srcRect l="4919" t="9843" r="6922"/>
          <a:stretch/>
        </p:blipFill>
        <p:spPr>
          <a:xfrm>
            <a:off x="10283596" y="-7419"/>
            <a:ext cx="1920360" cy="1674054"/>
          </a:xfrm>
          <a:prstGeom prst="rect">
            <a:avLst/>
          </a:prstGeom>
        </p:spPr>
      </p:pic>
      <p:sp>
        <p:nvSpPr>
          <p:cNvPr id="14" name="TekstSylinder 13"/>
          <p:cNvSpPr txBox="1"/>
          <p:nvPr/>
        </p:nvSpPr>
        <p:spPr>
          <a:xfrm>
            <a:off x="8208865" y="4543477"/>
            <a:ext cx="3630209" cy="861774"/>
          </a:xfrm>
          <a:prstGeom prst="rect">
            <a:avLst/>
          </a:prstGeom>
          <a:noFill/>
          <a:ln>
            <a:solidFill>
              <a:schemeClr val="tx1"/>
            </a:solidFill>
          </a:ln>
        </p:spPr>
        <p:txBody>
          <a:bodyPr wrap="square" rtlCol="0">
            <a:spAutoFit/>
          </a:bodyPr>
          <a:lstStyle/>
          <a:p>
            <a:r>
              <a:rPr lang="nb-NO" dirty="0" smtClean="0"/>
              <a:t>Presentasjon</a:t>
            </a:r>
          </a:p>
          <a:p>
            <a:r>
              <a:rPr lang="nb-NO" sz="3200" dirty="0" smtClean="0">
                <a:hlinkClick r:id="rId9" action="ppaction://hlinkfile"/>
              </a:rPr>
              <a:t>http</a:t>
            </a:r>
            <a:r>
              <a:rPr lang="nb-NO" sz="3200" dirty="0" smtClean="0">
                <a:sym typeface="Wingdings" panose="05000000000000000000" pitchFamily="2" charset="2"/>
                <a:hlinkClick r:id="rId9" action="ppaction://hlinkfile"/>
              </a:rPr>
              <a:t>//bit.ly/…… </a:t>
            </a:r>
            <a:endParaRPr lang="nb-NO" sz="3200" dirty="0"/>
          </a:p>
        </p:txBody>
      </p:sp>
      <p:pic>
        <p:nvPicPr>
          <p:cNvPr id="15" name="Picture 2" descr="http://31.media.tumblr.com/06a8c1b5d3c416763468667ba0cb06aa/tumblr_inline_n5za5h2ToY1rgp1yg.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341662" cy="155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956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Onenote</a:t>
            </a:r>
            <a:endParaRPr lang="nb-NO" dirty="0"/>
          </a:p>
        </p:txBody>
      </p:sp>
      <p:sp>
        <p:nvSpPr>
          <p:cNvPr id="3" name="Plassholder for innhold 2"/>
          <p:cNvSpPr>
            <a:spLocks noGrp="1"/>
          </p:cNvSpPr>
          <p:nvPr>
            <p:ph idx="1"/>
          </p:nvPr>
        </p:nvSpPr>
        <p:spPr/>
        <p:txBody>
          <a:bodyPr>
            <a:normAutofit lnSpcReduction="10000"/>
          </a:bodyPr>
          <a:lstStyle/>
          <a:p>
            <a:r>
              <a:rPr lang="nb-NO" sz="6000" dirty="0" smtClean="0"/>
              <a:t>Skjermutklipp</a:t>
            </a:r>
          </a:p>
          <a:p>
            <a:r>
              <a:rPr lang="nb-NO" sz="6000" dirty="0" smtClean="0"/>
              <a:t>Spille inn lyd</a:t>
            </a:r>
          </a:p>
          <a:p>
            <a:r>
              <a:rPr lang="nb-NO" sz="6000" dirty="0" smtClean="0"/>
              <a:t>Spille inn video</a:t>
            </a:r>
          </a:p>
          <a:p>
            <a:r>
              <a:rPr lang="nb-NO" sz="6000" dirty="0" smtClean="0"/>
              <a:t>Samspill med </a:t>
            </a:r>
            <a:r>
              <a:rPr lang="nb-NO" sz="6000" dirty="0" err="1" smtClean="0"/>
              <a:t>Onenote</a:t>
            </a:r>
            <a:r>
              <a:rPr lang="nb-NO" sz="6000" dirty="0" smtClean="0"/>
              <a:t> APP-en (gratis)</a:t>
            </a:r>
            <a:endParaRPr lang="nb-NO" sz="6000" dirty="0"/>
          </a:p>
        </p:txBody>
      </p:sp>
      <p:pic>
        <p:nvPicPr>
          <p:cNvPr id="4" name="Picture 2" descr="http://microsoft-news.com/wp-content/uploads/2014/11/OneNote.jpg"/>
          <p:cNvPicPr>
            <a:picLocks noChangeAspect="1" noChangeArrowheads="1"/>
          </p:cNvPicPr>
          <p:nvPr/>
        </p:nvPicPr>
        <p:blipFill rotWithShape="1">
          <a:blip r:embed="rId3">
            <a:extLst>
              <a:ext uri="{28A0092B-C50C-407E-A947-70E740481C1C}">
                <a14:useLocalDpi xmlns:a14="http://schemas.microsoft.com/office/drawing/2010/main" val="0"/>
              </a:ext>
            </a:extLst>
          </a:blip>
          <a:srcRect t="25871" b="27761"/>
          <a:stretch/>
        </p:blipFill>
        <p:spPr bwMode="auto">
          <a:xfrm>
            <a:off x="0" y="0"/>
            <a:ext cx="5670553" cy="1448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7794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Eksempler på Khan </a:t>
            </a:r>
            <a:r>
              <a:rPr lang="nb-NO" dirty="0" err="1" smtClean="0"/>
              <a:t>Academy</a:t>
            </a:r>
            <a:r>
              <a:rPr lang="nb-NO" dirty="0" smtClean="0"/>
              <a:t> Video</a:t>
            </a:r>
            <a:endParaRPr lang="nb-NO" dirty="0"/>
          </a:p>
        </p:txBody>
      </p:sp>
      <p:pic>
        <p:nvPicPr>
          <p:cNvPr id="4" name="Plassholder for innhold 3" descr="Skjermutklipp">
            <a:hlinkClick r:id="rId2"/>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2969" y="2535542"/>
            <a:ext cx="5325831" cy="3118115"/>
          </a:xfrm>
        </p:spPr>
      </p:pic>
      <p:pic>
        <p:nvPicPr>
          <p:cNvPr id="5" name="Bilde 4" descr="Skjermutklipp">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0173" y="2535542"/>
            <a:ext cx="5324258" cy="3118115"/>
          </a:xfrm>
          <a:prstGeom prst="rect">
            <a:avLst/>
          </a:prstGeom>
        </p:spPr>
      </p:pic>
    </p:spTree>
    <p:extLst>
      <p:ext uri="{BB962C8B-B14F-4D97-AF65-F5344CB8AC3E}">
        <p14:creationId xmlns:p14="http://schemas.microsoft.com/office/powerpoint/2010/main" val="14459350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rot="21150086">
            <a:off x="532572" y="450231"/>
            <a:ext cx="11120095" cy="4154984"/>
          </a:xfrm>
          <a:prstGeom prst="rect">
            <a:avLst/>
          </a:prstGeom>
        </p:spPr>
        <p:txBody>
          <a:bodyPr wrap="none">
            <a:spAutoFit/>
          </a:bodyPr>
          <a:lstStyle/>
          <a:p>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10. Videoinnspillinger på </a:t>
            </a:r>
          </a:p>
          <a:p>
            <a:r>
              <a:rPr lang="nb-NO"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k</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ontoret fungerer bedre</a:t>
            </a:r>
          </a:p>
          <a:p>
            <a:r>
              <a:rPr lang="nb-NO"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e</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nn studioinnspillinger – </a:t>
            </a:r>
          </a:p>
          <a:p>
            <a:r>
              <a:rPr lang="nb-NO"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g</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jerne sammen med andre</a:t>
            </a:r>
            <a:endParaRPr lang="nb-NO" sz="6600" dirty="0">
              <a:latin typeface="Arial Rounded MT Bold" panose="020F0704030504030204" pitchFamily="34" charset="0"/>
            </a:endParaRPr>
          </a:p>
        </p:txBody>
      </p:sp>
      <p:pic>
        <p:nvPicPr>
          <p:cNvPr id="5" name="Bilde 4"/>
          <p:cNvPicPr/>
          <p:nvPr/>
        </p:nvPicPr>
        <p:blipFill>
          <a:blip r:embed="rId2">
            <a:extLst>
              <a:ext uri="{28A0092B-C50C-407E-A947-70E740481C1C}">
                <a14:useLocalDpi xmlns:a14="http://schemas.microsoft.com/office/drawing/2010/main" val="0"/>
              </a:ext>
            </a:extLst>
          </a:blip>
          <a:stretch>
            <a:fillRect/>
          </a:stretch>
        </p:blipFill>
        <p:spPr>
          <a:xfrm rot="20677970">
            <a:off x="5016862" y="4856347"/>
            <a:ext cx="3294418" cy="19995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lassholder for innhold 3" descr="Skjermutklipp">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7596" y="4688114"/>
            <a:ext cx="3874404" cy="2262586"/>
          </a:xfrm>
          <a:prstGeom prst="rect">
            <a:avLst/>
          </a:prstGeom>
        </p:spPr>
      </p:pic>
    </p:spTree>
    <p:extLst>
      <p:ext uri="{BB962C8B-B14F-4D97-AF65-F5344CB8AC3E}">
        <p14:creationId xmlns:p14="http://schemas.microsoft.com/office/powerpoint/2010/main" val="62090025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4" name="Bilde 3"/>
          <p:cNvPicPr>
            <a:picLocks noChangeAspect="1"/>
          </p:cNvPicPr>
          <p:nvPr/>
        </p:nvPicPr>
        <p:blipFill rotWithShape="1">
          <a:blip r:embed="rId3"/>
          <a:srcRect t="32483" b="53601"/>
          <a:stretch/>
        </p:blipFill>
        <p:spPr>
          <a:xfrm>
            <a:off x="0" y="-1"/>
            <a:ext cx="12288062" cy="1057275"/>
          </a:xfrm>
          <a:prstGeom prst="rect">
            <a:avLst/>
          </a:prstGeom>
        </p:spPr>
      </p:pic>
      <p:pic>
        <p:nvPicPr>
          <p:cNvPr id="6" name="Bilde 5"/>
          <p:cNvPicPr/>
          <p:nvPr/>
        </p:nvPicPr>
        <p:blipFill>
          <a:blip r:embed="rId4">
            <a:extLst>
              <a:ext uri="{28A0092B-C50C-407E-A947-70E740481C1C}">
                <a14:useLocalDpi xmlns:a14="http://schemas.microsoft.com/office/drawing/2010/main" val="0"/>
              </a:ext>
            </a:extLst>
          </a:blip>
          <a:stretch>
            <a:fillRect/>
          </a:stretch>
        </p:blipFill>
        <p:spPr>
          <a:xfrm rot="20677970">
            <a:off x="1204883" y="1701700"/>
            <a:ext cx="3294418" cy="19995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lassholder for innhold 3" descr="Skjermutklipp">
            <a:hlinkClick r:id="rId5"/>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943477" y="1422400"/>
            <a:ext cx="3874404" cy="2262586"/>
          </a:xfrm>
        </p:spPr>
      </p:pic>
      <p:pic>
        <p:nvPicPr>
          <p:cNvPr id="8" name="Bilde 7" descr="Skjermutklipp"/>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04879">
            <a:off x="8853928" y="2392486"/>
            <a:ext cx="2759539" cy="4202745"/>
          </a:xfrm>
          <a:prstGeom prst="rect">
            <a:avLst/>
          </a:prstGeom>
        </p:spPr>
      </p:pic>
      <p:pic>
        <p:nvPicPr>
          <p:cNvPr id="6146" name="Picture 2" descr="http://gfx.nrk.no/9rI2epq2Jy7hYkqDoynieA1qqV28pJ5NVR7XVqvJXug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2092" y="3866996"/>
            <a:ext cx="5003033" cy="280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81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52270"/>
            <a:ext cx="10515600" cy="1325563"/>
          </a:xfrm>
        </p:spPr>
        <p:txBody>
          <a:bodyPr/>
          <a:lstStyle/>
          <a:p>
            <a:r>
              <a:rPr lang="nb-NO" dirty="0" smtClean="0"/>
              <a:t>Den «perfekte» opplæringsvideoen </a:t>
            </a:r>
            <a:endParaRPr lang="nb-NO" dirty="0"/>
          </a:p>
        </p:txBody>
      </p:sp>
      <p:sp>
        <p:nvSpPr>
          <p:cNvPr id="8" name="Plassholder for innhold 7"/>
          <p:cNvSpPr>
            <a:spLocks noGrp="1"/>
          </p:cNvSpPr>
          <p:nvPr>
            <p:ph sz="half" idx="2"/>
          </p:nvPr>
        </p:nvSpPr>
        <p:spPr>
          <a:xfrm>
            <a:off x="609600" y="1690688"/>
            <a:ext cx="5486400" cy="4645944"/>
          </a:xfrm>
        </p:spPr>
        <p:txBody>
          <a:bodyPr>
            <a:normAutofit lnSpcReduction="10000"/>
          </a:bodyPr>
          <a:lstStyle/>
          <a:p>
            <a:pPr marL="0" indent="0">
              <a:buNone/>
            </a:pPr>
            <a:r>
              <a:rPr lang="nb-NO" dirty="0" smtClean="0"/>
              <a:t>Videolengde under 6 minutter </a:t>
            </a:r>
          </a:p>
          <a:p>
            <a:pPr marL="0" indent="0">
              <a:buNone/>
            </a:pPr>
            <a:r>
              <a:rPr lang="nb-NO" dirty="0" smtClean="0"/>
              <a:t>(lag heller flere)</a:t>
            </a:r>
          </a:p>
          <a:p>
            <a:pPr marL="0" indent="0">
              <a:buNone/>
            </a:pPr>
            <a:r>
              <a:rPr lang="nb-NO" dirty="0" smtClean="0"/>
              <a:t>Snakk raskt og engasjert</a:t>
            </a:r>
          </a:p>
          <a:p>
            <a:pPr marL="0" indent="0">
              <a:buNone/>
            </a:pPr>
            <a:r>
              <a:rPr lang="nb-NO" dirty="0" smtClean="0"/>
              <a:t>Film på kontoret (ikke i studio)</a:t>
            </a:r>
          </a:p>
          <a:p>
            <a:pPr marL="0" indent="0">
              <a:buNone/>
            </a:pPr>
            <a:r>
              <a:rPr lang="nb-NO" dirty="0" smtClean="0"/>
              <a:t>Bruk god mikrofon – god lyd er viktig</a:t>
            </a:r>
          </a:p>
          <a:p>
            <a:pPr marL="0" indent="0">
              <a:buNone/>
            </a:pPr>
            <a:r>
              <a:rPr lang="nb-NO" dirty="0" smtClean="0"/>
              <a:t>Forbered deg godt før opptak</a:t>
            </a:r>
          </a:p>
          <a:p>
            <a:pPr marL="0" indent="0">
              <a:buNone/>
            </a:pPr>
            <a:r>
              <a:rPr lang="nb-NO" dirty="0" smtClean="0"/>
              <a:t>En filmtagning -  Klipp eventuelt bort feil – du har ikke til flere tagninger</a:t>
            </a:r>
          </a:p>
          <a:p>
            <a:pPr marL="0" indent="0">
              <a:buNone/>
            </a:pPr>
            <a:r>
              <a:rPr lang="nb-NO" dirty="0" smtClean="0"/>
              <a:t>Kom i gang med å publisere film på </a:t>
            </a:r>
            <a:r>
              <a:rPr lang="nb-NO" dirty="0" err="1" smtClean="0"/>
              <a:t>Youtube</a:t>
            </a:r>
            <a:r>
              <a:rPr lang="nb-NO" dirty="0" smtClean="0"/>
              <a:t> – Den første er vanskeligst</a:t>
            </a:r>
          </a:p>
          <a:p>
            <a:pPr marL="0" indent="0">
              <a:buNone/>
            </a:pPr>
            <a:endParaRPr lang="nb-NO" dirty="0"/>
          </a:p>
        </p:txBody>
      </p:sp>
      <p:pic>
        <p:nvPicPr>
          <p:cNvPr id="5" name="Bilde 4"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8589" y="4495493"/>
            <a:ext cx="2823411" cy="2083623"/>
          </a:xfrm>
          <a:prstGeom prst="rect">
            <a:avLst/>
          </a:prstGeom>
        </p:spPr>
      </p:pic>
      <p:sp>
        <p:nvSpPr>
          <p:cNvPr id="9" name="Plassholder for innhold 8"/>
          <p:cNvSpPr>
            <a:spLocks noGrp="1"/>
          </p:cNvSpPr>
          <p:nvPr>
            <p:ph sz="half" idx="1"/>
          </p:nvPr>
        </p:nvSpPr>
        <p:spPr>
          <a:xfrm>
            <a:off x="6324600" y="1528846"/>
            <a:ext cx="5454316" cy="2778459"/>
          </a:xfrm>
        </p:spPr>
        <p:txBody>
          <a:bodyPr>
            <a:normAutofit lnSpcReduction="10000"/>
          </a:bodyPr>
          <a:lstStyle/>
          <a:p>
            <a:pPr marL="0" indent="0">
              <a:buNone/>
            </a:pPr>
            <a:r>
              <a:rPr lang="nb-NO" dirty="0" smtClean="0"/>
              <a:t>Bruk en kombinasjon av Screenkast, PowerPoint, </a:t>
            </a:r>
            <a:r>
              <a:rPr lang="nb-NO" dirty="0" err="1" smtClean="0"/>
              <a:t>Talking</a:t>
            </a:r>
            <a:r>
              <a:rPr lang="nb-NO" dirty="0" smtClean="0"/>
              <a:t> head og  fortellerstemme, samtidig som du tegner med penn på presentasjonen</a:t>
            </a:r>
          </a:p>
          <a:p>
            <a:pPr marL="0" indent="0">
              <a:buNone/>
            </a:pPr>
            <a:r>
              <a:rPr lang="nb-NO" dirty="0" smtClean="0"/>
              <a:t>Det er lov å trykke på pause</a:t>
            </a:r>
          </a:p>
          <a:p>
            <a:pPr marL="0" indent="0">
              <a:buNone/>
            </a:pPr>
            <a:r>
              <a:rPr lang="nb-NO" dirty="0" smtClean="0"/>
              <a:t>Interaktivitet?</a:t>
            </a:r>
            <a:endParaRPr lang="nb-NO" dirty="0"/>
          </a:p>
        </p:txBody>
      </p:sp>
      <p:pic>
        <p:nvPicPr>
          <p:cNvPr id="10" name="Plassholder for innhold 6"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4657"/>
            <a:ext cx="12192000" cy="323344"/>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Håndskrift 2"/>
              <p14:cNvContentPartPr/>
              <p14:nvPr/>
            </p14:nvContentPartPr>
            <p14:xfrm>
              <a:off x="5370840" y="1864800"/>
              <a:ext cx="6502680" cy="2620440"/>
            </p14:xfrm>
          </p:contentPart>
        </mc:Choice>
        <mc:Fallback xmlns="">
          <p:pic>
            <p:nvPicPr>
              <p:cNvPr id="3" name="Håndskrift 2"/>
              <p:cNvPicPr/>
              <p:nvPr/>
            </p:nvPicPr>
            <p:blipFill>
              <a:blip r:embed="rId5"/>
              <a:stretch>
                <a:fillRect/>
              </a:stretch>
            </p:blipFill>
            <p:spPr>
              <a:xfrm>
                <a:off x="5367960" y="1859400"/>
                <a:ext cx="6514560" cy="2636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Håndskrift 3"/>
              <p14:cNvContentPartPr/>
              <p14:nvPr/>
            </p14:nvContentPartPr>
            <p14:xfrm>
              <a:off x="3575160" y="2039760"/>
              <a:ext cx="4606560" cy="4154760"/>
            </p14:xfrm>
          </p:contentPart>
        </mc:Choice>
        <mc:Fallback xmlns="">
          <p:pic>
            <p:nvPicPr>
              <p:cNvPr id="4" name="Håndskrift 3"/>
              <p:cNvPicPr/>
              <p:nvPr/>
            </p:nvPicPr>
            <p:blipFill>
              <a:blip r:embed="rId7"/>
              <a:stretch>
                <a:fillRect/>
              </a:stretch>
            </p:blipFill>
            <p:spPr>
              <a:xfrm>
                <a:off x="3570120" y="2034720"/>
                <a:ext cx="4619160" cy="4166640"/>
              </a:xfrm>
              <a:prstGeom prst="rect">
                <a:avLst/>
              </a:prstGeom>
            </p:spPr>
          </p:pic>
        </mc:Fallback>
      </mc:AlternateContent>
    </p:spTree>
    <p:extLst>
      <p:ext uri="{BB962C8B-B14F-4D97-AF65-F5344CB8AC3E}">
        <p14:creationId xmlns:p14="http://schemas.microsoft.com/office/powerpoint/2010/main" val="22896210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47725" y="-111125"/>
            <a:ext cx="10515600" cy="1325563"/>
          </a:xfrm>
        </p:spPr>
        <p:txBody>
          <a:bodyPr/>
          <a:lstStyle/>
          <a:p>
            <a:r>
              <a:rPr lang="nb-NO" dirty="0" smtClean="0"/>
              <a:t>Min arbeidsplass</a:t>
            </a:r>
            <a:endParaRPr lang="nb-NO" dirty="0"/>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7725" y="730250"/>
            <a:ext cx="9144000" cy="6858000"/>
          </a:xfrm>
        </p:spPr>
      </p:pic>
      <p:sp>
        <p:nvSpPr>
          <p:cNvPr id="5" name="Ellipse 4"/>
          <p:cNvSpPr/>
          <p:nvPr/>
        </p:nvSpPr>
        <p:spPr>
          <a:xfrm>
            <a:off x="3705225" y="1543050"/>
            <a:ext cx="1571625" cy="15716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Ellipse 5"/>
          <p:cNvSpPr/>
          <p:nvPr/>
        </p:nvSpPr>
        <p:spPr>
          <a:xfrm>
            <a:off x="5076826" y="1800225"/>
            <a:ext cx="914400" cy="866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7267575" y="3615531"/>
            <a:ext cx="2724150" cy="26138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533400" y="3952875"/>
            <a:ext cx="2438400" cy="24860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4525" y="-6349"/>
            <a:ext cx="2689622" cy="3586162"/>
          </a:xfrm>
          <a:prstGeom prst="rect">
            <a:avLst/>
          </a:prstGeom>
        </p:spPr>
      </p:pic>
    </p:spTree>
    <p:extLst>
      <p:ext uri="{BB962C8B-B14F-4D97-AF65-F5344CB8AC3E}">
        <p14:creationId xmlns:p14="http://schemas.microsoft.com/office/powerpoint/2010/main" val="207338100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47725" y="-111125"/>
            <a:ext cx="10515600" cy="1325563"/>
          </a:xfrm>
        </p:spPr>
        <p:txBody>
          <a:bodyPr/>
          <a:lstStyle/>
          <a:p>
            <a:r>
              <a:rPr lang="nb-NO" dirty="0" smtClean="0"/>
              <a:t>Min arbeidsplass</a:t>
            </a:r>
            <a:endParaRPr lang="nb-NO" dirty="0"/>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7725" y="730250"/>
            <a:ext cx="9144000" cy="6858000"/>
          </a:xfrm>
        </p:spPr>
      </p:pic>
      <p:sp>
        <p:nvSpPr>
          <p:cNvPr id="5" name="Ellipse 4"/>
          <p:cNvSpPr/>
          <p:nvPr/>
        </p:nvSpPr>
        <p:spPr>
          <a:xfrm>
            <a:off x="3705225" y="1543050"/>
            <a:ext cx="1571625" cy="15716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Ellipse 5"/>
          <p:cNvSpPr/>
          <p:nvPr/>
        </p:nvSpPr>
        <p:spPr>
          <a:xfrm>
            <a:off x="5076826" y="1800225"/>
            <a:ext cx="914400" cy="866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7267575" y="3615531"/>
            <a:ext cx="2724150" cy="26138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533400" y="3952875"/>
            <a:ext cx="2438400" cy="24860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4525" y="-6349"/>
            <a:ext cx="2689622" cy="3586162"/>
          </a:xfrm>
          <a:prstGeom prst="rect">
            <a:avLst/>
          </a:prstGeom>
        </p:spPr>
      </p:pic>
      <p:sp>
        <p:nvSpPr>
          <p:cNvPr id="3" name="TekstSylinder 2"/>
          <p:cNvSpPr txBox="1"/>
          <p:nvPr/>
        </p:nvSpPr>
        <p:spPr>
          <a:xfrm>
            <a:off x="3267075" y="1025268"/>
            <a:ext cx="8296275" cy="4154984"/>
          </a:xfrm>
          <a:prstGeom prst="rect">
            <a:avLst/>
          </a:prstGeom>
          <a:solidFill>
            <a:schemeClr val="bg1"/>
          </a:solidFill>
        </p:spPr>
        <p:txBody>
          <a:bodyPr wrap="square" rtlCol="0">
            <a:spAutoFit/>
          </a:bodyPr>
          <a:lstStyle/>
          <a:p>
            <a:r>
              <a:rPr lang="nb-NO" sz="4000" dirty="0" smtClean="0"/>
              <a:t>Viderekobling av telefon:</a:t>
            </a:r>
          </a:p>
          <a:p>
            <a:r>
              <a:rPr lang="nb-NO" sz="7200" dirty="0" smtClean="0"/>
              <a:t>*21* </a:t>
            </a:r>
            <a:r>
              <a:rPr lang="nb-NO" sz="4000" dirty="0" smtClean="0"/>
              <a:t>nummer viderekobling</a:t>
            </a:r>
          </a:p>
          <a:p>
            <a:r>
              <a:rPr lang="nb-NO" sz="4000" dirty="0" smtClean="0"/>
              <a:t> Opphev viderekobling </a:t>
            </a:r>
            <a:r>
              <a:rPr lang="nb-NO" sz="4000" dirty="0"/>
              <a:t>av telefon</a:t>
            </a:r>
            <a:r>
              <a:rPr lang="nb-NO" sz="4000" dirty="0" smtClean="0"/>
              <a:t>:</a:t>
            </a:r>
          </a:p>
          <a:p>
            <a:r>
              <a:rPr lang="nb-NO" sz="7200" dirty="0" smtClean="0"/>
              <a:t>#21#</a:t>
            </a:r>
            <a:endParaRPr lang="nb-NO" sz="7200" dirty="0"/>
          </a:p>
          <a:p>
            <a:endParaRPr lang="nb-NO" sz="4000" dirty="0"/>
          </a:p>
        </p:txBody>
      </p:sp>
    </p:spTree>
    <p:extLst>
      <p:ext uri="{BB962C8B-B14F-4D97-AF65-F5344CB8AC3E}">
        <p14:creationId xmlns:p14="http://schemas.microsoft.com/office/powerpoint/2010/main" val="19340281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Tilbake til bruk av video på </a:t>
            </a:r>
            <a:r>
              <a:rPr lang="nb-NO" dirty="0" err="1" smtClean="0"/>
              <a:t>HiØ</a:t>
            </a:r>
            <a:endParaRPr lang="nb-NO" dirty="0"/>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802" y="1897730"/>
            <a:ext cx="3444040" cy="3822884"/>
          </a:xfrm>
          <a:prstGeom prst="rect">
            <a:avLst/>
          </a:prstGeom>
        </p:spPr>
      </p:pic>
    </p:spTree>
    <p:extLst>
      <p:ext uri="{BB962C8B-B14F-4D97-AF65-F5344CB8AC3E}">
        <p14:creationId xmlns:p14="http://schemas.microsoft.com/office/powerpoint/2010/main" val="35961756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sp>
        <p:nvSpPr>
          <p:cNvPr id="4" name="Rektangel 3"/>
          <p:cNvSpPr/>
          <p:nvPr/>
        </p:nvSpPr>
        <p:spPr>
          <a:xfrm>
            <a:off x="660267" y="1995062"/>
            <a:ext cx="10575716" cy="2585323"/>
          </a:xfrm>
          <a:prstGeom prst="rect">
            <a:avLst/>
          </a:prstGeom>
          <a:noFill/>
        </p:spPr>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NB! På </a:t>
            </a:r>
            <a:r>
              <a:rPr lang="nb-NO"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HiØ</a:t>
            </a: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bruker </a:t>
            </a: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jeg</a:t>
            </a: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korte videoer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 Flipped Classroom, ikke</a:t>
            </a:r>
          </a:p>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forelesningsopptak</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83007517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8995" y="156780"/>
            <a:ext cx="2865699" cy="6544962"/>
          </a:xfrm>
        </p:spPr>
        <p:txBody>
          <a:bodyPr/>
          <a:lstStyle/>
          <a:p>
            <a:r>
              <a:rPr lang="nb-NO" dirty="0" smtClean="0"/>
              <a:t>Forelesning opptak er bra! Men korte videoer er bedre!</a:t>
            </a:r>
            <a:endParaRPr lang="nb-NO" dirty="0"/>
          </a:p>
        </p:txBody>
      </p:sp>
      <p:pic>
        <p:nvPicPr>
          <p:cNvPr id="4" name="Bilde 3"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089" y="0"/>
            <a:ext cx="9128911" cy="6858000"/>
          </a:xfrm>
          <a:prstGeom prst="rect">
            <a:avLst/>
          </a:prstGeom>
        </p:spPr>
      </p:pic>
    </p:spTree>
    <p:extLst>
      <p:ext uri="{BB962C8B-B14F-4D97-AF65-F5344CB8AC3E}">
        <p14:creationId xmlns:p14="http://schemas.microsoft.com/office/powerpoint/2010/main" val="272796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synes studentene på </a:t>
            </a:r>
            <a:r>
              <a:rPr lang="nb-NO" dirty="0" err="1" smtClean="0"/>
              <a:t>HiØ</a:t>
            </a:r>
            <a:r>
              <a:rPr lang="nb-NO" dirty="0" smtClean="0"/>
              <a:t> om </a:t>
            </a:r>
            <a:r>
              <a:rPr lang="nb-NO" dirty="0"/>
              <a:t>F</a:t>
            </a:r>
            <a:r>
              <a:rPr lang="nb-NO" dirty="0" smtClean="0"/>
              <a:t>lipped </a:t>
            </a:r>
            <a:r>
              <a:rPr lang="nb-NO" dirty="0"/>
              <a:t>C</a:t>
            </a:r>
            <a:r>
              <a:rPr lang="nb-NO" dirty="0" smtClean="0"/>
              <a:t>lassroom studieåret 2013/2014?</a:t>
            </a:r>
            <a:endParaRPr lang="nb-NO" dirty="0"/>
          </a:p>
        </p:txBody>
      </p:sp>
      <p:graphicFrame>
        <p:nvGraphicFramePr>
          <p:cNvPr id="4" name="Diagram 3"/>
          <p:cNvGraphicFramePr/>
          <p:nvPr>
            <p:extLst>
              <p:ext uri="{D42A27DB-BD31-4B8C-83A1-F6EECF244321}">
                <p14:modId xmlns:p14="http://schemas.microsoft.com/office/powerpoint/2010/main" val="1081454147"/>
              </p:ext>
            </p:extLst>
          </p:nvPr>
        </p:nvGraphicFramePr>
        <p:xfrm>
          <a:off x="1032076" y="1964803"/>
          <a:ext cx="10473159" cy="33595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ell 4"/>
          <p:cNvGraphicFramePr>
            <a:graphicFrameLocks noGrp="1"/>
          </p:cNvGraphicFramePr>
          <p:nvPr>
            <p:extLst>
              <p:ext uri="{D42A27DB-BD31-4B8C-83A1-F6EECF244321}">
                <p14:modId xmlns:p14="http://schemas.microsoft.com/office/powerpoint/2010/main" val="2073197235"/>
              </p:ext>
            </p:extLst>
          </p:nvPr>
        </p:nvGraphicFramePr>
        <p:xfrm>
          <a:off x="2772828" y="5639171"/>
          <a:ext cx="5931334" cy="1076327"/>
        </p:xfrm>
        <a:graphic>
          <a:graphicData uri="http://schemas.openxmlformats.org/drawingml/2006/table">
            <a:tbl>
              <a:tblPr firstRow="1" firstCol="1" bandRow="1">
                <a:tableStyleId>{5C22544A-7EE6-4342-B048-85BDC9FD1C3A}</a:tableStyleId>
              </a:tblPr>
              <a:tblGrid>
                <a:gridCol w="2436792"/>
                <a:gridCol w="1874201"/>
                <a:gridCol w="816451"/>
                <a:gridCol w="803890"/>
              </a:tblGrid>
              <a:tr h="150495">
                <a:tc>
                  <a:txBody>
                    <a:bodyPr/>
                    <a:lstStyle/>
                    <a:p>
                      <a:pPr>
                        <a:lnSpc>
                          <a:spcPct val="107000"/>
                        </a:lnSpc>
                        <a:spcAft>
                          <a:spcPts val="0"/>
                        </a:spcAft>
                      </a:pPr>
                      <a:r>
                        <a:rPr lang="nb-NO" sz="1100">
                          <a:effectLst/>
                        </a:rPr>
                        <a:t>Klasse</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nb-NO" sz="1100">
                          <a:effectLst/>
                        </a:rPr>
                        <a:t>Foretrekker Flipped Classroom med video i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nb-NO" sz="1100">
                          <a:effectLst/>
                        </a:rPr>
                        <a:t>utvalg</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nb-NO" sz="1100">
                          <a:effectLst/>
                        </a:rPr>
                        <a:t>Svarprosent</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50495">
                <a:tc>
                  <a:txBody>
                    <a:bodyPr/>
                    <a:lstStyle/>
                    <a:p>
                      <a:pPr>
                        <a:lnSpc>
                          <a:spcPct val="107000"/>
                        </a:lnSpc>
                        <a:spcAft>
                          <a:spcPts val="0"/>
                        </a:spcAft>
                      </a:pPr>
                      <a:r>
                        <a:rPr lang="nb-NO" sz="1100">
                          <a:effectLst/>
                        </a:rPr>
                        <a:t>1 kl. Grunnskolelærerutdanningen 1+2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nb-NO" sz="1100">
                          <a:effectLst/>
                        </a:rPr>
                        <a:t>89,6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nb-NO" sz="1100">
                          <a:effectLst/>
                        </a:rPr>
                        <a:t>77 av 104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nb-NO" sz="1100">
                          <a:effectLst/>
                        </a:rPr>
                        <a:t>86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50495">
                <a:tc>
                  <a:txBody>
                    <a:bodyPr/>
                    <a:lstStyle/>
                    <a:p>
                      <a:pPr>
                        <a:lnSpc>
                          <a:spcPct val="107000"/>
                        </a:lnSpc>
                        <a:spcAft>
                          <a:spcPts val="0"/>
                        </a:spcAft>
                      </a:pPr>
                      <a:r>
                        <a:rPr lang="nb-NO" sz="1100">
                          <a:effectLst/>
                        </a:rPr>
                        <a:t>1 kl Barnehagelærerutdanning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nb-NO" sz="1100">
                          <a:effectLst/>
                        </a:rPr>
                        <a:t>98,5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nb-NO" sz="1100">
                          <a:effectLst/>
                        </a:rPr>
                        <a:t>67 av 90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nb-NO" sz="1100">
                          <a:effectLst/>
                        </a:rPr>
                        <a:t>74,5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50495">
                <a:tc>
                  <a:txBody>
                    <a:bodyPr/>
                    <a:lstStyle/>
                    <a:p>
                      <a:pPr>
                        <a:lnSpc>
                          <a:spcPct val="107000"/>
                        </a:lnSpc>
                        <a:spcAft>
                          <a:spcPts val="0"/>
                        </a:spcAft>
                      </a:pPr>
                      <a:r>
                        <a:rPr lang="nb-NO" sz="1100">
                          <a:effectLst/>
                        </a:rPr>
                        <a:t>1 kl Barnehagelærerutdanning Deltid</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nb-NO" sz="1100">
                          <a:effectLst/>
                        </a:rPr>
                        <a:t>100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nb-NO" sz="1100">
                          <a:effectLst/>
                        </a:rPr>
                        <a:t>19 av 40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nb-NO" sz="1100">
                          <a:effectLst/>
                        </a:rPr>
                        <a:t>47,4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50495">
                <a:tc>
                  <a:txBody>
                    <a:bodyPr/>
                    <a:lstStyle/>
                    <a:p>
                      <a:pPr>
                        <a:lnSpc>
                          <a:spcPct val="107000"/>
                        </a:lnSpc>
                        <a:spcAft>
                          <a:spcPts val="0"/>
                        </a:spcAft>
                      </a:pPr>
                      <a:r>
                        <a:rPr lang="nb-NO" sz="1100">
                          <a:effectLst/>
                        </a:rPr>
                        <a:t>6 stud. grupper på 4 andre høgskoler</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nb-NO" sz="1100">
                          <a:effectLst/>
                        </a:rPr>
                        <a:t>67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nb-NO" sz="1100">
                          <a:effectLst/>
                        </a:rPr>
                        <a:t>161 av 241</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nb-NO" sz="1100" dirty="0">
                          <a:effectLst/>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3758952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4098" name="Picture 2" descr="forgetting_curve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880600" cy="68583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rm2kdev.net/wp-content/uploads/2014/10/forgetting-curve_en.gif"/>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32400" y="1990246"/>
            <a:ext cx="6959600" cy="4885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microsoft-news.com/wp-content/uploads/2014/11/OneNo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4889" y="347499"/>
            <a:ext cx="1968347" cy="108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Bruker studentene læringsvideoene?</a:t>
            </a:r>
            <a:endParaRPr lang="nb-NO" dirty="0"/>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808" y="1398050"/>
            <a:ext cx="7362910" cy="5390267"/>
          </a:xfr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811" y="1398049"/>
            <a:ext cx="3861684" cy="5390268"/>
          </a:xfrm>
          <a:prstGeom prst="rect">
            <a:avLst/>
          </a:prstGeom>
        </p:spPr>
      </p:pic>
    </p:spTree>
    <p:extLst>
      <p:ext uri="{BB962C8B-B14F-4D97-AF65-F5344CB8AC3E}">
        <p14:creationId xmlns:p14="http://schemas.microsoft.com/office/powerpoint/2010/main" val="254138386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2470672"/>
          </a:xfrm>
        </p:spPr>
        <p:txBody>
          <a:bodyPr>
            <a:normAutofit fontScale="90000"/>
          </a:bodyPr>
          <a:lstStyle/>
          <a:p>
            <a:r>
              <a:rPr lang="nb-NO" dirty="0"/>
              <a:t>Nå vil vi gjerne vite </a:t>
            </a:r>
            <a:r>
              <a:rPr lang="nb-NO" dirty="0" smtClean="0"/>
              <a:t>hvorfor </a:t>
            </a:r>
            <a:r>
              <a:rPr lang="nb-NO" dirty="0"/>
              <a:t>dere foretrekker F</a:t>
            </a:r>
            <a:r>
              <a:rPr lang="nb-NO" dirty="0" smtClean="0"/>
              <a:t>lipped </a:t>
            </a:r>
            <a:r>
              <a:rPr lang="nb-NO" dirty="0"/>
              <a:t>C</a:t>
            </a:r>
            <a:r>
              <a:rPr lang="nb-NO" dirty="0" smtClean="0"/>
              <a:t>lassroom </a:t>
            </a:r>
            <a:r>
              <a:rPr lang="nb-NO" dirty="0"/>
              <a:t>undervisning basert på video? Kan du oppgi tre årsaker i prioritert rekkefølge, som har vært viktige for deg i valget ditt?»</a:t>
            </a:r>
            <a:br>
              <a:rPr lang="nb-NO" dirty="0"/>
            </a:br>
            <a:endParaRPr lang="nb-NO" dirty="0"/>
          </a:p>
        </p:txBody>
      </p:sp>
      <p:graphicFrame>
        <p:nvGraphicFramePr>
          <p:cNvPr id="4" name="Tabell 3"/>
          <p:cNvGraphicFramePr>
            <a:graphicFrameLocks noGrp="1"/>
          </p:cNvGraphicFramePr>
          <p:nvPr>
            <p:extLst>
              <p:ext uri="{D42A27DB-BD31-4B8C-83A1-F6EECF244321}">
                <p14:modId xmlns:p14="http://schemas.microsoft.com/office/powerpoint/2010/main" val="3009361103"/>
              </p:ext>
            </p:extLst>
          </p:nvPr>
        </p:nvGraphicFramePr>
        <p:xfrm>
          <a:off x="614510" y="2493432"/>
          <a:ext cx="11041195" cy="4398509"/>
        </p:xfrm>
        <a:graphic>
          <a:graphicData uri="http://schemas.openxmlformats.org/drawingml/2006/table">
            <a:tbl>
              <a:tblPr firstRow="1" firstCol="1" bandRow="1">
                <a:tableStyleId>{5C22544A-7EE6-4342-B048-85BDC9FD1C3A}</a:tableStyleId>
              </a:tblPr>
              <a:tblGrid>
                <a:gridCol w="11041195"/>
              </a:tblGrid>
              <a:tr h="636190">
                <a:tc>
                  <a:txBody>
                    <a:bodyPr/>
                    <a:lstStyle/>
                    <a:p>
                      <a:pPr>
                        <a:lnSpc>
                          <a:spcPct val="107000"/>
                        </a:lnSpc>
                        <a:spcAft>
                          <a:spcPts val="0"/>
                        </a:spcAft>
                      </a:pPr>
                      <a:r>
                        <a:rPr lang="nb-NO" sz="1400">
                          <a:effectLst/>
                        </a:rPr>
                        <a:t>1. Kan man spole og stoppe så mye man vil for å se på vidéo instruksjon så lenge du ikke har forstått. 2. Du kan kjøre din egen tempo uten å stresse om tid eller at du har gått glipp av undervisningen. 3. Læringsutbytte er mye bedre, og konstruksjonen uten forstyrrelser.</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5396">
                <a:tc>
                  <a:txBody>
                    <a:bodyPr/>
                    <a:lstStyle/>
                    <a:p>
                      <a:pPr>
                        <a:lnSpc>
                          <a:spcPts val="1150"/>
                        </a:lnSpc>
                        <a:spcAft>
                          <a:spcPts val="0"/>
                        </a:spcAft>
                      </a:pPr>
                      <a:r>
                        <a:rPr lang="nb-NO" sz="1400">
                          <a:effectLst/>
                        </a:rPr>
                        <a:t>1. Kan jobbe i eget tempo. 2. Kan prøve meg fram og feile og se på videoen en gang til. 3. Kan jobbe hjemme når det passer meg.</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5731">
                <a:tc>
                  <a:txBody>
                    <a:bodyPr/>
                    <a:lstStyle/>
                    <a:p>
                      <a:pPr>
                        <a:lnSpc>
                          <a:spcPct val="107000"/>
                        </a:lnSpc>
                        <a:spcAft>
                          <a:spcPts val="0"/>
                        </a:spcAft>
                      </a:pPr>
                      <a:r>
                        <a:rPr lang="nb-NO" sz="1400">
                          <a:effectLst/>
                        </a:rPr>
                        <a:t>1. Jobbe i eget tempo. 2. Kan prøve meg frem. 3. Lettere å konsentrere meg.</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51419">
                <a:tc>
                  <a:txBody>
                    <a:bodyPr/>
                    <a:lstStyle/>
                    <a:p>
                      <a:pPr>
                        <a:lnSpc>
                          <a:spcPct val="107000"/>
                        </a:lnSpc>
                        <a:spcAft>
                          <a:spcPts val="0"/>
                        </a:spcAft>
                      </a:pPr>
                      <a:r>
                        <a:rPr lang="nb-NO" sz="1400">
                          <a:effectLst/>
                        </a:rPr>
                        <a:t>1) Fint å kunne jobbe hjemmefra. 2) Instruksjonsvideoene er gode og lette å forstå, og jeg kan når som helst spole tilbake og repetere igjen hvis det var en detalj jeg ikke skjønte. 3) Jeg synes jeg lærer best av å gjøre det vi skal lære heller enn å bare se på, så derfor synes jeg læringsutbyttet er like bra ved å følge instruksjoner og prøve selv, fremfor å sitte i stor sal og få det vist "live".</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36190">
                <a:tc>
                  <a:txBody>
                    <a:bodyPr/>
                    <a:lstStyle/>
                    <a:p>
                      <a:pPr>
                        <a:lnSpc>
                          <a:spcPct val="107000"/>
                        </a:lnSpc>
                        <a:spcAft>
                          <a:spcPts val="0"/>
                        </a:spcAft>
                      </a:pPr>
                      <a:r>
                        <a:rPr lang="nb-NO" sz="1400">
                          <a:effectLst/>
                        </a:rPr>
                        <a:t>1- Arbeide i eget tempo, hjemmefra eller hvor som helst.</a:t>
                      </a:r>
                      <a:br>
                        <a:rPr lang="nb-NO" sz="1400">
                          <a:effectLst/>
                        </a:rPr>
                      </a:br>
                      <a:r>
                        <a:rPr lang="nb-NO" sz="1400">
                          <a:effectLst/>
                        </a:rPr>
                        <a:t>2- Konsentrerer meg bedre hjemme. Færre "forstyrrelser"</a:t>
                      </a:r>
                      <a:br>
                        <a:rPr lang="nb-NO" sz="1400">
                          <a:effectLst/>
                        </a:rPr>
                      </a:br>
                      <a:r>
                        <a:rPr lang="nb-NO" sz="1400">
                          <a:effectLst/>
                        </a:rPr>
                        <a:t>3- Læringsutbyttet er for min del mye større ved å prøve, feile og mestre for meg selv.</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0960">
                <a:tc>
                  <a:txBody>
                    <a:bodyPr/>
                    <a:lstStyle/>
                    <a:p>
                      <a:pPr>
                        <a:lnSpc>
                          <a:spcPct val="107000"/>
                        </a:lnSpc>
                        <a:spcAft>
                          <a:spcPts val="0"/>
                        </a:spcAft>
                      </a:pPr>
                      <a:r>
                        <a:rPr lang="nb-NO" sz="1400">
                          <a:effectLst/>
                        </a:rPr>
                        <a:t>1) føler man får læreren på "egenhånd" og kan gå tilbake i instruksjonen hvis man er usikker på noe. 2) bedre læringsutbytte 3) kan jobbe hjemme</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0960">
                <a:tc>
                  <a:txBody>
                    <a:bodyPr/>
                    <a:lstStyle/>
                    <a:p>
                      <a:pPr>
                        <a:lnSpc>
                          <a:spcPct val="107000"/>
                        </a:lnSpc>
                        <a:spcAft>
                          <a:spcPts val="0"/>
                        </a:spcAft>
                      </a:pPr>
                      <a:r>
                        <a:rPr lang="nb-NO" sz="1400">
                          <a:effectLst/>
                        </a:rPr>
                        <a:t>1. Jobbe i fred og ro hjemme. 2. Ha mulighet til å stoppe og spole tilbake i filmen hvis man ikke fikk med seg noe. 3. Slippe "dødtid" ved å sitte og vente når man er på skolen.</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36190">
                <a:tc>
                  <a:txBody>
                    <a:bodyPr/>
                    <a:lstStyle/>
                    <a:p>
                      <a:pPr>
                        <a:lnSpc>
                          <a:spcPct val="107000"/>
                        </a:lnSpc>
                        <a:spcAft>
                          <a:spcPts val="0"/>
                        </a:spcAft>
                      </a:pPr>
                      <a:r>
                        <a:rPr lang="nb-NO" sz="1400" dirty="0">
                          <a:effectLst/>
                        </a:rPr>
                        <a:t>1. Jobbe i eget tempo</a:t>
                      </a:r>
                      <a:br>
                        <a:rPr lang="nb-NO" sz="1400" dirty="0">
                          <a:effectLst/>
                        </a:rPr>
                      </a:br>
                      <a:r>
                        <a:rPr lang="nb-NO" sz="1400" dirty="0">
                          <a:effectLst/>
                        </a:rPr>
                        <a:t>2. Bedre læringsutbytte.</a:t>
                      </a:r>
                      <a:br>
                        <a:rPr lang="nb-NO" sz="1400" dirty="0">
                          <a:effectLst/>
                        </a:rPr>
                      </a:br>
                      <a:r>
                        <a:rPr lang="nb-NO" sz="1400" dirty="0">
                          <a:effectLst/>
                        </a:rPr>
                        <a:t>3. Færre forstyrrelser når jeg har mulighet til å jobbe hjemmefra.</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3636363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1956069304"/>
              </p:ext>
            </p:extLst>
          </p:nvPr>
        </p:nvGraphicFramePr>
        <p:xfrm>
          <a:off x="115747" y="115748"/>
          <a:ext cx="11991372" cy="6649458"/>
        </p:xfrm>
        <a:graphic>
          <a:graphicData uri="http://schemas.openxmlformats.org/drawingml/2006/table">
            <a:tbl>
              <a:tblPr firstRow="1" firstCol="1" bandRow="1">
                <a:tableStyleId>{5C22544A-7EE6-4342-B048-85BDC9FD1C3A}</a:tableStyleId>
              </a:tblPr>
              <a:tblGrid>
                <a:gridCol w="11991372"/>
              </a:tblGrid>
              <a:tr h="531030">
                <a:tc>
                  <a:txBody>
                    <a:bodyPr/>
                    <a:lstStyle/>
                    <a:p>
                      <a:pPr>
                        <a:lnSpc>
                          <a:spcPct val="107000"/>
                        </a:lnSpc>
                        <a:spcAft>
                          <a:spcPts val="0"/>
                        </a:spcAft>
                        <a:tabLst>
                          <a:tab pos="1550670" algn="l"/>
                        </a:tabLst>
                      </a:pPr>
                      <a:r>
                        <a:rPr lang="nb-NO" sz="1600" dirty="0">
                          <a:effectLst/>
                        </a:rPr>
                        <a:t>Liker å jobbe i eget tempo, feiler jeg så kan jeg fortsatt henge med ved å spole litt. Fint å ha mulighet å få hjelp hvis vi ikke klarer det ved hjelp av filmen.</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02536">
                <a:tc>
                  <a:txBody>
                    <a:bodyPr/>
                    <a:lstStyle/>
                    <a:p>
                      <a:pPr>
                        <a:lnSpc>
                          <a:spcPct val="107000"/>
                        </a:lnSpc>
                        <a:spcAft>
                          <a:spcPts val="0"/>
                        </a:spcAft>
                      </a:pPr>
                      <a:r>
                        <a:rPr lang="nb-NO" sz="1600" dirty="0">
                          <a:effectLst/>
                        </a:rPr>
                        <a:t>1. Jobbe i eget tempo</a:t>
                      </a:r>
                      <a:br>
                        <a:rPr lang="nb-NO" sz="1600" dirty="0">
                          <a:effectLst/>
                        </a:rPr>
                      </a:br>
                      <a:r>
                        <a:rPr lang="nb-NO" sz="1600" dirty="0">
                          <a:effectLst/>
                        </a:rPr>
                        <a:t>2. Lett forståelig video som man kan spole frem og tilbake som det trengs.</a:t>
                      </a:r>
                      <a:br>
                        <a:rPr lang="nb-NO" sz="1600" dirty="0">
                          <a:effectLst/>
                        </a:rPr>
                      </a:br>
                      <a:r>
                        <a:rPr lang="nb-NO" sz="1600" dirty="0">
                          <a:effectLst/>
                        </a:rPr>
                        <a:t>3. Ingen dødtid mens vi venter på resten skal bli ferdig.</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02536">
                <a:tc>
                  <a:txBody>
                    <a:bodyPr/>
                    <a:lstStyle/>
                    <a:p>
                      <a:pPr>
                        <a:lnSpc>
                          <a:spcPct val="107000"/>
                        </a:lnSpc>
                        <a:spcAft>
                          <a:spcPts val="0"/>
                        </a:spcAft>
                      </a:pPr>
                      <a:r>
                        <a:rPr lang="nb-NO" sz="1600">
                          <a:effectLst/>
                        </a:rPr>
                        <a:t>1. Kan til enhver tid stoppe/spole tilbake og se instruksjonene om igjen. 2. Kan prøve og feile i eget tempo. 3. Kan jobbe hjemmefra om ønskelig. Jeg opplevde at det i tillegg var veldig fint å kunne få hjelp på helpdesken, og på den måten også bli tryggere og få et større læringsutbytte.</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9524">
                <a:tc>
                  <a:txBody>
                    <a:bodyPr/>
                    <a:lstStyle/>
                    <a:p>
                      <a:pPr>
                        <a:lnSpc>
                          <a:spcPct val="107000"/>
                        </a:lnSpc>
                        <a:spcAft>
                          <a:spcPts val="0"/>
                        </a:spcAft>
                      </a:pPr>
                      <a:r>
                        <a:rPr lang="nb-NO" sz="1600">
                          <a:effectLst/>
                        </a:rPr>
                        <a:t>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02536">
                <a:tc>
                  <a:txBody>
                    <a:bodyPr/>
                    <a:lstStyle/>
                    <a:p>
                      <a:pPr>
                        <a:lnSpc>
                          <a:spcPct val="107000"/>
                        </a:lnSpc>
                        <a:spcAft>
                          <a:spcPts val="0"/>
                        </a:spcAft>
                      </a:pPr>
                      <a:r>
                        <a:rPr lang="nb-NO" sz="1600">
                          <a:effectLst/>
                        </a:rPr>
                        <a:t>1. Jobbe i eget tempo.</a:t>
                      </a:r>
                      <a:br>
                        <a:rPr lang="nb-NO" sz="1600">
                          <a:effectLst/>
                        </a:rPr>
                      </a:br>
                      <a:r>
                        <a:rPr lang="nb-NO" sz="1600">
                          <a:effectLst/>
                        </a:rPr>
                        <a:t>2. Kan stoppe/spole undervisning etter ønske.</a:t>
                      </a:r>
                      <a:br>
                        <a:rPr lang="nb-NO" sz="1600">
                          <a:effectLst/>
                        </a:rPr>
                      </a:br>
                      <a:r>
                        <a:rPr lang="nb-NO" sz="1600">
                          <a:effectLst/>
                        </a:rPr>
                        <a:t>3. Prøve og feile under veis, uten at man mister noe fra undervisningen.</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9524">
                <a:tc>
                  <a:txBody>
                    <a:bodyPr/>
                    <a:lstStyle/>
                    <a:p>
                      <a:pPr>
                        <a:lnSpc>
                          <a:spcPct val="107000"/>
                        </a:lnSpc>
                        <a:spcAft>
                          <a:spcPts val="0"/>
                        </a:spcAft>
                        <a:tabLst>
                          <a:tab pos="1660525" algn="l"/>
                        </a:tabLst>
                      </a:pPr>
                      <a:r>
                        <a:rPr lang="nb-NO" sz="1600">
                          <a:effectLst/>
                        </a:rPr>
                        <a:t>Kan jobbe i mitt eget tempo, kan stoppe/spole når jeg vil!</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9524">
                <a:tc>
                  <a:txBody>
                    <a:bodyPr/>
                    <a:lstStyle/>
                    <a:p>
                      <a:pPr>
                        <a:lnSpc>
                          <a:spcPct val="107000"/>
                        </a:lnSpc>
                        <a:spcAft>
                          <a:spcPts val="0"/>
                        </a:spcAft>
                      </a:pPr>
                      <a:r>
                        <a:rPr lang="nb-NO" sz="1600">
                          <a:effectLst/>
                        </a:rPr>
                        <a:t>1. Effektivt 2. Trenger ikke å dra til Remmen 3. Får gjort ting i tempoet jeg ønsker.</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1030">
                <a:tc>
                  <a:txBody>
                    <a:bodyPr/>
                    <a:lstStyle/>
                    <a:p>
                      <a:pPr>
                        <a:lnSpc>
                          <a:spcPct val="107000"/>
                        </a:lnSpc>
                        <a:spcAft>
                          <a:spcPts val="0"/>
                        </a:spcAft>
                      </a:pPr>
                      <a:r>
                        <a:rPr lang="nb-NO" sz="1600">
                          <a:effectLst/>
                        </a:rPr>
                        <a:t>1. Får jobbet i tempoet jeg selv ønsker 2. Kan spole frem og tilbake så jeg ser det jeg kun trenger hjelp med 3. Kan gjøre arbeidskravene når jeg selv vil</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9524">
                <a:tc>
                  <a:txBody>
                    <a:bodyPr/>
                    <a:lstStyle/>
                    <a:p>
                      <a:pPr>
                        <a:lnSpc>
                          <a:spcPct val="107000"/>
                        </a:lnSpc>
                        <a:spcAft>
                          <a:spcPts val="0"/>
                        </a:spcAft>
                      </a:pPr>
                      <a:r>
                        <a:rPr lang="nb-NO" sz="1600">
                          <a:effectLst/>
                        </a:rPr>
                        <a:t>1. Kan spole frem og tilbake 2.bruke den tiden jeg trenger 3. kan gjøre det når jeg har mulighet.</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02536">
                <a:tc>
                  <a:txBody>
                    <a:bodyPr/>
                    <a:lstStyle/>
                    <a:p>
                      <a:pPr>
                        <a:lnSpc>
                          <a:spcPct val="107000"/>
                        </a:lnSpc>
                        <a:spcAft>
                          <a:spcPts val="0"/>
                        </a:spcAft>
                      </a:pPr>
                      <a:r>
                        <a:rPr lang="nb-NO" sz="1600" dirty="0">
                          <a:effectLst/>
                        </a:rPr>
                        <a:t>1. Slipper å lære noe jeg kan</a:t>
                      </a:r>
                      <a:br>
                        <a:rPr lang="nb-NO" sz="1600" dirty="0">
                          <a:effectLst/>
                        </a:rPr>
                      </a:br>
                      <a:r>
                        <a:rPr lang="nb-NO" sz="1600" dirty="0">
                          <a:effectLst/>
                        </a:rPr>
                        <a:t>2. Trenger ikke dra til skolen</a:t>
                      </a:r>
                      <a:br>
                        <a:rPr lang="nb-NO" sz="1600" dirty="0">
                          <a:effectLst/>
                        </a:rPr>
                      </a:br>
                      <a:r>
                        <a:rPr lang="nb-NO" sz="1600" dirty="0">
                          <a:effectLst/>
                        </a:rPr>
                        <a:t>3. Effektivisering av oppgavene</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1030">
                <a:tc>
                  <a:txBody>
                    <a:bodyPr/>
                    <a:lstStyle/>
                    <a:p>
                      <a:pPr>
                        <a:lnSpc>
                          <a:spcPct val="107000"/>
                        </a:lnSpc>
                        <a:spcAft>
                          <a:spcPts val="0"/>
                        </a:spcAft>
                      </a:pPr>
                      <a:r>
                        <a:rPr lang="nb-NO" sz="1600">
                          <a:effectLst/>
                        </a:rPr>
                        <a:t>1.Kan bruke den tiden jeg trenger, 2.Kan velge når jeg gjør arbeidskravet, bare det er før fristen, 3.Slipper å kjøre til skolen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02536">
                <a:tc>
                  <a:txBody>
                    <a:bodyPr/>
                    <a:lstStyle/>
                    <a:p>
                      <a:pPr>
                        <a:lnSpc>
                          <a:spcPct val="107000"/>
                        </a:lnSpc>
                        <a:spcAft>
                          <a:spcPts val="0"/>
                        </a:spcAft>
                      </a:pPr>
                      <a:r>
                        <a:rPr lang="nb-NO" sz="1600" dirty="0">
                          <a:effectLst/>
                        </a:rPr>
                        <a:t>1. fikk prøvd meg i mitt eget tempo. 2. lærte mye mer. 3. bedre konsentrasjon ro og ble bedre kjent med systemet på min pc.  i felles undervisning faller jeg lettere ut, å mister konsentrasjon og fokus. spesielt for meg som er lite teknisk av meg, å ikke vant med pc </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ktangel 4"/>
          <p:cNvSpPr/>
          <p:nvPr/>
        </p:nvSpPr>
        <p:spPr>
          <a:xfrm>
            <a:off x="413157" y="1196409"/>
            <a:ext cx="11154400" cy="4247317"/>
          </a:xfrm>
          <a:prstGeom prst="rect">
            <a:avLst/>
          </a:prstGeom>
          <a:solidFill>
            <a:schemeClr val="bg1">
              <a:alpha val="61000"/>
            </a:schemeClr>
          </a:solidFill>
        </p:spPr>
        <p:txBody>
          <a:bodyPr wrap="none" lIns="91440" tIns="45720" rIns="91440" bIns="45720">
            <a:spAutoFit/>
          </a:bodyPr>
          <a:lstStyle/>
          <a:p>
            <a:r>
              <a:rPr lang="nb-NO" sz="5400" dirty="0">
                <a:solidFill>
                  <a:srgbClr val="FF0000"/>
                </a:solidFill>
              </a:rPr>
              <a:t>Det interessante er at selv om de </a:t>
            </a:r>
            <a:r>
              <a:rPr lang="nb-NO" sz="5400" dirty="0" smtClean="0">
                <a:solidFill>
                  <a:srgbClr val="FF0000"/>
                </a:solidFill>
              </a:rPr>
              <a:t>fleste</a:t>
            </a:r>
          </a:p>
          <a:p>
            <a:r>
              <a:rPr lang="nb-NO" sz="5400" dirty="0" smtClean="0">
                <a:solidFill>
                  <a:srgbClr val="FF0000"/>
                </a:solidFill>
              </a:rPr>
              <a:t> </a:t>
            </a:r>
            <a:r>
              <a:rPr lang="nb-NO" sz="5400" dirty="0">
                <a:solidFill>
                  <a:srgbClr val="FF0000"/>
                </a:solidFill>
              </a:rPr>
              <a:t>peker på fleksibilitet i forhold til tid </a:t>
            </a:r>
            <a:r>
              <a:rPr lang="nb-NO" sz="5400" dirty="0" smtClean="0">
                <a:solidFill>
                  <a:srgbClr val="FF0000"/>
                </a:solidFill>
              </a:rPr>
              <a:t>og</a:t>
            </a:r>
          </a:p>
          <a:p>
            <a:r>
              <a:rPr lang="nb-NO" sz="5400" dirty="0" smtClean="0">
                <a:solidFill>
                  <a:srgbClr val="FF0000"/>
                </a:solidFill>
              </a:rPr>
              <a:t> </a:t>
            </a:r>
            <a:r>
              <a:rPr lang="nb-NO" sz="5400" dirty="0">
                <a:solidFill>
                  <a:srgbClr val="FF0000"/>
                </a:solidFill>
              </a:rPr>
              <a:t>sted</a:t>
            </a:r>
            <a:r>
              <a:rPr lang="nb-NO" sz="5400" dirty="0" smtClean="0">
                <a:solidFill>
                  <a:srgbClr val="FF0000"/>
                </a:solidFill>
              </a:rPr>
              <a:t>, så </a:t>
            </a:r>
            <a:r>
              <a:rPr lang="nb-NO" sz="5400" dirty="0">
                <a:solidFill>
                  <a:srgbClr val="FF0000"/>
                </a:solidFill>
              </a:rPr>
              <a:t>er det også mange som </a:t>
            </a:r>
            <a:endParaRPr lang="nb-NO" sz="5400" dirty="0" smtClean="0">
              <a:solidFill>
                <a:srgbClr val="FF0000"/>
              </a:solidFill>
            </a:endParaRPr>
          </a:p>
          <a:p>
            <a:r>
              <a:rPr lang="nb-NO" sz="5400" dirty="0" smtClean="0">
                <a:solidFill>
                  <a:srgbClr val="FF0000"/>
                </a:solidFill>
              </a:rPr>
              <a:t>begrunner </a:t>
            </a:r>
            <a:r>
              <a:rPr lang="nb-NO" sz="5400" dirty="0">
                <a:solidFill>
                  <a:srgbClr val="FF0000"/>
                </a:solidFill>
              </a:rPr>
              <a:t>valget med </a:t>
            </a:r>
            <a:r>
              <a:rPr lang="nb-NO" sz="5400" dirty="0" smtClean="0">
                <a:solidFill>
                  <a:srgbClr val="FF0000"/>
                </a:solidFill>
              </a:rPr>
              <a:t>pedagogiske </a:t>
            </a:r>
          </a:p>
          <a:p>
            <a:r>
              <a:rPr lang="nb-NO" sz="5400" dirty="0" smtClean="0">
                <a:solidFill>
                  <a:srgbClr val="FF0000"/>
                </a:solidFill>
              </a:rPr>
              <a:t>refleksjoner </a:t>
            </a:r>
            <a:r>
              <a:rPr lang="nb-NO" sz="5400" dirty="0">
                <a:solidFill>
                  <a:srgbClr val="FF0000"/>
                </a:solidFill>
              </a:rPr>
              <a:t>knyttet til læringsutbytte.</a:t>
            </a:r>
          </a:p>
        </p:txBody>
      </p:sp>
    </p:spTree>
    <p:extLst>
      <p:ext uri="{BB962C8B-B14F-4D97-AF65-F5344CB8AC3E}">
        <p14:creationId xmlns:p14="http://schemas.microsoft.com/office/powerpoint/2010/main" val="225578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en-US" dirty="0" err="1" smtClean="0"/>
              <a:t>Egen</a:t>
            </a:r>
            <a:r>
              <a:rPr lang="en-US" dirty="0" smtClean="0"/>
              <a:t> </a:t>
            </a:r>
            <a:r>
              <a:rPr lang="en-US" dirty="0" err="1" smtClean="0"/>
              <a:t>nytte</a:t>
            </a:r>
            <a:r>
              <a:rPr lang="en-US" dirty="0" smtClean="0"/>
              <a:t> </a:t>
            </a:r>
            <a:r>
              <a:rPr lang="en-US" dirty="0" err="1"/>
              <a:t>av</a:t>
            </a:r>
            <a:r>
              <a:rPr lang="en-US" dirty="0"/>
              <a:t> screencast </a:t>
            </a:r>
            <a:r>
              <a:rPr lang="en-US" dirty="0" err="1" smtClean="0"/>
              <a:t>som</a:t>
            </a:r>
            <a:r>
              <a:rPr lang="en-US" dirty="0" smtClean="0"/>
              <a:t> </a:t>
            </a:r>
            <a:r>
              <a:rPr lang="en-US" dirty="0" err="1"/>
              <a:t>støtte</a:t>
            </a:r>
            <a:r>
              <a:rPr lang="en-US" dirty="0"/>
              <a:t> for IKT-</a:t>
            </a:r>
            <a:r>
              <a:rPr lang="en-US" dirty="0" err="1"/>
              <a:t>undervisningen</a:t>
            </a:r>
            <a:r>
              <a:rPr lang="en-US" dirty="0"/>
              <a:t> </a:t>
            </a:r>
            <a:r>
              <a:rPr lang="en-US" dirty="0" smtClean="0"/>
              <a:t>(2010)</a:t>
            </a:r>
            <a:endParaRPr lang="nb-NO" dirty="0"/>
          </a:p>
        </p:txBody>
      </p:sp>
      <p:graphicFrame>
        <p:nvGraphicFramePr>
          <p:cNvPr id="4" name="Diagram 3"/>
          <p:cNvGraphicFramePr>
            <a:graphicFrameLocks/>
          </p:cNvGraphicFramePr>
          <p:nvPr>
            <p:extLst/>
          </p:nvPr>
        </p:nvGraphicFramePr>
        <p:xfrm>
          <a:off x="1631504" y="1484784"/>
          <a:ext cx="4572000" cy="2933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p:cNvGraphicFramePr>
            <a:graphicFrameLocks/>
          </p:cNvGraphicFramePr>
          <p:nvPr>
            <p:extLst/>
          </p:nvPr>
        </p:nvGraphicFramePr>
        <p:xfrm>
          <a:off x="5951984" y="1556792"/>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p:cNvGraphicFramePr>
            <a:graphicFrameLocks/>
          </p:cNvGraphicFramePr>
          <p:nvPr>
            <p:extLst/>
          </p:nvPr>
        </p:nvGraphicFramePr>
        <p:xfrm>
          <a:off x="1524000" y="41148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Diagram 6"/>
          <p:cNvGraphicFramePr>
            <a:graphicFrameLocks/>
          </p:cNvGraphicFramePr>
          <p:nvPr>
            <p:extLst/>
          </p:nvPr>
        </p:nvGraphicFramePr>
        <p:xfrm>
          <a:off x="6096000" y="4114800"/>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418381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a:graphicFrameLocks/>
          </p:cNvGraphicFramePr>
          <p:nvPr>
            <p:extLst>
              <p:ext uri="{D42A27DB-BD31-4B8C-83A1-F6EECF244321}">
                <p14:modId xmlns:p14="http://schemas.microsoft.com/office/powerpoint/2010/main" val="2883684782"/>
              </p:ext>
            </p:extLst>
          </p:nvPr>
        </p:nvGraphicFramePr>
        <p:xfrm>
          <a:off x="152400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710364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7568" y="18276"/>
            <a:ext cx="6959580" cy="6795100"/>
          </a:xfrm>
        </p:spPr>
      </p:pic>
      <p:sp>
        <p:nvSpPr>
          <p:cNvPr id="3" name="TekstSylinder 2"/>
          <p:cNvSpPr txBox="1"/>
          <p:nvPr/>
        </p:nvSpPr>
        <p:spPr>
          <a:xfrm>
            <a:off x="9610725" y="5534025"/>
            <a:ext cx="2266950" cy="646331"/>
          </a:xfrm>
          <a:prstGeom prst="rect">
            <a:avLst/>
          </a:prstGeom>
          <a:noFill/>
        </p:spPr>
        <p:txBody>
          <a:bodyPr wrap="square" rtlCol="0">
            <a:spAutoFit/>
          </a:bodyPr>
          <a:lstStyle/>
          <a:p>
            <a:r>
              <a:rPr lang="nb-NO" dirty="0" smtClean="0"/>
              <a:t>IKT for lærere 2012</a:t>
            </a:r>
          </a:p>
          <a:p>
            <a:r>
              <a:rPr lang="nb-NO" dirty="0" smtClean="0"/>
              <a:t>Høgskolen i Østfold</a:t>
            </a:r>
            <a:endParaRPr lang="nb-NO" dirty="0"/>
          </a:p>
        </p:txBody>
      </p:sp>
    </p:spTree>
    <p:extLst>
      <p:ext uri="{BB962C8B-B14F-4D97-AF65-F5344CB8AC3E}">
        <p14:creationId xmlns:p14="http://schemas.microsoft.com/office/powerpoint/2010/main" val="7036727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1231064"/>
          </a:xfrm>
        </p:spPr>
        <p:txBody>
          <a:bodyPr>
            <a:normAutofit fontScale="90000"/>
          </a:bodyPr>
          <a:lstStyle/>
          <a:p>
            <a:r>
              <a:rPr lang="nb-NO" dirty="0" smtClean="0"/>
              <a:t>«</a:t>
            </a:r>
            <a:r>
              <a:rPr lang="nb-NO" b="1" dirty="0" err="1"/>
              <a:t>e</a:t>
            </a:r>
            <a:r>
              <a:rPr lang="nb-NO" b="1" dirty="0" err="1" smtClean="0"/>
              <a:t>STUDENT</a:t>
            </a:r>
            <a:r>
              <a:rPr lang="nb-NO" b="1" dirty="0" smtClean="0"/>
              <a:t> </a:t>
            </a:r>
            <a:r>
              <a:rPr lang="nb-NO" b="1" dirty="0"/>
              <a:t>- GRENSELØS OVERGANG MELLOM CAMPUS- OG NETTBASERTUNDERVISNING»</a:t>
            </a:r>
            <a:r>
              <a:rPr lang="nb-NO" dirty="0"/>
              <a:t>. </a:t>
            </a:r>
          </a:p>
        </p:txBody>
      </p:sp>
      <p:sp>
        <p:nvSpPr>
          <p:cNvPr id="3" name="Plassholder for innhold 2"/>
          <p:cNvSpPr>
            <a:spLocks noGrp="1"/>
          </p:cNvSpPr>
          <p:nvPr>
            <p:ph idx="1"/>
          </p:nvPr>
        </p:nvSpPr>
        <p:spPr/>
        <p:txBody>
          <a:bodyPr>
            <a:normAutofit fontScale="92500"/>
          </a:bodyPr>
          <a:lstStyle/>
          <a:p>
            <a:r>
              <a:rPr lang="nb-NO" dirty="0" smtClean="0"/>
              <a:t>Norgesuniversitets prosjekt 2013-2015</a:t>
            </a:r>
          </a:p>
          <a:p>
            <a:r>
              <a:rPr lang="nb-NO" dirty="0"/>
              <a:t>Prosjektet er knyttet opp mot studiet IKT for lærere – Innføring i IKT</a:t>
            </a:r>
            <a:r>
              <a:rPr lang="nb-NO" dirty="0" smtClean="0"/>
              <a:t>. 15 studiepoeng </a:t>
            </a:r>
          </a:p>
          <a:p>
            <a:r>
              <a:rPr lang="nb-NO" dirty="0" smtClean="0"/>
              <a:t>2013: helt fritt opp til studenten om den ville være:</a:t>
            </a:r>
            <a:br>
              <a:rPr lang="nb-NO" dirty="0" smtClean="0"/>
            </a:br>
            <a:r>
              <a:rPr lang="nb-NO" dirty="0" smtClean="0"/>
              <a:t>Synkron Campusstudent</a:t>
            </a:r>
            <a:br>
              <a:rPr lang="nb-NO" dirty="0" smtClean="0"/>
            </a:br>
            <a:r>
              <a:rPr lang="nb-NO" dirty="0" smtClean="0"/>
              <a:t>Synkron Nettstudent</a:t>
            </a:r>
            <a:br>
              <a:rPr lang="nb-NO" dirty="0" smtClean="0"/>
            </a:br>
            <a:r>
              <a:rPr lang="nb-NO" dirty="0" smtClean="0"/>
              <a:t>Asynkron Nettstudent</a:t>
            </a:r>
          </a:p>
          <a:p>
            <a:r>
              <a:rPr lang="nb-NO" dirty="0" smtClean="0"/>
              <a:t>85% valgte å være Asynkrone Nettstudent</a:t>
            </a:r>
          </a:p>
          <a:p>
            <a:r>
              <a:rPr lang="nb-NO" dirty="0" smtClean="0"/>
              <a:t>Liten interesse spørretime/workshop i videomøteverktøy Adobe Connect</a:t>
            </a:r>
          </a:p>
          <a:p>
            <a:r>
              <a:rPr lang="nb-NO" dirty="0" smtClean="0"/>
              <a:t>Høst 2014 </a:t>
            </a:r>
            <a:r>
              <a:rPr lang="nb-NO" dirty="0" smtClean="0">
                <a:sym typeface="Wingdings" panose="05000000000000000000" pitchFamily="2" charset="2"/>
              </a:rPr>
              <a:t> MOOC</a:t>
            </a:r>
            <a:endParaRPr lang="nb-NO" dirty="0"/>
          </a:p>
        </p:txBody>
      </p:sp>
    </p:spTree>
    <p:extLst>
      <p:ext uri="{BB962C8B-B14F-4D97-AF65-F5344CB8AC3E}">
        <p14:creationId xmlns:p14="http://schemas.microsoft.com/office/powerpoint/2010/main" val="40597039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81064" y="1"/>
            <a:ext cx="10297144" cy="6864763"/>
          </a:xfrm>
        </p:spPr>
      </p:pic>
      <p:sp>
        <p:nvSpPr>
          <p:cNvPr id="5" name="Bildeforklaring formet som et avrundet rektangel 4"/>
          <p:cNvSpPr/>
          <p:nvPr/>
        </p:nvSpPr>
        <p:spPr>
          <a:xfrm>
            <a:off x="2855641" y="0"/>
            <a:ext cx="3960440" cy="3148314"/>
          </a:xfrm>
          <a:prstGeom prst="wedgeRoundRectCallout">
            <a:avLst>
              <a:gd name="adj1" fmla="val -73481"/>
              <a:gd name="adj2" fmla="val 437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800" dirty="0" smtClean="0">
                <a:solidFill>
                  <a:schemeClr val="tx1"/>
                </a:solidFill>
              </a:rPr>
              <a:t>Studenter på </a:t>
            </a:r>
            <a:r>
              <a:rPr lang="nb-NO" sz="4800" dirty="0" err="1" smtClean="0">
                <a:solidFill>
                  <a:schemeClr val="tx1"/>
                </a:solidFill>
              </a:rPr>
              <a:t>HiØ</a:t>
            </a:r>
            <a:r>
              <a:rPr lang="nb-NO" sz="4800" dirty="0" smtClean="0">
                <a:solidFill>
                  <a:schemeClr val="tx1"/>
                </a:solidFill>
              </a:rPr>
              <a:t>  </a:t>
            </a:r>
            <a:r>
              <a:rPr lang="nb-NO" sz="4800" dirty="0">
                <a:solidFill>
                  <a:schemeClr val="tx1"/>
                </a:solidFill>
              </a:rPr>
              <a:t>elsker gode </a:t>
            </a:r>
            <a:r>
              <a:rPr lang="nb-NO" sz="4800" dirty="0" smtClean="0">
                <a:solidFill>
                  <a:schemeClr val="tx1"/>
                </a:solidFill>
              </a:rPr>
              <a:t>screencast</a:t>
            </a:r>
            <a:endParaRPr lang="nb-NO" sz="4800" dirty="0">
              <a:solidFill>
                <a:schemeClr val="tx1"/>
              </a:solidFill>
            </a:endParaRPr>
          </a:p>
        </p:txBody>
      </p:sp>
      <p:sp>
        <p:nvSpPr>
          <p:cNvPr id="6" name="Bildeforklaring formet som en sky 5"/>
          <p:cNvSpPr/>
          <p:nvPr/>
        </p:nvSpPr>
        <p:spPr>
          <a:xfrm>
            <a:off x="405115" y="3854370"/>
            <a:ext cx="6462354" cy="2987274"/>
          </a:xfrm>
          <a:prstGeom prst="cloudCallout">
            <a:avLst>
              <a:gd name="adj1" fmla="val -20703"/>
              <a:gd name="adj2" fmla="val -797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dirty="0" smtClean="0"/>
              <a:t>Gjelder det sammen for hele landet uavhengig av studiested og fag?</a:t>
            </a:r>
            <a:endParaRPr lang="nb-NO" sz="3600" dirty="0"/>
          </a:p>
        </p:txBody>
      </p:sp>
      <p:sp>
        <p:nvSpPr>
          <p:cNvPr id="7" name="Hjerte 6"/>
          <p:cNvSpPr/>
          <p:nvPr/>
        </p:nvSpPr>
        <p:spPr>
          <a:xfrm>
            <a:off x="7825581" y="1210886"/>
            <a:ext cx="3528392" cy="4032448"/>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dirty="0"/>
              <a:t>Screencast</a:t>
            </a:r>
          </a:p>
        </p:txBody>
      </p:sp>
      <p:pic>
        <p:nvPicPr>
          <p:cNvPr id="9" name="Bilde 8"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79" y="14438"/>
            <a:ext cx="5419407" cy="1038298"/>
          </a:xfrm>
          <a:prstGeom prst="rect">
            <a:avLst/>
          </a:prstGeom>
        </p:spPr>
      </p:pic>
      <p:sp>
        <p:nvSpPr>
          <p:cNvPr id="2" name="TekstSylinder 1"/>
          <p:cNvSpPr txBox="1"/>
          <p:nvPr/>
        </p:nvSpPr>
        <p:spPr>
          <a:xfrm>
            <a:off x="7048982" y="5243334"/>
            <a:ext cx="5000264" cy="1569660"/>
          </a:xfrm>
          <a:prstGeom prst="rect">
            <a:avLst/>
          </a:prstGeom>
          <a:noFill/>
        </p:spPr>
        <p:txBody>
          <a:bodyPr wrap="square" rtlCol="0">
            <a:spAutoFit/>
          </a:bodyPr>
          <a:lstStyle/>
          <a:p>
            <a:r>
              <a:rPr lang="nb-NO" sz="4800" b="1" dirty="0" smtClean="0"/>
              <a:t>Bakgrunn for Masteroppgave</a:t>
            </a:r>
            <a:endParaRPr lang="nb-NO" sz="4800" b="1" dirty="0"/>
          </a:p>
        </p:txBody>
      </p:sp>
    </p:spTree>
    <p:extLst>
      <p:ext uri="{BB962C8B-B14F-4D97-AF65-F5344CB8AC3E}">
        <p14:creationId xmlns:p14="http://schemas.microsoft.com/office/powerpoint/2010/main" val="277042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i="1" dirty="0" smtClean="0"/>
              <a:t>«Hvordan </a:t>
            </a:r>
            <a:r>
              <a:rPr lang="nb-NO" i="1" dirty="0"/>
              <a:t>opplever studenter lærerens egenproduserte video som læringsressurs</a:t>
            </a:r>
            <a:r>
              <a:rPr lang="nb-NO" i="1" dirty="0" smtClean="0"/>
              <a:t>?»</a:t>
            </a:r>
            <a:r>
              <a:rPr lang="nb-NO" dirty="0"/>
              <a:t/>
            </a:r>
            <a:br>
              <a:rPr lang="nb-NO" dirty="0"/>
            </a:br>
            <a:endParaRPr lang="nb-NO" dirty="0"/>
          </a:p>
        </p:txBody>
      </p:sp>
      <p:pic>
        <p:nvPicPr>
          <p:cNvPr id="8" name="Plassholder for innhold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36642"/>
            <a:ext cx="5801784" cy="4351338"/>
          </a:xfrm>
        </p:spPr>
      </p:pic>
      <p:sp>
        <p:nvSpPr>
          <p:cNvPr id="4" name="Autofigur 2"/>
          <p:cNvSpPr>
            <a:spLocks noChangeArrowheads="1"/>
          </p:cNvSpPr>
          <p:nvPr/>
        </p:nvSpPr>
        <p:spPr bwMode="auto">
          <a:xfrm rot="5400000">
            <a:off x="4942767" y="4155552"/>
            <a:ext cx="1380490" cy="3848100"/>
          </a:xfrm>
          <a:prstGeom prst="roundRect">
            <a:avLst>
              <a:gd name="adj" fmla="val 13032"/>
            </a:avLst>
          </a:prstGeom>
          <a:solidFill>
            <a:schemeClr val="accent1"/>
          </a:solidFill>
          <a:extLst/>
        </p:spPr>
        <p:txBody>
          <a:bodyPr rot="0" vert="horz" wrap="square" lIns="91440" tIns="45720" rIns="91440" bIns="45720" anchor="ctr" anchorCtr="0" upright="1">
            <a:noAutofit/>
          </a:bodyPr>
          <a:lstStyle/>
          <a:p>
            <a:pPr algn="ctr">
              <a:lnSpc>
                <a:spcPct val="150000"/>
              </a:lnSpc>
              <a:spcAft>
                <a:spcPts val="0"/>
              </a:spcAft>
            </a:pPr>
            <a:r>
              <a:rPr lang="nb-NO" sz="1200">
                <a:solidFill>
                  <a:srgbClr val="000000"/>
                </a:solidFill>
                <a:effectLst/>
                <a:latin typeface="Cambria" panose="02040503050406030204" pitchFamily="18" charset="0"/>
                <a:ea typeface="Calibri" panose="020F0502020204030204" pitchFamily="34" charset="0"/>
                <a:cs typeface="Cambria" panose="02040503050406030204" pitchFamily="18" charset="0"/>
              </a:rPr>
              <a:t>Masterstudium IKT-støttet læring</a:t>
            </a:r>
            <a:endParaRPr lang="nb-NO" sz="12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nb-NO" sz="1200">
                <a:solidFill>
                  <a:srgbClr val="000000"/>
                </a:solidFill>
                <a:effectLst/>
                <a:latin typeface="Cambria" panose="02040503050406030204" pitchFamily="18" charset="0"/>
                <a:ea typeface="Calibri" panose="020F0502020204030204" pitchFamily="34" charset="0"/>
                <a:cs typeface="Cambria" panose="02040503050406030204" pitchFamily="18" charset="0"/>
              </a:rPr>
              <a:t>Høgskolen i Oslo og Akershus</a:t>
            </a:r>
            <a:endParaRPr lang="nb-NO" sz="12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nb-NO" sz="1200">
                <a:solidFill>
                  <a:srgbClr val="000000"/>
                </a:solidFill>
                <a:effectLst/>
                <a:latin typeface="Cambria" panose="02040503050406030204" pitchFamily="18" charset="0"/>
                <a:ea typeface="Calibri" panose="020F0502020204030204" pitchFamily="34" charset="0"/>
                <a:cs typeface="Cambria" panose="02040503050406030204" pitchFamily="18" charset="0"/>
              </a:rPr>
              <a:t>Fakultet for lærerutdanning og internasjonale studier</a:t>
            </a:r>
            <a:endParaRPr lang="nb-NO" sz="12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nb-NO" sz="1200">
                <a:solidFill>
                  <a:srgbClr val="000000"/>
                </a:solidFill>
                <a:effectLst/>
                <a:latin typeface="Cambria" panose="02040503050406030204" pitchFamily="18" charset="0"/>
                <a:ea typeface="Calibri" panose="020F0502020204030204" pitchFamily="34" charset="0"/>
                <a:cs typeface="Cambria" panose="02040503050406030204" pitchFamily="18" charset="0"/>
              </a:rPr>
              <a:t>Mai 2014</a:t>
            </a:r>
            <a:endParaRPr lang="nb-NO" sz="12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nb-NO" sz="1400" i="1">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Bilde 4"/>
          <p:cNvPicPr/>
          <p:nvPr/>
        </p:nvPicPr>
        <p:blipFill>
          <a:blip r:embed="rId3" cstate="print">
            <a:extLst>
              <a:ext uri="{28A0092B-C50C-407E-A947-70E740481C1C}">
                <a14:useLocalDpi xmlns:a14="http://schemas.microsoft.com/office/drawing/2010/main" val="0"/>
              </a:ext>
            </a:extLst>
          </a:blip>
          <a:stretch>
            <a:fillRect/>
          </a:stretch>
        </p:blipFill>
        <p:spPr>
          <a:xfrm>
            <a:off x="8101928" y="5389356"/>
            <a:ext cx="1204118" cy="1380491"/>
          </a:xfrm>
          <a:prstGeom prst="rect">
            <a:avLst/>
          </a:prstGeom>
        </p:spPr>
      </p:pic>
      <p:sp>
        <p:nvSpPr>
          <p:cNvPr id="6" name="Tekstboks 63"/>
          <p:cNvSpPr txBox="1"/>
          <p:nvPr/>
        </p:nvSpPr>
        <p:spPr>
          <a:xfrm>
            <a:off x="9462649" y="6176963"/>
            <a:ext cx="2576195" cy="2586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algn="ctr">
              <a:spcAft>
                <a:spcPts val="0"/>
              </a:spcAft>
            </a:pPr>
            <a:r>
              <a:rPr lang="nb-NO" sz="1300" dirty="0" smtClean="0">
                <a:solidFill>
                  <a:srgbClr val="5B9BD5"/>
                </a:solidFill>
                <a:effectLst/>
                <a:ea typeface="Times New Roman" panose="02020603050405020304" pitchFamily="18" charset="0"/>
                <a:cs typeface="Times New Roman" panose="02020603050405020304" pitchFamily="18" charset="0"/>
              </a:rPr>
              <a:t>   </a:t>
            </a:r>
            <a:endParaRPr lang="nb-NO" sz="1200" dirty="0">
              <a:effectLst/>
              <a:ea typeface="Times New Roman" panose="02020603050405020304" pitchFamily="18" charset="0"/>
              <a:cs typeface="Times New Roman" panose="02020603050405020304" pitchFamily="18" charset="0"/>
            </a:endParaRPr>
          </a:p>
          <a:p>
            <a:pPr algn="ctr">
              <a:spcAft>
                <a:spcPts val="0"/>
              </a:spcAft>
            </a:pPr>
            <a:r>
              <a:rPr lang="nb-NO" sz="2400" dirty="0">
                <a:solidFill>
                  <a:srgbClr val="5B9BD5"/>
                </a:solidFill>
                <a:effectLst/>
                <a:ea typeface="Times New Roman" panose="02020603050405020304" pitchFamily="18" charset="0"/>
                <a:cs typeface="Times New Roman" panose="02020603050405020304" pitchFamily="18" charset="0"/>
              </a:rPr>
              <a:t>Magnus Nohr og Magnus Johansson</a:t>
            </a:r>
            <a:endParaRPr lang="nb-NO" sz="2400" dirty="0">
              <a:effectLst/>
              <a:ea typeface="Times New Roman" panose="02020603050405020304" pitchFamily="18" charset="0"/>
              <a:cs typeface="Times New Roman" panose="02020603050405020304" pitchFamily="18" charset="0"/>
            </a:endParaRPr>
          </a:p>
        </p:txBody>
      </p:sp>
      <p:sp>
        <p:nvSpPr>
          <p:cNvPr id="7" name="Rektangel 6"/>
          <p:cNvSpPr/>
          <p:nvPr/>
        </p:nvSpPr>
        <p:spPr>
          <a:xfrm rot="1172770">
            <a:off x="53213" y="5285336"/>
            <a:ext cx="3513719" cy="923330"/>
          </a:xfrm>
          <a:prstGeom prst="rect">
            <a:avLst/>
          </a:prstGeom>
          <a:noFill/>
        </p:spPr>
        <p:txBody>
          <a:bodyPr wrap="none" lIns="91440" tIns="45720" rIns="91440" bIns="45720">
            <a:spAutoFit/>
          </a:bodyPr>
          <a:lstStyle/>
          <a:p>
            <a:pPr algn="ctr"/>
            <a:r>
              <a:rPr lang="nb-NO" sz="5400" b="1" cap="none" spc="0" dirty="0" smtClean="0">
                <a:ln w="22225">
                  <a:solidFill>
                    <a:schemeClr val="accent2"/>
                  </a:solidFill>
                  <a:prstDash val="solid"/>
                </a:ln>
                <a:solidFill>
                  <a:schemeClr val="accent2">
                    <a:lumMod val="40000"/>
                    <a:lumOff val="60000"/>
                  </a:schemeClr>
                </a:solidFill>
                <a:effectLst/>
              </a:rPr>
              <a:t>Kortversjon</a:t>
            </a:r>
            <a:endParaRPr lang="nb-NO"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5648058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hlinkClick r:id="rId2"/>
              </a:rPr>
              <a:t>http://bit.ly/m2mmaster</a:t>
            </a:r>
            <a:r>
              <a:rPr lang="nb-NO" dirty="0" smtClean="0"/>
              <a:t> </a:t>
            </a:r>
            <a:endParaRPr lang="nb-NO" dirty="0"/>
          </a:p>
        </p:txBody>
      </p:sp>
      <p:pic>
        <p:nvPicPr>
          <p:cNvPr id="4" name="Plassholder for innhold 3" descr="Skjermutklipp"/>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20689405">
            <a:off x="7127274" y="786801"/>
            <a:ext cx="4312882" cy="2439610"/>
          </a:xfrm>
        </p:spPr>
      </p:pic>
      <p:sp>
        <p:nvSpPr>
          <p:cNvPr id="5" name="TekstSylinder 4"/>
          <p:cNvSpPr txBox="1"/>
          <p:nvPr/>
        </p:nvSpPr>
        <p:spPr>
          <a:xfrm>
            <a:off x="838200" y="5957047"/>
            <a:ext cx="10336306" cy="769441"/>
          </a:xfrm>
          <a:prstGeom prst="rect">
            <a:avLst/>
          </a:prstGeom>
          <a:solidFill>
            <a:schemeClr val="bg1"/>
          </a:solidFill>
          <a:ln w="31750">
            <a:solidFill>
              <a:srgbClr val="00B0F0"/>
            </a:solidFill>
          </a:ln>
        </p:spPr>
        <p:txBody>
          <a:bodyPr wrap="square" rtlCol="0">
            <a:spAutoFit/>
          </a:bodyPr>
          <a:lstStyle/>
          <a:p>
            <a:pPr algn="ctr"/>
            <a:r>
              <a:rPr lang="nb-NO" sz="4400" dirty="0" smtClean="0">
                <a:hlinkClick r:id="rId4"/>
              </a:rPr>
              <a:t>https://youtu.be/GHp56QqobNo</a:t>
            </a:r>
            <a:r>
              <a:rPr lang="nb-NO" sz="4400" dirty="0" smtClean="0"/>
              <a:t> </a:t>
            </a:r>
            <a:endParaRPr lang="nb-NO" sz="4400" dirty="0"/>
          </a:p>
        </p:txBody>
      </p:sp>
      <p:pic>
        <p:nvPicPr>
          <p:cNvPr id="6" name="Picture 2" descr="http://logok.org/wp-content/uploads/2014/08/YouTube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511" y="5866965"/>
            <a:ext cx="1266137" cy="949603"/>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descr="Skjermutklip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8133" y="1356239"/>
            <a:ext cx="3179296" cy="4510726"/>
          </a:xfrm>
          <a:prstGeom prst="rect">
            <a:avLst/>
          </a:prstGeom>
        </p:spPr>
      </p:pic>
      <p:pic>
        <p:nvPicPr>
          <p:cNvPr id="9" name="Bilde 8" descr="Skjermutklipp"/>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9748" y="3966161"/>
            <a:ext cx="2019582" cy="847843"/>
          </a:xfrm>
          <a:prstGeom prst="rect">
            <a:avLst/>
          </a:prstGeom>
        </p:spPr>
      </p:pic>
    </p:spTree>
    <p:extLst>
      <p:ext uri="{BB962C8B-B14F-4D97-AF65-F5344CB8AC3E}">
        <p14:creationId xmlns:p14="http://schemas.microsoft.com/office/powerpoint/2010/main" val="1869404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5812875" cy="1325563"/>
          </a:xfrm>
        </p:spPr>
        <p:txBody>
          <a:bodyPr>
            <a:normAutofit fontScale="90000"/>
          </a:bodyPr>
          <a:lstStyle/>
          <a:p>
            <a:r>
              <a:rPr lang="nb-NO" b="1" dirty="0" smtClean="0"/>
              <a:t>Hva er </a:t>
            </a:r>
            <a:r>
              <a:rPr lang="nb-NO" b="1" dirty="0"/>
              <a:t>Flipped Clasroom, MOOC og videobasert </a:t>
            </a:r>
            <a:r>
              <a:rPr lang="nb-NO" b="1" dirty="0" smtClean="0"/>
              <a:t>undervisning?</a:t>
            </a:r>
            <a:endParaRPr lang="nb-NO" b="1" dirty="0"/>
          </a:p>
        </p:txBody>
      </p:sp>
      <p:sp>
        <p:nvSpPr>
          <p:cNvPr id="3" name="Plassholder for innhold 2"/>
          <p:cNvSpPr>
            <a:spLocks noGrp="1"/>
          </p:cNvSpPr>
          <p:nvPr>
            <p:ph idx="1"/>
          </p:nvPr>
        </p:nvSpPr>
        <p:spPr/>
        <p:txBody>
          <a:bodyPr/>
          <a:lstStyle/>
          <a:p>
            <a:endParaRPr lang="nb-NO"/>
          </a:p>
        </p:txBody>
      </p:sp>
      <p:pic>
        <p:nvPicPr>
          <p:cNvPr id="1026" name="Picture 2" descr="http://31.media.tumblr.com/06a8c1b5d3c416763468667ba0cb06aa/tumblr_inline_n5za5h2ToY1rgp1y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51075" y="-19504"/>
            <a:ext cx="5540925" cy="36902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6.ggpht.com/Vsz3EeH9VcPxOADicHjAXinMuzliSq4Uosmi8EeP2n54xnfwGWXzWPJh7QenlAUJwA=h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25624"/>
            <a:ext cx="6709834"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25527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utvalg</a:t>
            </a:r>
            <a:endParaRPr lang="nb-NO" dirty="0"/>
          </a:p>
        </p:txBody>
      </p:sp>
      <p:sp>
        <p:nvSpPr>
          <p:cNvPr id="3" name="Plassholder for innhold 2"/>
          <p:cNvSpPr>
            <a:spLocks noGrp="1"/>
          </p:cNvSpPr>
          <p:nvPr>
            <p:ph idx="1"/>
          </p:nvPr>
        </p:nvSpPr>
        <p:spPr>
          <a:xfrm>
            <a:off x="7250574" y="365125"/>
            <a:ext cx="4729223" cy="6220870"/>
          </a:xfrm>
        </p:spPr>
        <p:txBody>
          <a:bodyPr>
            <a:normAutofit/>
          </a:bodyPr>
          <a:lstStyle/>
          <a:p>
            <a:pPr marL="0" indent="0">
              <a:buNone/>
            </a:pPr>
            <a:r>
              <a:rPr lang="nb-NO" dirty="0"/>
              <a:t>Vi hadde et bruttoutvalg på 708 studenter fra ni forskjellige studieretninger. Disse var fra fem ulike høgskoler i Norge. Antall respondenter som gjennomførte undersøkelsen var 412 stykker. Vi fikk da et </a:t>
            </a:r>
            <a:r>
              <a:rPr lang="nb-NO" dirty="0" smtClean="0"/>
              <a:t>nettoutvalg </a:t>
            </a:r>
            <a:r>
              <a:rPr lang="nb-NO" dirty="0"/>
              <a:t>(N) på 412 enheter. Svarresponsen eller svarprosenten i vårt studie er 58 %. Et vanlig mål for en bra svarprosent er 50 % (</a:t>
            </a:r>
            <a:r>
              <a:rPr lang="nb-NO" dirty="0">
                <a:hlinkClick r:id="rId2" action="ppaction://hlinkfile" tooltip="Johannessen, 2010 #60"/>
              </a:rPr>
              <a:t>Johannessen et al., 2010</a:t>
            </a:r>
            <a:r>
              <a:rPr lang="nb-NO" dirty="0"/>
              <a:t>). </a:t>
            </a:r>
          </a:p>
        </p:txBody>
      </p:sp>
      <p:pic>
        <p:nvPicPr>
          <p:cNvPr id="4" name="Bilde 3"/>
          <p:cNvPicPr/>
          <p:nvPr/>
        </p:nvPicPr>
        <p:blipFill>
          <a:blip r:embed="rId3">
            <a:extLst>
              <a:ext uri="{28A0092B-C50C-407E-A947-70E740481C1C}">
                <a14:useLocalDpi xmlns:a14="http://schemas.microsoft.com/office/drawing/2010/main" val="0"/>
              </a:ext>
            </a:extLst>
          </a:blip>
          <a:srcRect/>
          <a:stretch>
            <a:fillRect/>
          </a:stretch>
        </p:blipFill>
        <p:spPr bwMode="auto">
          <a:xfrm>
            <a:off x="212204" y="1595075"/>
            <a:ext cx="7403938" cy="5262925"/>
          </a:xfrm>
          <a:prstGeom prst="rect">
            <a:avLst/>
          </a:prstGeom>
          <a:noFill/>
          <a:ln>
            <a:noFill/>
          </a:ln>
        </p:spPr>
      </p:pic>
    </p:spTree>
    <p:extLst>
      <p:ext uri="{BB962C8B-B14F-4D97-AF65-F5344CB8AC3E}">
        <p14:creationId xmlns:p14="http://schemas.microsoft.com/office/powerpoint/2010/main" val="241948902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2597994"/>
          </a:xfrm>
        </p:spPr>
        <p:txBody>
          <a:bodyPr>
            <a:normAutofit/>
          </a:bodyPr>
          <a:lstStyle/>
          <a:p>
            <a:r>
              <a:rPr lang="nb-NO" dirty="0"/>
              <a:t>Vår </a:t>
            </a:r>
            <a:r>
              <a:rPr lang="nb-NO" dirty="0" smtClean="0"/>
              <a:t>hovedproblemstilling: </a:t>
            </a:r>
            <a:r>
              <a:rPr lang="nb-NO" i="1" dirty="0" smtClean="0"/>
              <a:t>«</a:t>
            </a:r>
            <a:r>
              <a:rPr lang="nb-NO" i="1" dirty="0"/>
              <a:t>Gi en helhetsvurdering av hvordan du opplever bruk av video som læringsressurs». </a:t>
            </a:r>
            <a:r>
              <a:rPr lang="nb-NO" dirty="0"/>
              <a:t/>
            </a:r>
            <a:br>
              <a:rPr lang="nb-NO" dirty="0"/>
            </a:br>
            <a:endParaRPr lang="nb-NO" dirty="0"/>
          </a:p>
        </p:txBody>
      </p:sp>
      <p:graphicFrame>
        <p:nvGraphicFramePr>
          <p:cNvPr id="4" name="Diagram 3"/>
          <p:cNvGraphicFramePr/>
          <p:nvPr>
            <p:extLst>
              <p:ext uri="{D42A27DB-BD31-4B8C-83A1-F6EECF244321}">
                <p14:modId xmlns:p14="http://schemas.microsoft.com/office/powerpoint/2010/main" val="835501320"/>
              </p:ext>
            </p:extLst>
          </p:nvPr>
        </p:nvGraphicFramePr>
        <p:xfrm>
          <a:off x="590310" y="2338086"/>
          <a:ext cx="10660282" cy="3333509"/>
        </p:xfrm>
        <a:graphic>
          <a:graphicData uri="http://schemas.openxmlformats.org/drawingml/2006/chart">
            <c:chart xmlns:c="http://schemas.openxmlformats.org/drawingml/2006/chart" xmlns:r="http://schemas.openxmlformats.org/officeDocument/2006/relationships" r:id="rId2"/>
          </a:graphicData>
        </a:graphic>
      </p:graphicFrame>
      <p:sp>
        <p:nvSpPr>
          <p:cNvPr id="5" name="Rektangel 4"/>
          <p:cNvSpPr/>
          <p:nvPr/>
        </p:nvSpPr>
        <p:spPr>
          <a:xfrm>
            <a:off x="625033" y="5814310"/>
            <a:ext cx="9826905" cy="1077218"/>
          </a:xfrm>
          <a:prstGeom prst="rect">
            <a:avLst/>
          </a:prstGeom>
        </p:spPr>
        <p:txBody>
          <a:bodyPr wrap="square">
            <a:spAutoFit/>
          </a:bodyPr>
          <a:lstStyle/>
          <a:p>
            <a:r>
              <a:rPr lang="nb-NO" sz="3200" dirty="0" smtClean="0">
                <a:latin typeface="Times New Roman" panose="02020603050405020304" pitchFamily="18" charset="0"/>
                <a:ea typeface="Times New Roman" panose="02020603050405020304" pitchFamily="18" charset="0"/>
              </a:rPr>
              <a:t>I </a:t>
            </a:r>
            <a:r>
              <a:rPr lang="nb-NO" sz="3200" dirty="0">
                <a:latin typeface="Times New Roman" panose="02020603050405020304" pitchFamily="18" charset="0"/>
                <a:ea typeface="Times New Roman" panose="02020603050405020304" pitchFamily="18" charset="0"/>
              </a:rPr>
              <a:t>overkant av 90% </a:t>
            </a:r>
            <a:r>
              <a:rPr lang="nb-NO" sz="3200" dirty="0" smtClean="0">
                <a:latin typeface="Times New Roman" panose="02020603050405020304" pitchFamily="18" charset="0"/>
                <a:ea typeface="Times New Roman" panose="02020603050405020304" pitchFamily="18" charset="0"/>
              </a:rPr>
              <a:t>er </a:t>
            </a:r>
            <a:r>
              <a:rPr lang="nb-NO" sz="3200" dirty="0">
                <a:latin typeface="Times New Roman" panose="02020603050405020304" pitchFamily="18" charset="0"/>
                <a:ea typeface="Times New Roman" panose="02020603050405020304" pitchFamily="18" charset="0"/>
              </a:rPr>
              <a:t>fornøyd eller svært fornøyd (grønn farge) med video som læringsressurs</a:t>
            </a:r>
            <a:endParaRPr lang="nb-NO" sz="3200" dirty="0"/>
          </a:p>
        </p:txBody>
      </p:sp>
      <p:sp>
        <p:nvSpPr>
          <p:cNvPr id="6" name="Ellipse 5"/>
          <p:cNvSpPr/>
          <p:nvPr/>
        </p:nvSpPr>
        <p:spPr>
          <a:xfrm>
            <a:off x="6991109" y="2349662"/>
            <a:ext cx="4537276" cy="3634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702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2262328"/>
          </a:xfrm>
        </p:spPr>
        <p:txBody>
          <a:bodyPr>
            <a:normAutofit/>
          </a:bodyPr>
          <a:lstStyle/>
          <a:p>
            <a:r>
              <a:rPr lang="nb-NO" dirty="0" smtClean="0"/>
              <a:t>Video eller tradisjonell undervisning?</a:t>
            </a:r>
            <a:r>
              <a:rPr lang="nb-NO" dirty="0"/>
              <a:t/>
            </a:r>
            <a:br>
              <a:rPr lang="nb-NO" dirty="0"/>
            </a:br>
            <a:endParaRPr lang="nb-NO" dirty="0"/>
          </a:p>
        </p:txBody>
      </p:sp>
      <p:graphicFrame>
        <p:nvGraphicFramePr>
          <p:cNvPr id="5" name="Diagram 4"/>
          <p:cNvGraphicFramePr/>
          <p:nvPr>
            <p:extLst>
              <p:ext uri="{D42A27DB-BD31-4B8C-83A1-F6EECF244321}">
                <p14:modId xmlns:p14="http://schemas.microsoft.com/office/powerpoint/2010/main" val="2140740847"/>
              </p:ext>
            </p:extLst>
          </p:nvPr>
        </p:nvGraphicFramePr>
        <p:xfrm>
          <a:off x="838200" y="2725419"/>
          <a:ext cx="9775785" cy="31082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851252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Video, tradisjonell undervisning </a:t>
            </a:r>
            <a:br>
              <a:rPr lang="nb-NO" dirty="0" smtClean="0"/>
            </a:br>
            <a:r>
              <a:rPr lang="nb-NO" dirty="0" smtClean="0"/>
              <a:t>eller en kombinasjon? </a:t>
            </a:r>
            <a:endParaRPr lang="nb-NO" dirty="0"/>
          </a:p>
        </p:txBody>
      </p:sp>
      <p:graphicFrame>
        <p:nvGraphicFramePr>
          <p:cNvPr id="4" name="Diagram 3"/>
          <p:cNvGraphicFramePr/>
          <p:nvPr>
            <p:extLst>
              <p:ext uri="{D42A27DB-BD31-4B8C-83A1-F6EECF244321}">
                <p14:modId xmlns:p14="http://schemas.microsoft.com/office/powerpoint/2010/main" val="2425353280"/>
              </p:ext>
            </p:extLst>
          </p:nvPr>
        </p:nvGraphicFramePr>
        <p:xfrm>
          <a:off x="467891" y="2356184"/>
          <a:ext cx="11535056" cy="43455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608278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2169731"/>
          </a:xfrm>
        </p:spPr>
        <p:txBody>
          <a:bodyPr>
            <a:normAutofit fontScale="90000"/>
          </a:bodyPr>
          <a:lstStyle/>
          <a:p>
            <a:r>
              <a:rPr lang="nb-NO" b="1" dirty="0">
                <a:latin typeface="Times New Roman" panose="02020603050405020304" pitchFamily="18" charset="0"/>
                <a:ea typeface="Calibri" panose="020F0502020204030204" pitchFamily="34" charset="0"/>
                <a:cs typeface="Times New Roman" panose="02020603050405020304" pitchFamily="18" charset="0"/>
              </a:rPr>
              <a:t>Forskningsspørsmål 1 - Hvordan forandres studentens studiearbeid ved bruk av video?</a:t>
            </a:r>
            <a:r>
              <a:rPr lang="nb-NO" dirty="0">
                <a:latin typeface="Calibri" panose="020F0502020204030204" pitchFamily="34" charset="0"/>
                <a:ea typeface="Calibri" panose="020F0502020204030204" pitchFamily="34" charset="0"/>
                <a:cs typeface="Times New Roman" panose="02020603050405020304" pitchFamily="18" charset="0"/>
              </a:rPr>
              <a:t/>
            </a:r>
            <a:br>
              <a:rPr lang="nb-NO" dirty="0">
                <a:latin typeface="Calibri" panose="020F0502020204030204" pitchFamily="34" charset="0"/>
                <a:ea typeface="Calibri" panose="020F0502020204030204" pitchFamily="34" charset="0"/>
                <a:cs typeface="Times New Roman" panose="02020603050405020304" pitchFamily="18" charset="0"/>
              </a:rPr>
            </a:br>
            <a:endParaRPr lang="nb-NO" dirty="0"/>
          </a:p>
        </p:txBody>
      </p:sp>
      <p:sp>
        <p:nvSpPr>
          <p:cNvPr id="6" name="AutoShape 2" descr="data:image/jpeg;base64,/9j/4AAQSkZJRgABAQAAAQABAAD/2wCEAAkGBxQTEhQUExMVFRUXGB8bGBgYGBoYGBgYHBgcGBwYGxkaHCggGh0mHBcYITEhJSkrLi4uGB8zODMsNygtLisBCgoKDg0OGhAQGzQkHCQsLCwsLCwsLCwsLCw0LCwsLCwsLCwtLCwsLCwsLCwsLCwsLCwsLCwsLCwsLCwsLCwsLP/AABEIAMIBAwMBIgACEQEDEQH/xAAcAAACAgMBAQAAAAAAAAAAAAAEBQMGAAECBwj/xABBEAABAgQDBQUFBgUEAwADAAABAhEAAyExBBJBBSJRYXETMoGRoQZCUrHwFCNicsHRB4KS4fEVM7LSQ6LCJFOz/8QAGQEAAwEBAQAAAAAAAAAAAAAAAQIDAAQF/8QAKxEAAgIBBAIBAwMFAQAAAAAAAAECERIDITFRQWETBHHwFIGhMpGx0eEi/9oADAMBAAIRAxEAPwDyIR0BGNGNCM60YI7EaKKPE0iU8KxkcR00byhncRyqYOIhQ2iGbF29kkMMNT41Gj6+ps3hFHnTU8Yvns/SZLA9yQl+RIc9L368RFoI5tZlgVMyS8bMt9wsJqTUns79SkcSa6R50gOQGaLltHEE7PxZSN4mXQAihnJJp+V6aA84pZweIyZ8hCTY5Twf5QupByqg6GooXYUhDV9YkCC4cQqnGelDlKsoarcRTSG8nZc9aUq7RswBFta/rHPLTceTsjrqXBymXctYwRLk0BiFGyZxA+8IHX9hBI2DOYntlO7C8TaXZRaj6ORIqBBkvCl/rh/eAVbMxCWJmliSBUvQAmDcPsjEm081ANn8bRnFdj5y6GCcK6DxgNGFOZmaOE7OxbgCe93DC6SX04x0cFjgWdCqUoP0aAo+zfI+iZMiDcPKt9f4hOqbi0GspBZqh6ep4QRh9rTkPnwqi1HBt4N+sHFg+VdFglywwpBSEcvSK5J9pkg78qYn+Wnzg/C+1GHUWzt+YEfpDxiycpofypXKGUghvr64wkwm2JK+7NQeWYfKGuHWD/mLIhJ2NJSuUbWYhk0EaWtqw5Ktxb7T4nLh5vFv0j59xFVGPc/bJX/4621/aPDVDe8Yy5GkqifQOxMSFysIo95eGIJpoE1PLdP1YDaE9K5nZLAKZktK2eqmDEp4LBCmI4Vgj2clKEnAGlJS+LszjW1v7UhJ7TJ3sORQ9mr/APopm84pKWMcjm0tPOWJHWV90mpBLmzh6HlpDBSZ6w5UkJYDmlViQw166wHLZTKUTmJc8+L+LQXMxYSAnK7PrXj+8K2pbl/qp/0wjwkv+hqNoJSACpyNY3AsrKoPbkSHjIbY4KPIVSGb7wftGsVJAUAFOC2r/KGSnADJk+R+bwNOmr0TLHRH7m0HEvmBS0PmBOlKmp/xEKhTV4KWtbk5UV4JDfX7xAubMLB2HBgLRqNZCtBYULi8aWitWESzZC7qJ8TGkSwL1gBs1KANh4qs/SPSNmYUCYtrplhNL28noGHEVtHnkolS0AcR6louOFxawZzJKgSUU5MGGlvOtYNpciyt8DPahA2ViaO8yWBUgOzuAOChmrcgvYRU9jyUzAUCYtCglwcxZ2DuBo8Wvak4/wCl4gLcEzQEEuMysuY1IrRx1S1GEIPZWRQrABIYvUMxD1FbOKcedKR3ZOW1iDakpSXBUpQFt4nRrG0eozsOlISnKxDCw91L/wDzFE2iAvEyEhLZpiBa+ZYFuDv5x6Dj1bwB5k+TfrHB9Y90j0PovLFRkqGUBIb8L3Z3NqPTS8GYeWpKVbpIzu9aAgNbofXx6Moc/Mxx9sSkmi2BymoHxMq9AK3u8clnfH0jEpJqZZ460LD528IOwailwlNUpUxelEk/P5R1h8UlRIGaj60NSC1dC8Ty1Dia0NdDfTgY1mlLw0CS5JGUtx0IDqC/3HnBoWCdRXUWYcjpESMclA7+alhUit2HX0hXjNvSkghSkPW5ANX+ElXpDxjJ8ISWrFcjtM4EKtvF+lhb8oEThMtxQMQ1G8z9aRRsb7YSmISCX+FJH/so1/p0hRiPbWa+6kDmpRJ8Qlh6RZaEnyQl9Rpriz1g4SWr3R9coRbU2Sjs8QoSkKUxABDWSGGYVSTyis+y3toszUS52UJUWCgGynQEWb94um1XEmeQ4WAtm/LTXp6QMHCcb7F+RShKipyfZcFGdWEpQnLiCVEEOyUrReooSOusLU7NShJKZuLlEFgoylMCLg9mXfoIuey58xaU2cC5scrBvRv1gyetRUk5SbuBq5cPY31tyj1vii/B5HzSRTsBtPF17PGKmI/FIWrXLV0P66GGsj2pxgBK5cmYE3LTJTWuVpYXaINpT5iSQDku9ByFaX7o4eDAGSMZNmJKkkuC/edTMQdfwg+XGE+CI/6iYu2x7XylylImSpktWh3Vo6Zklz5R5itW844/rFn9vFKK0KUkbyQQsBs1DrqP2gHYuwlTBLVQ9pMCEjUORvUNg9m0MRemoujoWs5R3PZ9nSghMgUeXhSS3MJ1brbjziu7erOCb5JaQepdf/3FlKwTMPHs5Ic3aqyNSK+hjz6dt1Kp83tAqWrOqig1HIAPDda40hNdPDYp9I4qdvot2wMNmZRrUg+VIYTpaCRuAseD1bU9IE9mqghN3Bfw4829YMyZZuUauW1LcH8YjptyTRP6lYytdiw4VIoEuOJ11jI6+xTFOoS1hySxUaV/LGorYuK7PJ1FiCKDT61iFU9WirceUdz1dPr/ABHKZZIdvm0XZNGdudRXpeJ8HhyTmILC3UinyjvDYUkgXOgGvTj9cILnbtySEuKWJ18P2gpGbFeNSQSC7Px4VgGGGJGjX+n+uEd4HZmbMSe7wa+gvWFq2FOkCbMWEzUKNAFgvwYvFml+1MtKVS0yiXJ05ku93q/nCXE4TKe8CkCvjWJsJgBlJKxQOR1ZTHokElq/MZxCpDf2u252+EkgSygZ10LZSwAKgBWhpXSNexqfulUJc6FtFX0a/krR4F9qpWWVgke8JAUQzd80B5gJAJjNirIQpIPAs5ajWbw426RSOzJy/pBfaGUpE/MmhSEkVdiBx4vr8rR3gvauehsyQtPBQf8AuPCGe0ZIVnJCiWDkhrgmnLR+A4OTXp0piH4N5H68vKerpRlyU0tWUVsXPCe0UmewQpKF6omKKTm5HKyh68uMOKx8tFVhCXqC5cmtQAmoer0BeK3snCpVPl5hXPfyb016eIOOxCpkxa194mo4cm0As3KOX9PFM619VOtiwr9pkpfIFF7sAgcdcx8mhfP9pJqgwCUjxWf/AHJ9ITRhiq04rwSlqzlywjEY+avvTFHk9PKB41G2hiZp4jVEuWHWz/Y7Gz6ow0xviUMifNbA+EGjWIUluv6x7FIxfa4JMwKAKpdX7z5cuZuLgRTcb7ATpMqYuYtGZCCvKl1UAJIJYAWLXgn2OWJmHUhQJKCUhiXIWxsLgZdeOtiHDJr7m+Sk6+xYdjTVBII3q6NusB8JALD9LByXKMapNxmahFXHIluIFAIEwclKGoRulwC2rCgNXYENqBwKgZ2bk2AAYAEVAcMK0DJannWOxHExftXDhySGoxJDlq6vvf3uBUA7MXLUGKsw4MC7KNSwrSltebFrtZSSS53WNaFw7Bh4eDVa4Dw+ETlIQgagMN2oU1G6DVxydJJkAe0WyO2klGX8quda8AHYf4YVz2JxilTJMhb5Qpcsht5ClpCErBFaMoPRni6pwbMwOYOWFAAKAs9r1fhUNStH2cmZ1TZZUC9FSyA/E86ws43uuR4T2plq/wBDnyeMyXmUAkVyjKpy4e7itKQDN2QJv3Ss82W27m/3JZbvS5gqr8qnoG5QTsbDYiUllT5ilD3VUoRUu3Py60YS5wQvKFOxZhfjd+duUaEGlTNKdyuIj9i1TMPipuFWQvIlwR3SKKSoPYFJtoTB+NxapWPQCCUqBApRqgXuczeBPKGGG2cE4idiLmaEp/IgIFTzKk+UGbZwkyYmVY5Vgqc6NVjHJFK3RacrqwLGbRWlZDpDc+UahXjvZsGYopUsAmgChT+oE+sZDUg/uecS8MSAHR0KwHMSrw0xIP3eYN7hCwT/ACE8TDJWcIcyqKupBB3RTKBp0iGRMk5lKmApKaJlh0N4g+NeUMADRjSj3SFcwxfjWuukanzkFLvpZ73+fygvtZiZPbKmOCcqEqZdPF+GgjU3DOyFSJWbvKy7hSGsSCANPlBtmpChK0lJ4/X9oaYAAgpDM2ZT8AGF+ZgabLkZSvsVpSSyCJhIfUl0k8IllyJMq68QhagHBCCGvW1KDWMpUFxs7xOFKlS0VOarWp+5pDnY3sx2yygqypSWmlrAHMrKbOySPONbOlZpkuYJp7RQYpVLcGjuC4oGZm1g3akydgsNMlrmucQogTAyglIqpNwcygWqBq1oGSZqaK7trFfaMUqZ7rsh9UIASCORYnxgiRsNiSpYuKAgOGcubCxra5tfDhk9gCvtd58qkhISoUL1SSPee1hfQ3GYSWEgqkzzmDJJmUdizkCzcx3KtVmtIXFmbTlNXOyS1M5NwCaEvcAve2vdr+NShNiNdQb8Bpr6/wAzjE4KUlSU/ZlHNlyjtVEHMaB3At/yVbRTjMKM+RMhIILVJOg4q4U6nSwEpWGMaAcJjMsxLn3vGtIl25Jyz5n4jmH84zN4EkeEB42UpCmKU+AhttNeZOHnEZqZVDQ5TmY9cyh4RIoKUpeHezvY/Gz/APbw0xviUMifNbAx7PsLAyUhKsNKlpCkggpQlJZVUuu5Lc+MNVKJoqYH4JdR9LQ+JPPo8r2f/Cecaz58qUOCXmK/Qeph7s7+HuDlq30rm199bAilQEMRrQk6Rd1S0pAKqDjMUE+jvE8vFo/8SFK/Klh/Uph6waFc2L8BsyXK/wBjDS5X4ggJPiTU+cEnDLPeW3Sv7RPMXNIc9nLHFRzHyDD1gQoCixmTJj/C6UAHV0AU8TGFtgG1ZKUJUFG4apDqehDeMeUewyewxq5K7HMghWuQlqc/1pHtycNLlhwlKebV87mPIv4gy/s21ET092aETeTj7tX/ABBP5oL4GjzQ+VtbBFypZq5FVAtcVapIcnqBU1GJ2zg8geYoA1bUPmvy1bRh4H42bNplnKKVEZWAdIy53J43u1xZnB+LkzAoZZ5/KUDUgV9BbUhiXTDZsGC7K+nHYEgtNzPUks5BoAB4P4A8BEx2xglJIzpILXNHNzyA1PGwhlPTNEvOMRV/eSCKji/AhRrwIIACo1Mwswy0zBNc0cKlg7uo04tXUCxjZvoGC7F8naWECO+Cm9VGrNxdg7HjzvBQ2phVOMwAAckUTXMGofKMm4BXZKU0pTHumSO6HPUXHkzRn+mFWQmThlBaQXMprWsmtGrbpDZvr/AuC7DU5VD7s11BLXarmoLPrx8Y07JqXqLl2vrXja3DzX43ZYC+zVh0EKZ+zmrQ7lq7wfp/mNT8GyzLP2xBZ8qVJmJaofu111eG+Q3xjyTIOQIepZL0fLmSSfIHzhjiZO6zgP6U/SKxhsetO6cQg3ITMlKQpQLMXSVa8Bxh7JnBcsEFJINcqswbqWLXuI59VXwykU0t0cf6VzfnWsZBXbNSMhM0HE8KkuwIVq1SwHB7uA4jf2sv94kKAJ0v0PhE8vYE27y1JYkKSqhr0zVe7X6QFtPDzJaSVUDhwLjUXalOlIsBckaJyCWcpy1Y1FHNPFvWOziVMshaXm1ULm5oeGtIAE4NUPqeXDwglElJTRwoJZ3IqXp5EiBQ99nc9ZUmUGGVOgvxL15cGjWPxWYrKgQSWvQVqHPL5QFPkKcNoP7W6CIFLcMol38eEKwov/s9ipZnS3UwSk3pUsL9HiD+J2NStctCAkNUkMyvEB6O0KdhbUKJ8su6SQl2s5AfnVQiT2tOfHrQbS1EUo7soir8h50DtASM2MCVzMJKTkJQgAZmN+6NHJLAWspLvQwVtBapmGSkSl03XLsdWYFz3hWxzJerZuV4spQZKElmLaMBXi4O9Qa5/wARz4idNKMqLONTvPu1rWgIs9aXrbF9ksl0ZiStUyTM7IslKWD8FEOacVAV+JN/ehxWHnKmhfZB6HTWzHo3H3RVw5CZ8wJTloCGrWhegavvHi7kNXehm9oc1SE61sQM13Oqz/UfiObOHs2Xor+3sJMzuoJDVp4czxHmORjjBDPhZqLmWoLHSx9FLPhDzaGDzoBK3NWLBz6nrfQ8yEuxlBM8y1d2YkpPiK+jxGUaKRlZdPZf24OHwyEZM6gGraj5S7vanhBeO9sMZMkqmoWmWkFlJQGKXLAvrePPMCrKVINx/gxY/Z/FjLPlMD2spTanMkFQbwB8oEpOthowje4y9n9pLndp2iiVAguS5Y/sRHqiZkyalKk5ilSQaKSgAkBw7FV3tHjuykhM5AS5KwUndo7ZhUGtj0pHrHssZhkJTugpUXfeOU7woDulyaHhHPBtar9orqRXxr0Ff6acxOZNyxCcy20dayeGgg1LsGH9Rr1pHQwrgBa1K4+6DV7J8vCJUoADCgjpOV0QTZIUGUHGsec/xo2UDhpE5I/2l5DyRMH/AGQgfzR6aRCT2z2Z9owOJlAOoyyU/nTvo/8AZIhr8AWzspHs5MTPwklZmLBBSkhPFBy/LI4HBNy0HzMKliF4leXJutQhNLqBINKPZi9QRmpXsDO7SVNlFbBChMB0yndVTV3A8dbG1SMEZmYFSykE5t7K4qQ7K61J4VfKotGKaDOTTCJ0pLMJ62d2NXURZklzU2u5SL92GV2ZBHbKAQEgKBtlCstmHydyzAORV4Q9oyJZCUAMKlJ3SkPWpYG2hYfilweGKCRlC3JDEu9aPSuhe1dQwD4RJ5yDpCEKlIT2yyN12VSoYCh5Ua7WYuSJGz5gUGns1RR2symzMWqXtZjCwbPBYgM4DBu6QSAC/MejGOEyZgmBllQKd5vfJCg7nqH63o0HBAzY9RImqWD2stSkMzC9Q4s+nqY6lIxCVdoUoWchG6pmJPrR7DxhLKkLUPeAAYgULF6l9WItw5wfg8PNZPeYp0NXd3fibGDguzZ9okkzlpWM0hasssJ3ai5VwasZgykpGdCkKUjISUFLuTR7axIrHMRVYLMHDuqzNbiPoxNPxq2UQMyAC/BgLXu+vSBKDrkaM10NFZfwnrf5xkCBT1jI8/c7/wDyeLo7JeYpCpSUhyUkmr0qDQ/WkSCbNVLdcybkUGDhKks+oI14wnTj0EBJBSSrfNwz0YHhFt2WT2agCmbLItYizN6nSLvf19iCde/uC7P2Vh5yghSMivilqZ/5SSPKFO38GiTPVLklSkhu83eZyARccD9Fj2iJaJs8A2yoTUh7OaM9W5OOEVyRPUTmVWp8z4WfSGh7YJelRxNm1iWWElLkVf8AX+8c4lANbR3gXBTlDkVDkAfV/SMwIe+z0qVNxOHlpGUhbqpRksrydLfzQNjZ3b4qfPS+UzC1HYFwkXtlAH+YabGndmnF4ns8qpMrKlrFcw5QTzSawk2PLORhr6VHl1682aIsmNMPMUQGSWHeduThh0pxrqouywy1C5Ghb8rmr0qDq7lX4mUFJbKQGAdhcsBXVjcCp4K4buscRlUWFCa660Gv+DzBqTYaTnBCRmJVUDVLOdLXvx57/X+iYyo+zrqLhmBII4sXfne/FT7JbabFcQRQGzvQk31qz+MWfbHtN204y8ilkKAordBYJIoz6jmbUIiU9VrhWUjpXy6Ef+j41qyyC5O8tId2tvXtf4xqYxHsXi560rky0OhQKlFaRLQLupbkMw5ljFq2T7LonvNxEtKJKaq95aibJBfvKLF+BD2jeIbFEypstWHwGHT2mSU4R2acpAGVjMmKJAqHdVGIMT+STW8SvxxT2kB4H+F6Jq1TftyMr7xRKKpYPATlLSFF/hBiwbH9kcHh1Zu3MwuGPZAlJoGTmdnzi4NxCfDbQRjlZVZ0Jlv2chG6iUgMAkaKOhUblWgBECbRwcmWoZ501IqpzmYqDMbhr0sS6dVQXC+Rc/Z6XKVhgBvZxpmdtGZHd1TYe8niIM/1KUGZQA0YU8PTzHER5Pg8LIWwE+aSQzjPQkuC73BUD1AYOsMwxuz5SZiUGfMFmqRlAJLgg0ILVZgEE6pgqNeBXv5PShtGX8Xz+tI7GLR8Xz6fXQ8DHmMrDyzMSkYhTlf4gU5TSpLA7ocnVKrCXB+IwaUqb7StDkEUUBbuh1MaUapdQHxRq9Apdl9+2I+IevL9x5iMGIT8Qjz1EpRtja5sw3jwJIzPYArU9TR+ETYjDzUAH7UczOw1UTYhqCiEsNSQKAxqfRqXZVNj+z+Iwu0pgTJWcOVrSlYTuZFF5ZcaBx5RapRmBIHZzQL1Sz3qS3G/Tmx6WMUkA9shRUlnzJoWJzg5ahnVp3c3B51S8SgJPapagLqZgGBfdqbBxWrNcwybXg0kn5FU1SwP9hfdA7h0S1gLMWtaje6B5syexyyFgsCSUqNixctU01cs/HffHE4pKQoqRYuc1nUzGmn6ADUmZa8WCN5JzaPalWcAOGc6CvWGzfQuC7EMxeJCS0qaVOaFFCMurD4h6D+WZBxSk5exmJB4JPHQtzJ8uaiykTcWtSwVBBHMOA16g9HNTpHUkYk5fvRV6PShoapBIyvf+5Ob6FwXZBgZWIAZSFEkXIq7625eWt4jVg8WTRJAPFaaVBDVd6H14wQjC4halJVOAAJIIJY+TVoeUDytkrIKjOYhQYuSGIAJBzcD6NWCpvr8/uDFdkE/C4h3V2QALMZlS1as72MbwElZSsqVK3zRlNlAv7oZy45PEGLwuRwicM3aqSsgb2UFJcUcFjUml4aSMDLyZkTisGxzBOtqDrpCTnqJ7Jfn7FIw0/Lf9v8Ap1OxZSSkaRqFypixRz4WjcBQT3aEc2nSZ5Xj8AWLA1rajVaBsL2yVBMsnMTlABuTYcnhpL20oMlaAQnl7r1p0pBkpSMMj7QaTZn+yijgazCODUHXy1FU2LfaKccyJTjcSMwFgvUfqeZbSA8JK0rWo6ve0R5SVEqqVF35u58TBkxOUctRwsYJvQHiu8OH08McDs8LSpQWyQXPQU+ukLMzno/6/wBoZS8HMTKBSSyyEt+I2B8oQIwxzy9nSkC+JnmZU1yoBQBz3mP+YHkfdhJazEaVoaaafLlBftcR9plSEd2RKSlhVlkZ1P5jyECz0EoLAtd9OH6+urnNRcCNhLkh0kAOHL1AYU4tQMz6fheSZJzS1MpjQ5dAWq3C48hU7pEGF7lMtq2q4Y35uK8TxMHyhmztlelhweoJBOh0dwbuczIRlSwizKxCSDY6Ej1uOsekbM2ZMOKRkSgKmJASWcEEl2YsKu4pYnSKPt7ZmRGdILpUx4Pcm73IHiOqr/s4rk4efjBMUVJwyUSLDIqeoJCh8RSCovqw1cCUosspIc+100CX2aZrSpQNgPvFVC5iqVzEkaUDe+IW4tSZGz0gzRmnzXJUX3ZaQogMx760l7a+9FRxmJSJCQpRUrm7WBo1qKHn0a07awyJuAwykhJyLmIpZPaSpZtXgCCKWYbwbOIFIG2VgUBYKMQk00Aq+UWtYs3MJ4sbtPYYmJft8ytMwJcbpLMQ5JV49oNVmEK9mSxlEuhYbxOWlA/D4iSHuTZO9Nj9mJKW7Q5wqyuFt7Qa+vwqJdQ9i5s3gMERMZM5KQCGUCSABVmJ4vvcEk8IbztnqzhRm8wHysBmYMO6xarsMqtECEMjYy0Ff3hIC3cXoVAki960ILjQpJSTM2RO7RLLLlOooHD2/lFBWopVIJwXf8gzf4hlhdmlM1B7VBZzZyokMQA9qAZTyFN5i8Rg1TEEzJ6KBnehLHefgylkUcu91CFEnB4gEEZNe9QAA1UPXWozaFzycFPaiuF8xPdqLPydr8wydh7Nmxjg9mAKJTOSCwA7pNwplaZiQkVpRqhLxvG4NcwZjNQXUffKWABDd12YEubAgsVKJgROEmgkCXLDqYgaipFbBO8wNRlB0cnjEYecrK6UgGzmzAmhu+878+aUg4ewZjRezpyQ4Uk7pABI7tCAAxcghII1ZIsmO5+EnLSlKlSywoHuprsU3cLL81KesJxImbyBMLlZB7wy/wC4KEu5BJtxLEkKKSZOz1gKCpxYsAE82sRcZUel2d9h7Nn6HJkzSlLGWAMuUBVvgNqnQWo5uY2vD4jMlToBBZwd0JANU7tq25VhSNmpqAlRuXKjmFVMOocWDkDSORsIU+9nJGVRqpgGCnDOX8LMa6RsPYMxpK2epKlFWJCc5BLqG8wuXD8wH1MblyQpkqxTl3YXa5JYjUClv1Cwexpe+FZlV7yiajKGTm0rybrG0bHl5CwKanumpLUJN3qRxoKawfjXYvyP8SCXkpKlTMTQ7odwS9SACojT1gZeKwIcqWtbF2A0G69EvyflGf6fKASCCqpqQDoHu7WHlZ6GTsZaVOmXkfdJYHNVmI152+Rg/GjfIxHtD2klAHsJCixdRWpQdOZIZIzXp84Z7M9pZc4BIwwC1btGYaEnxIje1tmyko3UMaZiHygPYkdL/QiwOyfs60Kypylaa1dwqwH14wr04j5tjPCzSUinHR9YyNHFFO6Gpy1ufWMhsSVnnmGlS5hVNUGkSg8z8SnogU+uEKMZilT5ipi0s9hdk6AQTtjEpUUSJR+6l3NN9ZNVH5DxjJMio1APAsALnoBE0i/ByhBSaAUr1AqzamnpAWLXX5uau3rB04lIKge9w5lzpfxEK1lz9ekCQYnKCb+H+IsmyJvazcNJHeM4Fhc5GPrCTCIGZAVYvfyHrFl9m8GmXis4UCJMlc3+YA+VAYShrFW0Jva4yepPvTVNz3ykXLfXUgufL3LE0ND3WBO8PIvax4FlOz5ZU5Kq3vdQr9fTOpqHerhgTTmKuWfujpyZ0WXBNi7Dg7xKbODxoQK87eQOlGWEIJajkWsKFKhV7fVAxSkQMp01D6259Nf7Q1wamOZyGN3cB9Wb8XOxu+8qMwnaG8CkJSuvdILMOLAECp8ehAsOypqp2xAkgApmiWoEf/rlrI5UKgT0NDFX2YvJi1JNBMQ7O4pwPQ6Rctg4cnZuNQH3cRmpUsZWagP5T8xWhjLUbnjR6H6SK+kWunu3T9FPxmy5nZ5gkkCpVRq+tiDW29YhUWX2RzzcFiJBG+jJOl8ihWRY69mp2N28leK9oVS5BQUaM5qxBKST4AjqNXU538INrBWKWlYBKhRxoXDV0v8A1HiYrNnDFMHwSFAp7xSFneBO9VGosTulhXugByACVYcMkhrpqtqAAEaFma9WcXGXM69ucIZWOW3dmlKhVgnMhQV1JUFEdVMxcwlnIIUQM7DKcgPeaguAWAIYhqtY9107JsNkYlypwHDAWALO4ZT2CFDVshuxzyJW7OA56BwzlwbMygXtlLn/AHCQ5GHCHXuuySCBQMHowpcMeAQ1TLfqWvdS5FwxBAPeFHAZ6EUpuJ4JCsYMlAkUBZI3nBBDh/eIIuRetbEKKDsMkZQAHDsHHF02YUIFhoGb3ULpU0BGUkAgckkFgynsL6u13OU5yZk10qIL8BVPFLEOX1poyrgHObMGKnNlUwJUlg9iWDPzNON03oTmLSvdzH3gAyTQOvKSb086HXMY0FMBWiVGz5gCVcS+qulSbLJ6M4qC2W5Bqw/EAOb0L8tA33esFGpklFX4e8zOAKA2qFcCGA91wIJqUu5lkOlJDVsSC9C39mJJsRMmksXYKAY0tSuZXFJNeBB1aZ0QNWAq6WvmIf8A5FxejVPd1moikZq1L3L6unN/N8VT1eDAFFJAIceOrjzcRFLKioAm50cUe1O84Oj1AIsVAuUsJAJYhmBu9Gc05M9q+9BsWgQlQUkCrlnFrVajgtXoCK6zdiWUkMKA0LuHcXtQxoywFJpW1LuaGn034YlzhN2ez8bBxSutaa1MawAklOW6hUh+twQ1+sanMMrW/CAzMLkcG/xGTZzCo1rUZSLMX5H61hmB0pYOD6JL3tYEGlYYAT9q+7nhyQADZquSRpZjX9oixG2ZalCUUEqfdce9mAe1Of6vGkSmlTWBLgU4k8S+sdTtlJI7RR3wp9GqRoRy4fKFdbjx8C/FoGdXU684yJ8Sd9VrxkUJs8lkJDO3Bqnp4QcJoTrfW/M35H1MRqw78GFhyZyTypAWImML/X9457o6eTeMxWY0DPHJleVPr1jjDoc1giYGIbwrVoUbg7w0pKphBNAB++kOtiJEuRtBThSRKEtL2zKOWleCn5QowmDVMQSLkv4CGiElGz5xf/enpCKh90EqTzqkiAgsXbMrQCo1oHcNXnUNXhDPIyToWIBIsGofUVp4e6Ls1G6S1rnxJB9DTlrUGZZd7m5qOvkN1+TqNWOar4JeRXiO+1KFnoRX01hjh5DpSSGpR6hQDh63qCPo5QpLlbmvSlR/fjXqbvpKWQAomlg5AHdVoXcuLHm7tmSIzEG0MWUTpc3LVPe5moV4u/j5n2D+Hk2TikzkpS0tRSSKbwALO4vvMekeNY9KbaOQDSz2048v29J/gusS5y5YLggEfrE5R3yOha0vi+LxdiqVsFS1T0LAISoBzSoLKfnetbcQkEHZ2C+w46WQaE18/wC1uo4E3PbMpcvFYlIKgkqJDcVEGmv7lrHLloXtDiliZLURVOVQ8Mp/VIpy0ywz3RBbM9h9sJBXLkTgHHcNHdyFJvQiivR2GaKjjgkgU1SGAerhJd700LX0dbegTD9o2ZmFWQFp55WVpxSG8dbR5njsDOCcxO87kEigAUDV9AD5TKmuYwBNHU1BCQcuUn8RcO7371hzvUFW7AmUOzKmq70YsTUFga1y2+INdDETkkqU5c3q7BjQMbWPOpf3yY5M1VRVQBPQjecsbglfD3iNd2ohDPSMxDE90pYhw4BDszm1rlQIsgA3By7KzKJZLD8KaCqQ7EgFhyb/AMcDIlgrXugroWa/le5biVaEoAJwhytvMySKWGUs1NSFA00Zu9Ly4wfKTT3rJ5WqPJh/TRwEAw9kAou7EJYO2mQ8hUKuSAxegVml2fuhsxIIpQkUDXS3EGlSGZnlt1KG8QnUA3Yd1KgRoeLigYnujexiUCoSp2bXiDUnUFyOZKviO7NNSOYcvwdwByezXb+W/C1kCrm9Kj4g1a+8U63bvFRHGIn0VlrXgDdi9KPR+BLNupjIDJpXeHDK/mz16Bq6CrJDHEL4nQEVc2POzDyHuiBsPiDmGoJOoNXYX1cdCQ5YJiSWumXKASBewDBRvWocseJJNhBFJpSVPe5A0JobN+rAVjeIURmJJPQk8LMd40tGkqJYEXck+fiePi3CMykggE2sWAqSNL6UFmvGAQTpPduwueBt0FgfCNEuEjUC4AFeep14WiRSnDHiaUFmboKX9Y2oJGUsOYHACpcXa2pgmIZ88dksAkHKkJNnLP4aQuVjZqp+UhpWcDhTMNdLNpDJbGVM3RRNg7m1BwcDSNo2xKWpMuWnezJBLNlAIrz8OMK/I8fBEZ6fiPhzrrG4Gw6ElIOVJpwf9YyKCHnkwjL89OJNqHTjCObUwz2gu/19UhTmrHLJnRFBchPdA1qegv5x2VEuTRhQ+kcS0Uvz8B8v8Rtt1VQ5b929Iz4D5GcvCrTKBSpgbh2D3H6+kF7dXlwuBRqpKphHDNkD2oXCoVYwzEpye6R5lreRg/25nnt5aLJTIQ38xKz/AMoy5D4NS5rDKAHZ3q3de/Cg8uSYmEklLi5I5DR+TODe2T8NQdn1XRuAoejBq34fsIbIlhk0BZVxoaAildU24Bn3Xotyb2BMLKAIBDBw7liUm55sUjn65WsxRq5cZhdIq+6amzuRbU0umBJEveTmFhcdUkM16F/5gzMInnzHzFuJ4uwvdvd/wBu4Aj2thjU83Hh9E383BVcP4LTR9sKSHdNOX00VzHTAQcuoNK0Brrcbx9fxCH38JsBMTihPCSUCnNX9ucSk6KRLZ/EpQRjEMHUtgALspOVhxck0fU6KUyfJhFL7LEkE2NVAA1d1J1cqJPFRtaLt7U7Am4nEYfEywkGW2ZCiQVAEkFJZnGYli1hWPN9oYBgd0pUklwbgi4L6xJy8D0j2n2ZwcuVIEuWVFDUcvRtCNI87xKCM6TdJa2tA1BZwmosGayBDf+FG1VKlrlKL5CMvJKnp5j1gLE5TMmKGqlNShdXlXN45jqo5a6bEmV0rzKUQCKBjWrHK9HGlBaibhICuVqd2Tx6PUMQTyHKi3PfMbnT2XRTsgs5tvu4LBzR6fCkhnQBCpQdTMzs+rEubOGFR4G4ACrEiWSSpSnDkuWuC9CDQNVzVnLuRmUUmypgqCH71GzGq2Bq2ijf4i7ZtwOWt1JBbU2ckKCgoDRxvPdgDQjMVT5m4E2NDfKxua0Buficllk4wZhm0dyQkli1Q3Uu9qE5gzE7vSUsrM6e7f+kuS3LTgCzJSDtKWSMxspV+DtUUDu4c/icjfaUzyyQN3dFS7uGU+bWpd2uXuQIIDA2YiuooCHckWuzEU55b5iYiFOo0NeppSrO7mhbgAKAmNhJKQze7QU0ZxlNGIIbrrmMdoSz1LZrUsaO9KM1qV+HvYUGkyzqHdzobsC+iqln1ZqJBJkkF10qwpZVFC3OqfH8oEEyUAkJI0oX5sQR1DV4tTunXZgF1JqTVudGoPXlW2UYxPMJarhwz2LaPxqW08bRDMBYtzepYABXldN2b8Noknr3RlKkg6vQsLa186JLPYRS5hDu7BLOKnLStHflduOkExtKlOSzFwavqHbjfU+cRpm2Y8SzneAIHDmKdI6StlM5AoPEnibmkAqxaRmYOolvh5uCqp7vyjWkZJvgYTJw7KYALp5NpUvu9L25xF/pklJSsMZilpPi72fgDCXGbRmZBLohKhVRuqxudKj6aB9m4jNiAVOEhyHDhRyl6hxS/CkI2t9yii6VjiTMZID24VD6+sZAiJlPdHUE+PjfxjIrRI84xqWpq0AyUOYOxtnf5P4wPIR48o5fJ0rgkkgipBIvyA+m8o4mKtqc36xMWA8PK2v1rHGGlZ1JTR7g9Po+QgsyGUnaBWuWCkEBYHgCCfrpEPthMKsdN4JUlKRyShKf0gjYuFUMXKzIcZubNUE+kK8UszcXOVd5i/wDkR/eMgjTZSSE5hooEc6OGLu9CfDWG0+hc5fXU5Wc01cku76uc4UhQQ7p0rVnt6VHl0aSdMJAIaotU1FL+Xn0JpwiTOwvqAbDgKJLM+ijxvq5zw4xRyDdIqRfg1q8CPPxM0lRIClZQHq+r5iNG6jmX1bSpWagIINGa5Ja4HImzupVy4VmYR4ldQNLeBP15cqXeXjlJCZMtRQhIHdLZiwJJa92blFXn4J250oxJURccTUf1DkS02atwCpQSpKQ5J3VJahfQtrYs9GIiMosrGSLjsLb83DqBCypL7yCXBH784cfxAwyDMRMScvay3JoXZgCRQuQpIetgLkPU0plyxnxE5CJSe9lOdZ5JSl2OlWZ4k9sMWrEzq5koMsJlpdkhATmatMxOr2bR8uULe4ZS22Jtg7WlYSUtElfaTl+81HAoWFwASaOSfAQun4yZKypUCpOXSpNFDoXAfg6joTmBw+SWSc2YlJQ9VJdRd6kNR6cy7FRyE4ntppAALApQlgaOlIetX6c7EUolGLoSpNWCYta828SKEJr1IUdQCBQE1rW5BEgKzpDEOzs71ctxAcDnUEVyiM2hsyaoZyQ9MrFt1QBLtRmKR0IHwiIJezZjuVhg4Z6As2lbhRetlnWpv0LS7G6RvyxQqYig1IQxBTSyh3fws7IEbSoBgGYKo/MGw8Lh7JZ2RmXYXBzFlBUqymUcwDpysSzD8TvQ5VvYuXMw85nLUNLGhzB6sQXCnBIup/eZrBXsdGXmCS7AjyBCVEa8AT019+QO4o5AqSKHi/Vj4k65lBQmdOTmCgTlIYalzRRIAI0N6E6FspGFxwJSkAksHYD4iEilqEFh8IYFkg60DFh8yYXs783o7UAFfIiqaWSY5c0jPo2W5feoQaVup3ez1eqo0kEirjSxYFmDChqSlqu+rtMLw6QwzMXuVV465uCiTU3NTmJWQGiVOXDFixuaggW6MQ3u01SJkjNfUA2L1c+o9OIYiGRMZSSKCvg9SCNKlIqKUewSOsRiRLDlxu3IuQHPPTrqa0jANqxDEOoVOuvO/IDh+ZqAzMcFbiHIIFaiitWNfExFiZapgClHKlRcJd1+HG9zSzNHKluNxBAY72pbdegszHqNIFjJBMzCgb01TsRYgkG5c6UOnGFyp4L5JQJfgTTeylhRzQvyhlIwiAmpdrKrY5mdy76OdALxPOniW4NGAowB1rS1+HlGSZnJFe2ouYQhK2u4JS7nM4DgmwAPhoaRuXjlzZie0QhOVEyqXAVQpZiBRzesS7S2zLMuZLCcxzhQLMHHeI4ah6mNyfaRM/7tKCnKhZcgOdxQ0Or3gSTHT24NmckUJLj8p+cZHE+Q5cAFwC+bkOUbixCikz8PmHL9BpAKBX68HhuqY4YNX9BAEuTq1Y5i6B8QWFONdaD5RpCClaALgPTiawclAJFq6cQA4FvoxzhJgE4lXw18/r0jSCmH+yuKVMxkorskG3Q19YSbISZswqUzrUSeDqL6CzqixbEmJVPmFFGkqfQORx5OIrexiybPp6afX99HkL4Hc8F6EbwBbvBwBR20zWHOlWVsJOYOag6BqUND0qT0PM5hJrOLAa/mp009ToaT5S4NvTg9ub1+XusTOpUmneB15Nzdrh+DNo27Lh6LFyX89GNNATTloxyxpQctyG7rEPelSBwHC2jbsjsoN5OxYMNQC1BX5NuExPNl0f3mpe4BAYNxI8+bL1h5TJfMT3QDRmJoeAcBLB9H0zJKlyswFhoXtUVZtXIYNq1HZeBIZWU0Ni9Lu441ar6vS6SAG2hkVJWCCApAANCOFuW9wsOaRmEnidhpMyapRyshbO4ylQc3DkPoxaur8ThVXBuDgcrAWzDllajMkf2YmAysRJyvlVn/AJSliBRzQHq4asJqcWU0+R7Ix+ElEBI7QglmS6uOop8qjgrNAvGZlrWhmW9HoGCiCoaFnNasku4K80+xNjS+zSokGjgWANdOjirs34Q821wBNGRCQ4qRu91xawIp0bUAOP4Da+5ADiJ2UAEXcuQxqggk1Nc/jnJPeaNOAnJIGYUVmLG5LFwzNU9XKaUZLzCTMqaltb1cFm5Hdbq98q80WLylTEB34CwuKn8Kr/CQbLcoVsXnZ85AcKchWYkCj5mHMAFiw0CfwwSvtpYIcqcllAAkMQoGgJNCBV3ORndDkzSAFBiyt7j7tzmbgoF27yn/APJGdvoLs9XNC/Ei7kV4F23srUDIAGPmJLLBahVY6FNC3dcAeVwrf0taJiVS1hSSFkuAxCt4qrYEfT1zs1FKgCXykUAcuaEcC7qVw1t7kMzfQCoMwBBAYl6UbVlAOBqWFUBJ3BaBZGDUC8uY6sgFb3bUtrV6jeHxETytpqlqSlSVAhxYuKP4kkgtcO9yAmJEiYh2UFbrm1ACTax0PQcGCuftgO8oOoEk6VqMvEAVfW9XKikfwHn3/kPXjkpTnTQpG6nUvYcmJqzs9KkmIspDTFKcuTLTcAMkgAeHFgeLwkwOJdYUv4yAWcDQuAwIDJFxoKACLAJAmnOSopc5X0TQOfBxoOApAUsmGUcfz+DS5JmLQskZQ+UAaZgXOlk6+UTrKS7OzMSXsXqXtrUua6RLPUpJHLiWHIknXRz4CIzJzJowANjwYOefU1h0SbsGTPD0FC76MA7qHC451jmdN+7IAJUanmav6E+AjsYTLmyhyTxoOGnLXhxjlYVLTlbQuSeXE11avlDWAWY7s05M6GIOnwnkzHU189I4wisOXErNnyqclrOzWOp0hti8qpSkkJWWobkWq58vBuQ5l7NlICVJFS+YvxS7/wBX/KEsetgfITWjaOUu2lzGR1LTS3p/eMh7E3PPpd/AfONo/WMjIgVGE0slRHP9P2HlCMneX0HyMZGQZeAryNvZgUxZ1GHW3Ld0hPswbp6//J/YRkZCxHl/oZYXveH6QdM7hP4oyMh0ITSUh7e7+q/+o8hwgn3gNGPyX/1T/SOEbjIwoVL74Gjimn/jFuhI8TAsk/eHoD45QX6vV4yMhgGtpUYCgZNP5Z//AER/SngI17LpH2ifT/x//Ko3GQk+Bo8jOYoiS4JFAfF5pfzSn+kcIEzl5VTQKatmM1v+CP6E8BGRkFcGfJOVkJuaSyRXUJmV/wDVP9I4R1PLLLaBbcr2/pT/AEjhGRkMBjaVUq5BTcvuUGniAfAR3ikAAsBfLb3eHTlGoyMxSOSXTMfQU5buHPzUfMxFhjRP5U/KV/3X/WriYyMggJQs5gHLZSfFll/MA+AgfHUMsCgdQbRu0AbypGoyMEWYRId2D9smuvcQb9ST4xb53cB1yJL6ucrnrGRkS0eF9kU1uf3ZvFDfbgCR13qxivd/K/iVAE9WjIyKkQdJZ2pb1JeBNpndHVY8N2nSp84yMg+THeKSBJJAY/2ML9nn72YNN7/kkfKMjIR8Dx4NyjTxPzjUZGQw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6150" name="Picture 6" descr="http://farm6.staticflickr.com/5106/5561557149_4137be9362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2202" y="2091842"/>
            <a:ext cx="5297397" cy="3973048"/>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p:cNvSpPr txBox="1"/>
          <p:nvPr/>
        </p:nvSpPr>
        <p:spPr>
          <a:xfrm>
            <a:off x="2916820" y="6123008"/>
            <a:ext cx="5301205" cy="369332"/>
          </a:xfrm>
          <a:prstGeom prst="rect">
            <a:avLst/>
          </a:prstGeom>
          <a:noFill/>
        </p:spPr>
        <p:txBody>
          <a:bodyPr wrap="square" rtlCol="0">
            <a:spAutoFit/>
          </a:bodyPr>
          <a:lstStyle/>
          <a:p>
            <a:r>
              <a:rPr lang="nb-NO" dirty="0" smtClean="0"/>
              <a:t>Foto : Bent Kure fra </a:t>
            </a:r>
            <a:r>
              <a:rPr lang="nb-NO" dirty="0"/>
              <a:t>Læring rett i </a:t>
            </a:r>
            <a:r>
              <a:rPr lang="nb-NO" dirty="0" smtClean="0"/>
              <a:t>lomma prosjektet</a:t>
            </a:r>
            <a:endParaRPr lang="nb-NO" dirty="0"/>
          </a:p>
        </p:txBody>
      </p:sp>
    </p:spTree>
    <p:extLst>
      <p:ext uri="{BB962C8B-B14F-4D97-AF65-F5344CB8AC3E}">
        <p14:creationId xmlns:p14="http://schemas.microsoft.com/office/powerpoint/2010/main" val="333062627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1891938"/>
          </a:xfrm>
        </p:spPr>
        <p:txBody>
          <a:bodyPr>
            <a:normAutofit fontScale="90000"/>
          </a:bodyPr>
          <a:lstStyle/>
          <a:p>
            <a:r>
              <a:rPr lang="nb-NO" i="1" dirty="0"/>
              <a:t>«Bruker du mer tid på dette studiet med video som læringsressurs, enn et studie med tradisjonell undervisning (se bort fra tid brukt på transport til og fra campus/studiested)?</a:t>
            </a:r>
            <a:endParaRPr lang="nb-NO" dirty="0"/>
          </a:p>
        </p:txBody>
      </p:sp>
      <p:graphicFrame>
        <p:nvGraphicFramePr>
          <p:cNvPr id="4" name="Diagram 3"/>
          <p:cNvGraphicFramePr/>
          <p:nvPr>
            <p:extLst>
              <p:ext uri="{D42A27DB-BD31-4B8C-83A1-F6EECF244321}">
                <p14:modId xmlns:p14="http://schemas.microsoft.com/office/powerpoint/2010/main" val="1815086048"/>
              </p:ext>
            </p:extLst>
          </p:nvPr>
        </p:nvGraphicFramePr>
        <p:xfrm>
          <a:off x="838200" y="2876972"/>
          <a:ext cx="10805932" cy="36627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554309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i="1" dirty="0"/>
              <a:t>Hvor ofte har du benyttet lærerens egenproduserte video i høstens studie?</a:t>
            </a:r>
            <a:endParaRPr lang="nb-NO" dirty="0"/>
          </a:p>
        </p:txBody>
      </p:sp>
      <p:graphicFrame>
        <p:nvGraphicFramePr>
          <p:cNvPr id="4" name="Diagram 3" title="Hvor ofte har du benyttet deg av lærerens egenproduserte video i høstens studie?"/>
          <p:cNvGraphicFramePr/>
          <p:nvPr>
            <p:extLst>
              <p:ext uri="{D42A27DB-BD31-4B8C-83A1-F6EECF244321}">
                <p14:modId xmlns:p14="http://schemas.microsoft.com/office/powerpoint/2010/main" val="4266983624"/>
              </p:ext>
            </p:extLst>
          </p:nvPr>
        </p:nvGraphicFramePr>
        <p:xfrm>
          <a:off x="310889" y="1986452"/>
          <a:ext cx="11321668" cy="4020809"/>
        </p:xfrm>
        <a:graphic>
          <a:graphicData uri="http://schemas.openxmlformats.org/drawingml/2006/chart">
            <c:chart xmlns:c="http://schemas.openxmlformats.org/drawingml/2006/chart" xmlns:r="http://schemas.openxmlformats.org/officeDocument/2006/relationships" r:id="rId2"/>
          </a:graphicData>
        </a:graphic>
      </p:graphicFrame>
      <p:sp>
        <p:nvSpPr>
          <p:cNvPr id="5" name="Rektangel 4"/>
          <p:cNvSpPr/>
          <p:nvPr/>
        </p:nvSpPr>
        <p:spPr>
          <a:xfrm>
            <a:off x="189053" y="5954198"/>
            <a:ext cx="11709722" cy="923330"/>
          </a:xfrm>
          <a:prstGeom prst="rect">
            <a:avLst/>
          </a:prstGeom>
        </p:spPr>
        <p:txBody>
          <a:bodyPr wrap="square">
            <a:spAutoFit/>
          </a:bodyPr>
          <a:lstStyle/>
          <a:p>
            <a:pPr>
              <a:lnSpc>
                <a:spcPct val="150000"/>
              </a:lnSpc>
              <a:spcAft>
                <a:spcPts val="800"/>
              </a:spcAft>
            </a:pPr>
            <a:r>
              <a:rPr lang="nb-NO" dirty="0" smtClean="0">
                <a:latin typeface="Times New Roman" panose="02020603050405020304" pitchFamily="18" charset="0"/>
                <a:ea typeface="Calibri" panose="020F0502020204030204" pitchFamily="34" charset="0"/>
                <a:cs typeface="Times New Roman" panose="02020603050405020304" pitchFamily="18" charset="0"/>
              </a:rPr>
              <a:t>Åtte </a:t>
            </a:r>
            <a:r>
              <a:rPr lang="nb-NO" dirty="0">
                <a:latin typeface="Times New Roman" panose="02020603050405020304" pitchFamily="18" charset="0"/>
                <a:ea typeface="Calibri" panose="020F0502020204030204" pitchFamily="34" charset="0"/>
                <a:cs typeface="Times New Roman" panose="02020603050405020304" pitchFamily="18" charset="0"/>
              </a:rPr>
              <a:t>av ti (81%) som bruker videoene flere ganger i måneden. Resterende har sett videoen noen ganger i semesteret (15%) eller ikke i det hele tatt (3%).</a:t>
            </a:r>
            <a:endParaRPr lang="nb-NO"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50336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 ser du på videoene?</a:t>
            </a:r>
          </a:p>
        </p:txBody>
      </p:sp>
      <p:pic>
        <p:nvPicPr>
          <p:cNvPr id="4" name="Bilde 3"/>
          <p:cNvPicPr>
            <a:picLocks noChangeAspect="1"/>
          </p:cNvPicPr>
          <p:nvPr/>
        </p:nvPicPr>
        <p:blipFill>
          <a:blip r:embed="rId2"/>
          <a:stretch>
            <a:fillRect/>
          </a:stretch>
        </p:blipFill>
        <p:spPr>
          <a:xfrm>
            <a:off x="1039350" y="1599153"/>
            <a:ext cx="9725106" cy="4692750"/>
          </a:xfrm>
          <a:prstGeom prst="rect">
            <a:avLst/>
          </a:prstGeom>
        </p:spPr>
      </p:pic>
      <p:sp>
        <p:nvSpPr>
          <p:cNvPr id="3" name="Avrundet rektangel 2"/>
          <p:cNvSpPr/>
          <p:nvPr/>
        </p:nvSpPr>
        <p:spPr>
          <a:xfrm>
            <a:off x="1039350" y="2478795"/>
            <a:ext cx="9382607" cy="528810"/>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Avrundet rektangel 4"/>
          <p:cNvSpPr/>
          <p:nvPr/>
        </p:nvSpPr>
        <p:spPr>
          <a:xfrm>
            <a:off x="2401678" y="3068431"/>
            <a:ext cx="8020280" cy="1173201"/>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6126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1413" y="365125"/>
            <a:ext cx="5173883" cy="2516971"/>
          </a:xfrm>
        </p:spPr>
        <p:txBody>
          <a:bodyPr/>
          <a:lstStyle/>
          <a:p>
            <a:r>
              <a:rPr lang="nb-NO" i="1" dirty="0"/>
              <a:t>Hvilken enhet foretrekker du å se på videoene </a:t>
            </a:r>
            <a:r>
              <a:rPr lang="nb-NO" i="1" dirty="0" smtClean="0"/>
              <a:t>på? </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3820416242"/>
              </p:ext>
            </p:extLst>
          </p:nvPr>
        </p:nvGraphicFramePr>
        <p:xfrm>
          <a:off x="557677" y="3073706"/>
          <a:ext cx="5173884" cy="2950764"/>
        </p:xfrm>
        <a:graphic>
          <a:graphicData uri="http://schemas.openxmlformats.org/drawingml/2006/table">
            <a:tbl>
              <a:tblPr firstRow="1" firstCol="1" bandRow="1">
                <a:tableStyleId>{5C22544A-7EE6-4342-B048-85BDC9FD1C3A}</a:tableStyleId>
              </a:tblPr>
              <a:tblGrid>
                <a:gridCol w="3446935"/>
                <a:gridCol w="1726949"/>
              </a:tblGrid>
              <a:tr h="737691">
                <a:tc>
                  <a:txBody>
                    <a:bodyPr/>
                    <a:lstStyle/>
                    <a:p>
                      <a:pPr>
                        <a:lnSpc>
                          <a:spcPct val="150000"/>
                        </a:lnSpc>
                        <a:spcAft>
                          <a:spcPts val="0"/>
                        </a:spcAft>
                      </a:pPr>
                      <a:r>
                        <a:rPr lang="nb-NO" sz="3200" dirty="0">
                          <a:effectLst/>
                        </a:rPr>
                        <a:t>Enhet</a:t>
                      </a:r>
                      <a:endParaRPr lang="nb-NO"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nb-NO" sz="3200">
                          <a:effectLst/>
                        </a:rPr>
                        <a:t>Prosent</a:t>
                      </a:r>
                      <a:endParaRPr lang="nb-NO"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7691">
                <a:tc>
                  <a:txBody>
                    <a:bodyPr/>
                    <a:lstStyle/>
                    <a:p>
                      <a:pPr>
                        <a:lnSpc>
                          <a:spcPct val="150000"/>
                        </a:lnSpc>
                        <a:spcAft>
                          <a:spcPts val="0"/>
                        </a:spcAft>
                      </a:pPr>
                      <a:r>
                        <a:rPr lang="nb-NO" sz="3200">
                          <a:effectLst/>
                        </a:rPr>
                        <a:t>PC / Mac</a:t>
                      </a:r>
                      <a:endParaRPr lang="nb-NO"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nb-NO" sz="3200">
                          <a:effectLst/>
                        </a:rPr>
                        <a:t>94%</a:t>
                      </a:r>
                      <a:endParaRPr lang="nb-NO"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7691">
                <a:tc>
                  <a:txBody>
                    <a:bodyPr/>
                    <a:lstStyle/>
                    <a:p>
                      <a:pPr>
                        <a:lnSpc>
                          <a:spcPct val="150000"/>
                        </a:lnSpc>
                        <a:spcAft>
                          <a:spcPts val="0"/>
                        </a:spcAft>
                      </a:pPr>
                      <a:r>
                        <a:rPr lang="nb-NO" sz="3200">
                          <a:effectLst/>
                        </a:rPr>
                        <a:t>Nettbrett </a:t>
                      </a:r>
                      <a:endParaRPr lang="nb-NO"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nb-NO" sz="3200">
                          <a:effectLst/>
                        </a:rPr>
                        <a:t>27%</a:t>
                      </a:r>
                      <a:endParaRPr lang="nb-NO"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7691">
                <a:tc>
                  <a:txBody>
                    <a:bodyPr/>
                    <a:lstStyle/>
                    <a:p>
                      <a:pPr>
                        <a:lnSpc>
                          <a:spcPct val="150000"/>
                        </a:lnSpc>
                        <a:spcAft>
                          <a:spcPts val="0"/>
                        </a:spcAft>
                      </a:pPr>
                      <a:r>
                        <a:rPr lang="nb-NO" sz="3200" dirty="0">
                          <a:effectLst/>
                        </a:rPr>
                        <a:t>Smarttelefon</a:t>
                      </a:r>
                      <a:endParaRPr lang="nb-NO"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nb-NO" sz="3200" dirty="0">
                          <a:effectLst/>
                        </a:rPr>
                        <a:t>10%</a:t>
                      </a:r>
                      <a:endParaRPr lang="nb-NO"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0201276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i="1" dirty="0"/>
              <a:t>«Hvor viktige er disse faktorene om video for deg i dette studiet?»</a:t>
            </a:r>
            <a:endParaRPr lang="nb-NO" dirty="0"/>
          </a:p>
        </p:txBody>
      </p:sp>
      <p:sp>
        <p:nvSpPr>
          <p:cNvPr id="3" name="Plassholder for innhold 2"/>
          <p:cNvSpPr>
            <a:spLocks noGrp="1"/>
          </p:cNvSpPr>
          <p:nvPr>
            <p:ph idx="1"/>
          </p:nvPr>
        </p:nvSpPr>
        <p:spPr/>
        <p:txBody>
          <a:bodyPr/>
          <a:lstStyle/>
          <a:p>
            <a:endParaRPr lang="nb-NO"/>
          </a:p>
        </p:txBody>
      </p:sp>
      <p:pic>
        <p:nvPicPr>
          <p:cNvPr id="4" name="Bilde 3"/>
          <p:cNvPicPr>
            <a:picLocks noChangeAspect="1"/>
          </p:cNvPicPr>
          <p:nvPr/>
        </p:nvPicPr>
        <p:blipFill>
          <a:blip r:embed="rId3"/>
          <a:stretch>
            <a:fillRect/>
          </a:stretch>
        </p:blipFill>
        <p:spPr>
          <a:xfrm>
            <a:off x="838200" y="1825625"/>
            <a:ext cx="10515600" cy="4439921"/>
          </a:xfrm>
          <a:prstGeom prst="rect">
            <a:avLst/>
          </a:prstGeom>
        </p:spPr>
      </p:pic>
    </p:spTree>
    <p:extLst>
      <p:ext uri="{BB962C8B-B14F-4D97-AF65-F5344CB8AC3E}">
        <p14:creationId xmlns:p14="http://schemas.microsoft.com/office/powerpoint/2010/main" val="2047760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Formativ vurdering</a:t>
            </a:r>
            <a:endParaRPr lang="nb-NO" dirty="0"/>
          </a:p>
        </p:txBody>
      </p:sp>
      <p:pic>
        <p:nvPicPr>
          <p:cNvPr id="4" name="Plassholder for innhold 3" descr="Skjermutklipp"/>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0086" y="1454149"/>
            <a:ext cx="6145014" cy="4957247"/>
          </a:xfrm>
        </p:spPr>
      </p:pic>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0591" y="0"/>
            <a:ext cx="2761409" cy="1038225"/>
          </a:xfrm>
          <a:prstGeom prst="rect">
            <a:avLst/>
          </a:prstGeom>
        </p:spPr>
      </p:pic>
      <p:pic>
        <p:nvPicPr>
          <p:cNvPr id="3074" name="Picture 2" descr="http://ikt-norge.no/wp-content/uploads/2013/12/fronter_logo_colo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214" y="1166812"/>
            <a:ext cx="49053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8/86/Itslearning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200" y="146050"/>
            <a:ext cx="32099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m1.behance.net/rendition/modules/58748401/disp/6b2959befd0542ce9bee570c2132e14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5450" y="2343150"/>
            <a:ext cx="2876549" cy="16160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edudemic.com/wp-content/uploads/2014/07/google-form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4880" y="4702914"/>
            <a:ext cx="3017120" cy="215508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ctreichler.wikispaces.com/file/view/logo.png/499058072/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5225" y="3578714"/>
            <a:ext cx="3333750" cy="122872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msdlt.instructure.com/courses/410/files/15917/preview?verifier=VvFSpkNifCnGQsPc2nOfrNasI26p9c5BN1T5a9a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9887" y="4702914"/>
            <a:ext cx="2166938" cy="216693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lh5.ggpht.com/5POUqqkmFh37PIb042KhpBg7BhFlzHfbRAm9Kz-jaGMVJ6fZ2KrLvSgqtP7HPSuXP1Cg=h90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3214" y="2234776"/>
            <a:ext cx="1468755"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08219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26335" y="2575628"/>
            <a:ext cx="10515600" cy="1706743"/>
          </a:xfrm>
        </p:spPr>
        <p:txBody>
          <a:bodyPr>
            <a:normAutofit fontScale="90000"/>
          </a:bodyPr>
          <a:lstStyle/>
          <a:p>
            <a:r>
              <a:rPr lang="nb-NO" dirty="0" smtClean="0"/>
              <a:t>Vi kan avlive myten om den </a:t>
            </a:r>
            <a:r>
              <a:rPr lang="nb-NO" dirty="0" err="1" smtClean="0"/>
              <a:t>multitaskende</a:t>
            </a:r>
            <a:r>
              <a:rPr lang="nb-NO" dirty="0" smtClean="0"/>
              <a:t> studenten som studerer overalt og på alle digitale enheter. </a:t>
            </a:r>
            <a:br>
              <a:rPr lang="nb-NO" dirty="0" smtClean="0"/>
            </a:br>
            <a:r>
              <a:rPr lang="nb-NO" dirty="0"/>
              <a:t/>
            </a:r>
            <a:br>
              <a:rPr lang="nb-NO" dirty="0"/>
            </a:br>
            <a:r>
              <a:rPr lang="nb-NO" dirty="0" smtClean="0"/>
              <a:t/>
            </a:r>
            <a:br>
              <a:rPr lang="nb-NO" dirty="0" smtClean="0"/>
            </a:br>
            <a:r>
              <a:rPr lang="nb-NO" dirty="0"/>
              <a:t/>
            </a:r>
            <a:br>
              <a:rPr lang="nb-NO" dirty="0"/>
            </a:br>
            <a:r>
              <a:rPr lang="nb-NO" dirty="0" smtClean="0"/>
              <a:t/>
            </a:r>
            <a:br>
              <a:rPr lang="nb-NO" dirty="0" smtClean="0"/>
            </a:br>
            <a:r>
              <a:rPr lang="nb-NO" dirty="0" smtClean="0"/>
              <a:t/>
            </a:r>
            <a:br>
              <a:rPr lang="nb-NO" dirty="0" smtClean="0"/>
            </a:br>
            <a:r>
              <a:rPr lang="nb-NO" dirty="0"/>
              <a:t/>
            </a:r>
            <a:br>
              <a:rPr lang="nb-NO" dirty="0"/>
            </a:br>
            <a:r>
              <a:rPr lang="nb-NO" dirty="0" smtClean="0"/>
              <a:t/>
            </a:r>
            <a:br>
              <a:rPr lang="nb-NO" dirty="0" smtClean="0"/>
            </a:br>
            <a:r>
              <a:rPr lang="nb-NO" dirty="0" smtClean="0"/>
              <a:t>Studentene følger tradisjonelle studiemønster også når de ser på video. </a:t>
            </a:r>
            <a:endParaRPr lang="nb-NO" dirty="0"/>
          </a:p>
        </p:txBody>
      </p:sp>
      <p:pic>
        <p:nvPicPr>
          <p:cNvPr id="5" name="Picture 6" descr="http://farm6.staticflickr.com/5106/5561557149_4137be9362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2539" y="1442475"/>
            <a:ext cx="5297397" cy="3973048"/>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516" y="1276924"/>
            <a:ext cx="4219460" cy="4241176"/>
          </a:xfrm>
          <a:prstGeom prst="rect">
            <a:avLst/>
          </a:prstGeom>
        </p:spPr>
      </p:pic>
    </p:spTree>
    <p:extLst>
      <p:ext uri="{BB962C8B-B14F-4D97-AF65-F5344CB8AC3E}">
        <p14:creationId xmlns:p14="http://schemas.microsoft.com/office/powerpoint/2010/main" val="34159476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Forskningsspørsmål 2 - I hvilken grad ser vi forskjeller i hvordan ulike studentgrupper opplever bruk av video?</a:t>
            </a:r>
          </a:p>
        </p:txBody>
      </p:sp>
      <p:sp>
        <p:nvSpPr>
          <p:cNvPr id="3" name="Plassholder for innhold 2"/>
          <p:cNvSpPr>
            <a:spLocks noGrp="1"/>
          </p:cNvSpPr>
          <p:nvPr>
            <p:ph idx="1"/>
          </p:nvPr>
        </p:nvSpPr>
        <p:spPr>
          <a:xfrm>
            <a:off x="6423949" y="2152891"/>
            <a:ext cx="5768051" cy="4525701"/>
          </a:xfrm>
        </p:spPr>
        <p:txBody>
          <a:bodyPr>
            <a:normAutofit/>
          </a:bodyPr>
          <a:lstStyle/>
          <a:p>
            <a:pPr marL="0" indent="0">
              <a:buNone/>
            </a:pPr>
            <a:r>
              <a:rPr lang="nb-NO" sz="4400" dirty="0" smtClean="0"/>
              <a:t>Det er liten eller ingen signifikant forskjeller mellom:</a:t>
            </a:r>
          </a:p>
          <a:p>
            <a:pPr marL="0" indent="0">
              <a:buNone/>
            </a:pPr>
            <a:r>
              <a:rPr lang="nb-NO" sz="4400" dirty="0" smtClean="0"/>
              <a:t>Kjønn</a:t>
            </a:r>
          </a:p>
          <a:p>
            <a:pPr marL="0" indent="0">
              <a:buNone/>
            </a:pPr>
            <a:r>
              <a:rPr lang="nb-NO" sz="4400" dirty="0" smtClean="0"/>
              <a:t>Alder</a:t>
            </a:r>
          </a:p>
          <a:p>
            <a:pPr marL="0" indent="0">
              <a:buNone/>
            </a:pPr>
            <a:endParaRPr lang="nb-NO" sz="4400" dirty="0"/>
          </a:p>
        </p:txBody>
      </p:sp>
      <p:pic>
        <p:nvPicPr>
          <p:cNvPr id="4" name="Bild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725" y="2054847"/>
            <a:ext cx="2482850" cy="1984375"/>
          </a:xfrm>
          <a:prstGeom prst="rect">
            <a:avLst/>
          </a:prstGeom>
          <a:noFill/>
          <a:ln>
            <a:noFill/>
          </a:ln>
        </p:spPr>
      </p:pic>
      <p:sp>
        <p:nvSpPr>
          <p:cNvPr id="5" name="Rektangel 4"/>
          <p:cNvSpPr/>
          <p:nvPr/>
        </p:nvSpPr>
        <p:spPr>
          <a:xfrm>
            <a:off x="305725" y="4039222"/>
            <a:ext cx="2482850" cy="646331"/>
          </a:xfrm>
          <a:prstGeom prst="rect">
            <a:avLst/>
          </a:prstGeom>
        </p:spPr>
        <p:txBody>
          <a:bodyPr wrap="square">
            <a:spAutoFit/>
          </a:bodyPr>
          <a:lstStyle/>
          <a:p>
            <a:r>
              <a:rPr lang="nb-NO" dirty="0" smtClean="0">
                <a:latin typeface="Times New Roman" panose="02020603050405020304" pitchFamily="18" charset="0"/>
                <a:ea typeface="Calibri" panose="020F0502020204030204" pitchFamily="34" charset="0"/>
              </a:rPr>
              <a:t>32 </a:t>
            </a:r>
            <a:r>
              <a:rPr lang="nb-NO" dirty="0">
                <a:latin typeface="Times New Roman" panose="02020603050405020304" pitchFamily="18" charset="0"/>
                <a:ea typeface="Calibri" panose="020F0502020204030204" pitchFamily="34" charset="0"/>
              </a:rPr>
              <a:t>% </a:t>
            </a:r>
            <a:r>
              <a:rPr lang="nb-NO" dirty="0" smtClean="0">
                <a:latin typeface="Times New Roman" panose="02020603050405020304" pitchFamily="18" charset="0"/>
                <a:ea typeface="Calibri" panose="020F0502020204030204" pitchFamily="34" charset="0"/>
              </a:rPr>
              <a:t>menn </a:t>
            </a:r>
          </a:p>
          <a:p>
            <a:r>
              <a:rPr lang="nb-NO" dirty="0" smtClean="0">
                <a:latin typeface="Times New Roman" panose="02020603050405020304" pitchFamily="18" charset="0"/>
                <a:ea typeface="Calibri" panose="020F0502020204030204" pitchFamily="34" charset="0"/>
              </a:rPr>
              <a:t>66 </a:t>
            </a:r>
            <a:r>
              <a:rPr lang="nb-NO" dirty="0">
                <a:latin typeface="Times New Roman" panose="02020603050405020304" pitchFamily="18" charset="0"/>
                <a:ea typeface="Calibri" panose="020F0502020204030204" pitchFamily="34" charset="0"/>
              </a:rPr>
              <a:t>% kvinner. </a:t>
            </a:r>
            <a:endParaRPr lang="nb-NO" dirty="0"/>
          </a:p>
        </p:txBody>
      </p:sp>
      <p:pic>
        <p:nvPicPr>
          <p:cNvPr id="6" name="Bilde 5"/>
          <p:cNvPicPr/>
          <p:nvPr/>
        </p:nvPicPr>
        <p:blipFill>
          <a:blip r:embed="rId3">
            <a:extLst>
              <a:ext uri="{28A0092B-C50C-407E-A947-70E740481C1C}">
                <a14:useLocalDpi xmlns:a14="http://schemas.microsoft.com/office/drawing/2010/main" val="0"/>
              </a:ext>
            </a:extLst>
          </a:blip>
          <a:srcRect/>
          <a:stretch>
            <a:fillRect/>
          </a:stretch>
        </p:blipFill>
        <p:spPr bwMode="auto">
          <a:xfrm>
            <a:off x="2219325" y="3506470"/>
            <a:ext cx="3876675" cy="3351530"/>
          </a:xfrm>
          <a:prstGeom prst="rect">
            <a:avLst/>
          </a:prstGeom>
          <a:noFill/>
          <a:ln>
            <a:noFill/>
          </a:ln>
        </p:spPr>
      </p:pic>
    </p:spTree>
    <p:extLst>
      <p:ext uri="{BB962C8B-B14F-4D97-AF65-F5344CB8AC3E}">
        <p14:creationId xmlns:p14="http://schemas.microsoft.com/office/powerpoint/2010/main" val="83220465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Forskningsspørsmål 3 - Hvilke faktorer påvirker studentens opplevelse av video?</a:t>
            </a:r>
            <a:endParaRPr lang="nb-NO" dirty="0"/>
          </a:p>
        </p:txBody>
      </p:sp>
      <p:sp>
        <p:nvSpPr>
          <p:cNvPr id="3" name="Plassholder for innhold 2"/>
          <p:cNvSpPr>
            <a:spLocks noGrp="1"/>
          </p:cNvSpPr>
          <p:nvPr>
            <p:ph idx="1"/>
          </p:nvPr>
        </p:nvSpPr>
        <p:spPr/>
        <p:txBody>
          <a:bodyPr>
            <a:normAutofit/>
          </a:bodyPr>
          <a:lstStyle/>
          <a:p>
            <a:r>
              <a:rPr lang="nb-NO" sz="4000" dirty="0" smtClean="0"/>
              <a:t>Er </a:t>
            </a:r>
            <a:r>
              <a:rPr lang="nb-NO" sz="4000" dirty="0"/>
              <a:t>kvaliteten på lyd og bilde viktige? </a:t>
            </a:r>
            <a:endParaRPr lang="nb-NO" sz="4000" dirty="0" smtClean="0"/>
          </a:p>
          <a:p>
            <a:r>
              <a:rPr lang="nb-NO" sz="4000" dirty="0" smtClean="0"/>
              <a:t>Hvor </a:t>
            </a:r>
            <a:r>
              <a:rPr lang="nb-NO" sz="4000" dirty="0"/>
              <a:t>viktig er lengden på videoene? </a:t>
            </a:r>
            <a:endParaRPr lang="nb-NO" sz="4000" dirty="0" smtClean="0"/>
          </a:p>
          <a:p>
            <a:r>
              <a:rPr lang="nb-NO" sz="4000" dirty="0" smtClean="0"/>
              <a:t>Er </a:t>
            </a:r>
            <a:r>
              <a:rPr lang="nb-NO" sz="4000" dirty="0"/>
              <a:t>det viktig å se foreleseren i </a:t>
            </a:r>
            <a:r>
              <a:rPr lang="nb-NO" sz="4000" dirty="0" smtClean="0"/>
              <a:t>videoen?</a:t>
            </a:r>
          </a:p>
          <a:p>
            <a:r>
              <a:rPr lang="nb-NO" sz="4000" dirty="0" smtClean="0"/>
              <a:t>Er det viktig å se foreleseres skjerm? </a:t>
            </a:r>
          </a:p>
          <a:p>
            <a:r>
              <a:rPr lang="nb-NO" sz="4000" dirty="0" smtClean="0"/>
              <a:t>Er </a:t>
            </a:r>
            <a:r>
              <a:rPr lang="nb-NO" sz="4000" dirty="0"/>
              <a:t>formidlingsevnen til læreren viktig</a:t>
            </a:r>
            <a:r>
              <a:rPr lang="nb-NO" sz="4000" dirty="0" smtClean="0"/>
              <a:t>?</a:t>
            </a:r>
          </a:p>
          <a:p>
            <a:r>
              <a:rPr lang="nb-NO" sz="4000" dirty="0"/>
              <a:t>Har de </a:t>
            </a:r>
            <a:r>
              <a:rPr lang="nb-NO" sz="4000" dirty="0" smtClean="0"/>
              <a:t>opplevd </a:t>
            </a:r>
            <a:r>
              <a:rPr lang="nb-NO" sz="4000" dirty="0"/>
              <a:t>noen tekniske problemer?</a:t>
            </a:r>
          </a:p>
          <a:p>
            <a:endParaRPr lang="nb-NO" dirty="0"/>
          </a:p>
        </p:txBody>
      </p:sp>
    </p:spTree>
    <p:extLst>
      <p:ext uri="{BB962C8B-B14F-4D97-AF65-F5344CB8AC3E}">
        <p14:creationId xmlns:p14="http://schemas.microsoft.com/office/powerpoint/2010/main" val="70823196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rot="20795909">
            <a:off x="1668409" y="2469624"/>
            <a:ext cx="8693149" cy="1754326"/>
          </a:xfrm>
          <a:prstGeom prst="rect">
            <a:avLst/>
          </a:prstGeom>
          <a:noFill/>
        </p:spPr>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Hva er den ideelle lengden på</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 undervisningsvideo?</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84484723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Hva mener du om lengden på videoene som er brukt i dette kurset?</a:t>
            </a:r>
            <a:endParaRPr lang="nb-NO" dirty="0"/>
          </a:p>
        </p:txBody>
      </p:sp>
      <p:pic>
        <p:nvPicPr>
          <p:cNvPr id="3" name="Bilde 2"/>
          <p:cNvPicPr>
            <a:picLocks noChangeAspect="1"/>
          </p:cNvPicPr>
          <p:nvPr/>
        </p:nvPicPr>
        <p:blipFill>
          <a:blip r:embed="rId2"/>
          <a:stretch>
            <a:fillRect/>
          </a:stretch>
        </p:blipFill>
        <p:spPr>
          <a:xfrm>
            <a:off x="838200" y="2326200"/>
            <a:ext cx="6337108" cy="3448957"/>
          </a:xfrm>
          <a:prstGeom prst="rect">
            <a:avLst/>
          </a:prstGeom>
        </p:spPr>
      </p:pic>
      <p:sp>
        <p:nvSpPr>
          <p:cNvPr id="4" name="TekstSylinder 3"/>
          <p:cNvSpPr txBox="1"/>
          <p:nvPr/>
        </p:nvSpPr>
        <p:spPr>
          <a:xfrm>
            <a:off x="7900737" y="2326200"/>
            <a:ext cx="3713747" cy="2031325"/>
          </a:xfrm>
          <a:prstGeom prst="rect">
            <a:avLst/>
          </a:prstGeom>
          <a:noFill/>
        </p:spPr>
        <p:txBody>
          <a:bodyPr wrap="square" rtlCol="0">
            <a:spAutoFit/>
          </a:bodyPr>
          <a:lstStyle/>
          <a:p>
            <a:r>
              <a:rPr lang="nb-NO" dirty="0"/>
              <a:t>Fire av fem respondenter mener at videoen som er brukt i studiet er </a:t>
            </a:r>
            <a:r>
              <a:rPr lang="nb-NO" b="1" u="sng" dirty="0"/>
              <a:t>passe lange</a:t>
            </a:r>
            <a:r>
              <a:rPr lang="nb-NO" dirty="0"/>
              <a:t>. Vi vet at lengden varierer utfra samtaler med institusjonene og fag. Videoene oppleves med andre ord ikke som for korte eller for lange.</a:t>
            </a:r>
          </a:p>
        </p:txBody>
      </p:sp>
      <p:pic>
        <p:nvPicPr>
          <p:cNvPr id="8194" name="Picture 2" descr="http://www.eden-online.org/nap_elgg/mod/profile/icondirect.php?lastcache=1276245696&amp;joindate=1275916211&amp;guid=1599&amp;size=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143" y="4628147"/>
            <a:ext cx="169545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p:cNvSpPr txBox="1"/>
          <p:nvPr/>
        </p:nvSpPr>
        <p:spPr>
          <a:xfrm>
            <a:off x="9897979" y="4652211"/>
            <a:ext cx="1909010" cy="2031325"/>
          </a:xfrm>
          <a:prstGeom prst="rect">
            <a:avLst/>
          </a:prstGeom>
          <a:noFill/>
        </p:spPr>
        <p:txBody>
          <a:bodyPr wrap="square" rtlCol="0">
            <a:spAutoFit/>
          </a:bodyPr>
          <a:lstStyle/>
          <a:p>
            <a:r>
              <a:rPr lang="nb-NO" dirty="0" smtClean="0"/>
              <a:t>Takk til </a:t>
            </a:r>
            <a:r>
              <a:rPr lang="nb-NO" b="1" dirty="0" smtClean="0"/>
              <a:t>Anders </a:t>
            </a:r>
            <a:r>
              <a:rPr lang="nb-NO" b="1" dirty="0"/>
              <a:t>Nome</a:t>
            </a:r>
            <a:r>
              <a:rPr lang="nb-NO" dirty="0"/>
              <a:t> </a:t>
            </a:r>
            <a:r>
              <a:rPr lang="nb-NO" dirty="0" smtClean="0"/>
              <a:t>for tips om spørsmålet - </a:t>
            </a:r>
            <a:r>
              <a:rPr lang="nb-NO" dirty="0"/>
              <a:t>Leder for læringsteknologisenteret ved NKS nettstudier</a:t>
            </a:r>
          </a:p>
        </p:txBody>
      </p:sp>
    </p:spTree>
    <p:extLst>
      <p:ext uri="{BB962C8B-B14F-4D97-AF65-F5344CB8AC3E}">
        <p14:creationId xmlns:p14="http://schemas.microsoft.com/office/powerpoint/2010/main" val="261046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194"/>
                                        </p:tgtEl>
                                        <p:attrNameLst>
                                          <p:attrName>style.visibility</p:attrName>
                                        </p:attrNameLst>
                                      </p:cBhvr>
                                      <p:to>
                                        <p:strVal val="visible"/>
                                      </p:to>
                                    </p:set>
                                    <p:animEffect transition="in" filter="fade">
                                      <p:cBhvr>
                                        <p:cTn id="24" dur="1000"/>
                                        <p:tgtEl>
                                          <p:spTgt spid="8194"/>
                                        </p:tgtEl>
                                      </p:cBhvr>
                                    </p:animEffect>
                                    <p:anim calcmode="lin" valueType="num">
                                      <p:cBhvr>
                                        <p:cTn id="25" dur="1000" fill="hold"/>
                                        <p:tgtEl>
                                          <p:spTgt spid="8194"/>
                                        </p:tgtEl>
                                        <p:attrNameLst>
                                          <p:attrName>ppt_x</p:attrName>
                                        </p:attrNameLst>
                                      </p:cBhvr>
                                      <p:tavLst>
                                        <p:tav tm="0">
                                          <p:val>
                                            <p:strVal val="#ppt_x"/>
                                          </p:val>
                                        </p:tav>
                                        <p:tav tm="100000">
                                          <p:val>
                                            <p:strVal val="#ppt_x"/>
                                          </p:val>
                                        </p:tav>
                                      </p:tavLst>
                                    </p:anim>
                                    <p:anim calcmode="lin" valueType="num">
                                      <p:cBhvr>
                                        <p:cTn id="26"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b="1" dirty="0"/>
              <a:t>Hva mener du er passe lengde på en undervisningsvideo for din læringssituasjon</a:t>
            </a:r>
            <a:r>
              <a:rPr lang="nb-NO" b="1" dirty="0" smtClean="0"/>
              <a:t>?</a:t>
            </a:r>
            <a:endParaRPr lang="nb-NO" dirty="0"/>
          </a:p>
        </p:txBody>
      </p:sp>
      <p:pic>
        <p:nvPicPr>
          <p:cNvPr id="3" name="Bilde 2"/>
          <p:cNvPicPr>
            <a:picLocks noChangeAspect="1"/>
          </p:cNvPicPr>
          <p:nvPr/>
        </p:nvPicPr>
        <p:blipFill>
          <a:blip r:embed="rId3"/>
          <a:stretch>
            <a:fillRect/>
          </a:stretch>
        </p:blipFill>
        <p:spPr>
          <a:xfrm>
            <a:off x="1028368" y="1869889"/>
            <a:ext cx="8532727" cy="4678659"/>
          </a:xfrm>
          <a:prstGeom prst="rect">
            <a:avLst/>
          </a:prstGeom>
        </p:spPr>
      </p:pic>
    </p:spTree>
    <p:extLst>
      <p:ext uri="{BB962C8B-B14F-4D97-AF65-F5344CB8AC3E}">
        <p14:creationId xmlns:p14="http://schemas.microsoft.com/office/powerpoint/2010/main" val="206877822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677"/>
            <a:ext cx="12192000" cy="3186645"/>
          </a:xfrm>
          <a:prstGeom prst="rect">
            <a:avLst/>
          </a:prstGeom>
        </p:spPr>
      </p:pic>
      <p:sp>
        <p:nvSpPr>
          <p:cNvPr id="4" name="Tittel 1"/>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smtClean="0"/>
              <a:t>Hva er passe lengde på en undervisningsvideo?</a:t>
            </a:r>
            <a:endParaRPr lang="nb-NO" dirty="0"/>
          </a:p>
        </p:txBody>
      </p:sp>
    </p:spTree>
    <p:extLst>
      <p:ext uri="{BB962C8B-B14F-4D97-AF65-F5344CB8AC3E}">
        <p14:creationId xmlns:p14="http://schemas.microsoft.com/office/powerpoint/2010/main" val="294263900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2898"/>
          </a:xfrm>
          <a:prstGeom prst="rect">
            <a:avLst/>
          </a:prstGeom>
        </p:spPr>
      </p:pic>
      <p:pic>
        <p:nvPicPr>
          <p:cNvPr id="4" name="Bilde 3"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2898"/>
            <a:ext cx="6214729" cy="4932139"/>
          </a:xfrm>
          <a:prstGeom prst="rect">
            <a:avLst/>
          </a:prstGeom>
        </p:spPr>
      </p:pic>
      <p:pic>
        <p:nvPicPr>
          <p:cNvPr id="5" name="Bilde 4" descr="Skjermutklipp"/>
          <p:cNvPicPr>
            <a:picLocks noChangeAspect="1"/>
          </p:cNvPicPr>
          <p:nvPr/>
        </p:nvPicPr>
        <p:blipFill rotWithShape="1">
          <a:blip r:embed="rId4">
            <a:extLst>
              <a:ext uri="{28A0092B-C50C-407E-A947-70E740481C1C}">
                <a14:useLocalDpi xmlns:a14="http://schemas.microsoft.com/office/drawing/2010/main" val="0"/>
              </a:ext>
            </a:extLst>
          </a:blip>
          <a:srcRect b="54035"/>
          <a:stretch/>
        </p:blipFill>
        <p:spPr>
          <a:xfrm>
            <a:off x="6214728" y="1952898"/>
            <a:ext cx="5994479" cy="1208943"/>
          </a:xfrm>
          <a:prstGeom prst="rect">
            <a:avLst/>
          </a:prstGeom>
        </p:spPr>
      </p:pic>
      <p:pic>
        <p:nvPicPr>
          <p:cNvPr id="7" name="Bilde 6"/>
          <p:cNvPicPr>
            <a:picLocks noChangeAspect="1"/>
          </p:cNvPicPr>
          <p:nvPr/>
        </p:nvPicPr>
        <p:blipFill>
          <a:blip r:embed="rId5"/>
          <a:stretch>
            <a:fillRect/>
          </a:stretch>
        </p:blipFill>
        <p:spPr>
          <a:xfrm>
            <a:off x="6214729" y="3161842"/>
            <a:ext cx="5977976" cy="3696158"/>
          </a:xfrm>
          <a:prstGeom prst="rect">
            <a:avLst/>
          </a:prstGeom>
        </p:spPr>
      </p:pic>
      <p:sp>
        <p:nvSpPr>
          <p:cNvPr id="2" name="TekstSylinder 1"/>
          <p:cNvSpPr txBox="1"/>
          <p:nvPr/>
        </p:nvSpPr>
        <p:spPr>
          <a:xfrm>
            <a:off x="0" y="1952898"/>
            <a:ext cx="6152147" cy="4524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nb-NO" sz="4800" dirty="0" smtClean="0"/>
              <a:t>Empiri:</a:t>
            </a:r>
          </a:p>
          <a:p>
            <a:r>
              <a:rPr lang="nb-NO" sz="4800" dirty="0" smtClean="0"/>
              <a:t>6,9 millioner videovisninger fra 4 </a:t>
            </a:r>
            <a:r>
              <a:rPr lang="nb-NO" sz="4800" dirty="0" err="1" smtClean="0"/>
              <a:t>edX</a:t>
            </a:r>
            <a:r>
              <a:rPr lang="nb-NO" sz="4800" dirty="0" smtClean="0"/>
              <a:t> MOOC kurs med til sammen 170.000 studenter </a:t>
            </a:r>
            <a:endParaRPr lang="nb-NO" sz="4800" dirty="0"/>
          </a:p>
        </p:txBody>
      </p:sp>
      <p:sp>
        <p:nvSpPr>
          <p:cNvPr id="6" name="Ellipse 5"/>
          <p:cNvSpPr/>
          <p:nvPr/>
        </p:nvSpPr>
        <p:spPr>
          <a:xfrm>
            <a:off x="9071811" y="3304674"/>
            <a:ext cx="3064042" cy="72189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Tree>
    <p:extLst>
      <p:ext uri="{BB962C8B-B14F-4D97-AF65-F5344CB8AC3E}">
        <p14:creationId xmlns:p14="http://schemas.microsoft.com/office/powerpoint/2010/main" val="281279034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0" y="2548055"/>
            <a:ext cx="6238875" cy="3395494"/>
          </a:xfrm>
          <a:prstGeom prst="rect">
            <a:avLst/>
          </a:prstGeom>
        </p:spPr>
      </p:pic>
      <p:pic>
        <p:nvPicPr>
          <p:cNvPr id="3" name="Bilde 2"/>
          <p:cNvPicPr>
            <a:picLocks noChangeAspect="1"/>
          </p:cNvPicPr>
          <p:nvPr/>
        </p:nvPicPr>
        <p:blipFill>
          <a:blip r:embed="rId3"/>
          <a:stretch>
            <a:fillRect/>
          </a:stretch>
        </p:blipFill>
        <p:spPr>
          <a:xfrm>
            <a:off x="6238875" y="2548055"/>
            <a:ext cx="6140530" cy="3366971"/>
          </a:xfrm>
          <a:prstGeom prst="rect">
            <a:avLst/>
          </a:prstGeom>
        </p:spPr>
      </p:pic>
      <p:sp>
        <p:nvSpPr>
          <p:cNvPr id="4" name="Tittel 3"/>
          <p:cNvSpPr>
            <a:spLocks noGrp="1"/>
          </p:cNvSpPr>
          <p:nvPr>
            <p:ph type="title"/>
          </p:nvPr>
        </p:nvSpPr>
        <p:spPr>
          <a:xfrm>
            <a:off x="838200" y="365125"/>
            <a:ext cx="10515600" cy="1778000"/>
          </a:xfrm>
        </p:spPr>
        <p:txBody>
          <a:bodyPr>
            <a:normAutofit fontScale="90000"/>
          </a:bodyPr>
          <a:lstStyle/>
          <a:p>
            <a:r>
              <a:rPr lang="nb-NO" dirty="0" smtClean="0"/>
              <a:t>Min betraktning: De fleste </a:t>
            </a:r>
            <a:r>
              <a:rPr lang="nb-NO" dirty="0" err="1" smtClean="0"/>
              <a:t>Mooc</a:t>
            </a:r>
            <a:r>
              <a:rPr lang="nb-NO" dirty="0" smtClean="0"/>
              <a:t>/videobaserte kurs i verden er innenfor </a:t>
            </a:r>
            <a:r>
              <a:rPr lang="nb-NO" dirty="0" err="1" smtClean="0"/>
              <a:t>Science</a:t>
            </a:r>
            <a:r>
              <a:rPr lang="nb-NO" dirty="0" smtClean="0"/>
              <a:t> / Realfag. Det er ikke sikkert </a:t>
            </a:r>
            <a:r>
              <a:rPr lang="nb-NO" dirty="0"/>
              <a:t>alle Humaniora </a:t>
            </a:r>
            <a:r>
              <a:rPr lang="nb-NO" dirty="0" smtClean="0"/>
              <a:t>fag kan fullføre et resonnement i løpet av 6 minutter</a:t>
            </a:r>
            <a:endParaRPr lang="nb-NO" dirty="0"/>
          </a:p>
        </p:txBody>
      </p:sp>
    </p:spTree>
    <p:extLst>
      <p:ext uri="{BB962C8B-B14F-4D97-AF65-F5344CB8AC3E}">
        <p14:creationId xmlns:p14="http://schemas.microsoft.com/office/powerpoint/2010/main" val="99974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Hvor viktige er disse faktorene om videofilmene for deg i dette studiet?</a:t>
            </a:r>
            <a:endParaRPr lang="nb-NO" dirty="0"/>
          </a:p>
        </p:txBody>
      </p:sp>
      <p:sp>
        <p:nvSpPr>
          <p:cNvPr id="3" name="Plassholder for innhold 2"/>
          <p:cNvSpPr>
            <a:spLocks noGrp="1"/>
          </p:cNvSpPr>
          <p:nvPr>
            <p:ph idx="1"/>
          </p:nvPr>
        </p:nvSpPr>
        <p:spPr/>
        <p:txBody>
          <a:bodyPr/>
          <a:lstStyle/>
          <a:p>
            <a:endParaRPr lang="nb-NO" dirty="0"/>
          </a:p>
        </p:txBody>
      </p:sp>
      <p:pic>
        <p:nvPicPr>
          <p:cNvPr id="4" name="Bilde 3"/>
          <p:cNvPicPr>
            <a:picLocks noChangeAspect="1"/>
          </p:cNvPicPr>
          <p:nvPr/>
        </p:nvPicPr>
        <p:blipFill>
          <a:blip r:embed="rId3"/>
          <a:stretch>
            <a:fillRect/>
          </a:stretch>
        </p:blipFill>
        <p:spPr>
          <a:xfrm>
            <a:off x="838199" y="1761443"/>
            <a:ext cx="9175739" cy="5096557"/>
          </a:xfrm>
          <a:prstGeom prst="rect">
            <a:avLst/>
          </a:prstGeom>
        </p:spPr>
      </p:pic>
      <p:sp>
        <p:nvSpPr>
          <p:cNvPr id="6" name="Avrundet rektangel 5"/>
          <p:cNvSpPr/>
          <p:nvPr/>
        </p:nvSpPr>
        <p:spPr>
          <a:xfrm>
            <a:off x="2666081" y="1949986"/>
            <a:ext cx="7347858" cy="1057619"/>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Avrundet rektangel 6"/>
          <p:cNvSpPr/>
          <p:nvPr/>
        </p:nvSpPr>
        <p:spPr>
          <a:xfrm>
            <a:off x="2666081" y="4931054"/>
            <a:ext cx="7347857" cy="566364"/>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7059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IKTMOOC på </a:t>
            </a:r>
            <a:r>
              <a:rPr lang="nb-NO" dirty="0" err="1" smtClean="0"/>
              <a:t>HiØ</a:t>
            </a:r>
            <a:endParaRPr lang="nb-NO" dirty="0"/>
          </a:p>
        </p:txBody>
      </p:sp>
      <p:sp>
        <p:nvSpPr>
          <p:cNvPr id="5" name="Plassholder for innhold 4"/>
          <p:cNvSpPr>
            <a:spLocks noGrp="1"/>
          </p:cNvSpPr>
          <p:nvPr>
            <p:ph idx="1"/>
          </p:nvPr>
        </p:nvSpPr>
        <p:spPr>
          <a:xfrm>
            <a:off x="589547" y="1690688"/>
            <a:ext cx="7276638" cy="4351338"/>
          </a:xfrm>
        </p:spPr>
        <p:txBody>
          <a:bodyPr/>
          <a:lstStyle/>
          <a:p>
            <a:r>
              <a:rPr lang="nb-NO" dirty="0" smtClean="0"/>
              <a:t>Tett ukentlig studentoppfølging</a:t>
            </a:r>
          </a:p>
          <a:p>
            <a:r>
              <a:rPr lang="nb-NO" dirty="0" smtClean="0"/>
              <a:t>Ukentlig lærerstyrt studieprogresjon med eksamensvurdering hver uke.</a:t>
            </a:r>
          </a:p>
          <a:p>
            <a:r>
              <a:rPr lang="nb-NO" dirty="0" smtClean="0"/>
              <a:t>Fleksibilitet</a:t>
            </a:r>
          </a:p>
          <a:p>
            <a:r>
              <a:rPr lang="nb-NO" dirty="0" smtClean="0"/>
              <a:t>Fleksibelt opptak</a:t>
            </a:r>
          </a:p>
          <a:p>
            <a:r>
              <a:rPr lang="nb-NO" dirty="0" smtClean="0"/>
              <a:t>Ta en titt: </a:t>
            </a:r>
            <a:br>
              <a:rPr lang="nb-NO" dirty="0" smtClean="0"/>
            </a:br>
            <a:endParaRPr lang="nb-NO" sz="3600" dirty="0"/>
          </a:p>
        </p:txBody>
      </p:sp>
      <p:pic>
        <p:nvPicPr>
          <p:cNvPr id="1026" name="Picture 2" descr="https://alamo.instructure.com/courses/293886/files/25611338/preview?verifier=CaelL8K2Q326FLyeSvkTB8WXMlf5VZXj4B8mL7c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33" y="55155"/>
            <a:ext cx="2026381" cy="4769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scontent-ams.xx.fbcdn.net/hphotos-xfa1/v/l/t1.0-9/10408881_10153116382046311_4111628108330735882_n.jpg?oh=11644301347b99af222398f3cf7e9492&amp;oe=559E4BB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185" y="0"/>
            <a:ext cx="432581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93733" y="4719336"/>
            <a:ext cx="4712444" cy="2231380"/>
          </a:xfrm>
          <a:prstGeom prst="rect">
            <a:avLst/>
          </a:prstGeom>
        </p:spPr>
        <p:txBody>
          <a:bodyPr wrap="none">
            <a:spAutoFit/>
          </a:bodyPr>
          <a:lstStyle/>
          <a:p>
            <a:r>
              <a:rPr lang="nb-NO" sz="2000" u="sng" dirty="0" smtClean="0"/>
              <a:t>Oppstart august 2016:</a:t>
            </a:r>
            <a:endParaRPr lang="nb-NO" sz="2000" u="sng" dirty="0" smtClean="0">
              <a:hlinkClick r:id="rId4"/>
            </a:endParaRPr>
          </a:p>
          <a:p>
            <a:r>
              <a:rPr lang="nb-NO" sz="3300" u="sng" dirty="0" smtClean="0">
                <a:hlinkClick r:id="rId4"/>
              </a:rPr>
              <a:t>http</a:t>
            </a:r>
            <a:r>
              <a:rPr lang="nb-NO" sz="3300" u="sng" dirty="0">
                <a:hlinkClick r:id="rId4"/>
              </a:rPr>
              <a:t>://</a:t>
            </a:r>
            <a:r>
              <a:rPr lang="nb-NO" sz="3300" u="sng" dirty="0" smtClean="0">
                <a:hlinkClick r:id="rId4"/>
              </a:rPr>
              <a:t>bit.ly/iktmooc2016</a:t>
            </a:r>
            <a:r>
              <a:rPr lang="nb-NO" sz="3300" dirty="0" smtClean="0">
                <a:hlinkClick r:id="rId4"/>
              </a:rPr>
              <a:t> </a:t>
            </a:r>
            <a:endParaRPr lang="nb-NO" sz="3300" dirty="0" smtClean="0"/>
          </a:p>
          <a:p>
            <a:r>
              <a:rPr lang="nb-NO" sz="2000" u="sng" dirty="0"/>
              <a:t>Oppstart </a:t>
            </a:r>
            <a:r>
              <a:rPr lang="nb-NO" sz="2000" u="sng" dirty="0" smtClean="0"/>
              <a:t>januar </a:t>
            </a:r>
            <a:r>
              <a:rPr lang="nb-NO" sz="2000" u="sng" dirty="0"/>
              <a:t>2016:</a:t>
            </a:r>
            <a:endParaRPr lang="nb-NO" sz="2000" u="sng" dirty="0">
              <a:hlinkClick r:id="rId4"/>
            </a:endParaRPr>
          </a:p>
          <a:p>
            <a:r>
              <a:rPr lang="nb-NO" sz="3300" u="sng" dirty="0">
                <a:hlinkClick r:id="rId5"/>
              </a:rPr>
              <a:t>http://</a:t>
            </a:r>
            <a:r>
              <a:rPr lang="nb-NO" sz="3300" u="sng" dirty="0" smtClean="0">
                <a:hlinkClick r:id="rId5"/>
              </a:rPr>
              <a:t>bit.ly/iktpedmooc</a:t>
            </a:r>
            <a:r>
              <a:rPr lang="nb-NO" sz="3300" dirty="0" smtClean="0">
                <a:hlinkClick r:id="rId5"/>
              </a:rPr>
              <a:t> </a:t>
            </a:r>
            <a:endParaRPr lang="nb-NO" sz="3300" dirty="0"/>
          </a:p>
          <a:p>
            <a:endParaRPr lang="nb-NO" sz="3300" dirty="0"/>
          </a:p>
        </p:txBody>
      </p:sp>
      <p:pic>
        <p:nvPicPr>
          <p:cNvPr id="8" name="Bilde 7" descr="Skjermutklip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5738" y="0"/>
            <a:ext cx="1910447" cy="2197791"/>
          </a:xfrm>
          <a:prstGeom prst="rect">
            <a:avLst/>
          </a:prstGeom>
        </p:spPr>
      </p:pic>
      <p:pic>
        <p:nvPicPr>
          <p:cNvPr id="7" name="Bilde 6" descr="Skjermutklipp"/>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3444" y="3180837"/>
            <a:ext cx="3162741" cy="3677163"/>
          </a:xfrm>
          <a:prstGeom prst="rect">
            <a:avLst/>
          </a:prstGeom>
        </p:spPr>
      </p:pic>
      <p:sp>
        <p:nvSpPr>
          <p:cNvPr id="3" name="Rektangel 2"/>
          <p:cNvSpPr/>
          <p:nvPr/>
        </p:nvSpPr>
        <p:spPr>
          <a:xfrm>
            <a:off x="8603336" y="6557553"/>
            <a:ext cx="3630289" cy="369332"/>
          </a:xfrm>
          <a:prstGeom prst="rect">
            <a:avLst/>
          </a:prstGeom>
        </p:spPr>
        <p:txBody>
          <a:bodyPr wrap="none">
            <a:spAutoFit/>
          </a:bodyPr>
          <a:lstStyle/>
          <a:p>
            <a:r>
              <a:rPr lang="nb-NO" dirty="0">
                <a:hlinkClick r:id="rId8"/>
              </a:rPr>
              <a:t>http://</a:t>
            </a:r>
            <a:r>
              <a:rPr lang="nb-NO" dirty="0" smtClean="0">
                <a:hlinkClick r:id="rId8"/>
              </a:rPr>
              <a:t>bit.ly/evalueringiktmooc2014</a:t>
            </a:r>
            <a:r>
              <a:rPr lang="nb-NO" dirty="0" smtClean="0"/>
              <a:t> </a:t>
            </a:r>
            <a:endParaRPr lang="nb-NO" dirty="0"/>
          </a:p>
        </p:txBody>
      </p:sp>
    </p:spTree>
    <p:extLst>
      <p:ext uri="{BB962C8B-B14F-4D97-AF65-F5344CB8AC3E}">
        <p14:creationId xmlns:p14="http://schemas.microsoft.com/office/powerpoint/2010/main" val="82276833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5173579"/>
            <a:ext cx="10515600" cy="1003384"/>
          </a:xfrm>
        </p:spPr>
        <p:txBody>
          <a:bodyPr>
            <a:normAutofit/>
          </a:bodyPr>
          <a:lstStyle/>
          <a:p>
            <a:pPr marL="0" indent="0">
              <a:buNone/>
            </a:pPr>
            <a:r>
              <a:rPr lang="nb-NO" sz="4800" dirty="0" smtClean="0"/>
              <a:t>Studentene har lite tekniske problemer.</a:t>
            </a:r>
            <a:endParaRPr lang="nb-NO" sz="4800" dirty="0"/>
          </a:p>
        </p:txBody>
      </p:sp>
      <p:pic>
        <p:nvPicPr>
          <p:cNvPr id="5" name="Bilde 4"/>
          <p:cNvPicPr>
            <a:picLocks noChangeAspect="1"/>
          </p:cNvPicPr>
          <p:nvPr/>
        </p:nvPicPr>
        <p:blipFill>
          <a:blip r:embed="rId2"/>
          <a:stretch>
            <a:fillRect/>
          </a:stretch>
        </p:blipFill>
        <p:spPr>
          <a:xfrm>
            <a:off x="838200" y="74943"/>
            <a:ext cx="9293286" cy="4745709"/>
          </a:xfrm>
          <a:prstGeom prst="rect">
            <a:avLst/>
          </a:prstGeom>
        </p:spPr>
      </p:pic>
    </p:spTree>
    <p:extLst>
      <p:ext uri="{BB962C8B-B14F-4D97-AF65-F5344CB8AC3E}">
        <p14:creationId xmlns:p14="http://schemas.microsoft.com/office/powerpoint/2010/main" val="335950432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b="1" dirty="0"/>
              <a:t>Forskningsspørsmål 4 - Hvordan opplever studenten læringsutbytte ved bruk av video?</a:t>
            </a:r>
            <a:r>
              <a:rPr lang="nb-NO" dirty="0"/>
              <a:t/>
            </a:r>
            <a:br>
              <a:rPr lang="nb-NO" dirty="0"/>
            </a:br>
            <a:endParaRPr lang="nb-NO" dirty="0"/>
          </a:p>
        </p:txBody>
      </p:sp>
      <p:sp>
        <p:nvSpPr>
          <p:cNvPr id="3" name="Plassholder for innhold 2"/>
          <p:cNvSpPr>
            <a:spLocks noGrp="1"/>
          </p:cNvSpPr>
          <p:nvPr>
            <p:ph idx="1"/>
          </p:nvPr>
        </p:nvSpPr>
        <p:spPr/>
        <p:txBody>
          <a:bodyPr/>
          <a:lstStyle/>
          <a:p>
            <a:pPr marL="0" indent="0">
              <a:buNone/>
            </a:pPr>
            <a:r>
              <a:rPr lang="nb-NO" dirty="0"/>
              <a:t>Definisjon:</a:t>
            </a:r>
          </a:p>
          <a:p>
            <a:pPr lvl="0"/>
            <a:r>
              <a:rPr lang="nb-NO" i="1" dirty="0"/>
              <a:t>læringsressurs</a:t>
            </a:r>
            <a:r>
              <a:rPr lang="nb-NO" dirty="0"/>
              <a:t> er et redskap du bruker for å lære. For eksempel en bok, forelesning, video osv.) og læring</a:t>
            </a:r>
          </a:p>
          <a:p>
            <a:pPr lvl="0"/>
            <a:r>
              <a:rPr lang="nb-NO" i="1" dirty="0"/>
              <a:t>læringsutbytte</a:t>
            </a:r>
            <a:r>
              <a:rPr lang="nb-NO" dirty="0"/>
              <a:t> er det resultatet du sitter igjen med etter å ha gjennomført en læringssituasjon.</a:t>
            </a:r>
          </a:p>
          <a:p>
            <a:pPr marL="0" indent="0">
              <a:buNone/>
            </a:pPr>
            <a:endParaRPr lang="nb-NO" dirty="0"/>
          </a:p>
        </p:txBody>
      </p:sp>
    </p:spTree>
    <p:extLst>
      <p:ext uri="{BB962C8B-B14F-4D97-AF65-F5344CB8AC3E}">
        <p14:creationId xmlns:p14="http://schemas.microsoft.com/office/powerpoint/2010/main" val="346395625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i="1" dirty="0"/>
              <a:t>Hvordan opplever du at ditt læringsutbytte har vært gjennom å bruke video som læringsressurs?</a:t>
            </a:r>
            <a:endParaRPr lang="nb-NO" dirty="0"/>
          </a:p>
        </p:txBody>
      </p:sp>
      <p:sp>
        <p:nvSpPr>
          <p:cNvPr id="3" name="Plassholder for innhold 2"/>
          <p:cNvSpPr>
            <a:spLocks noGrp="1"/>
          </p:cNvSpPr>
          <p:nvPr>
            <p:ph idx="1"/>
          </p:nvPr>
        </p:nvSpPr>
        <p:spPr>
          <a:xfrm>
            <a:off x="772026" y="5759115"/>
            <a:ext cx="10647947" cy="738689"/>
          </a:xfrm>
        </p:spPr>
        <p:txBody>
          <a:bodyPr>
            <a:normAutofit fontScale="85000" lnSpcReduction="10000"/>
          </a:bodyPr>
          <a:lstStyle/>
          <a:p>
            <a:pPr marL="0" indent="0">
              <a:buNone/>
            </a:pPr>
            <a:r>
              <a:rPr lang="nb-NO" dirty="0"/>
              <a:t>Det betyr at </a:t>
            </a:r>
            <a:r>
              <a:rPr lang="nb-NO" b="1" u="sng" dirty="0"/>
              <a:t>85 % av respondentene er på den positive delen av skalaen</a:t>
            </a:r>
            <a:r>
              <a:rPr lang="nb-NO" dirty="0"/>
              <a:t>. Likevel er det 15% som mener at de har hatt et lavt eller moderat utbytte av videoene</a:t>
            </a:r>
          </a:p>
        </p:txBody>
      </p:sp>
      <p:pic>
        <p:nvPicPr>
          <p:cNvPr id="6" name="Bilde 5"/>
          <p:cNvPicPr>
            <a:picLocks noChangeAspect="1"/>
          </p:cNvPicPr>
          <p:nvPr/>
        </p:nvPicPr>
        <p:blipFill>
          <a:blip r:embed="rId2"/>
          <a:stretch>
            <a:fillRect/>
          </a:stretch>
        </p:blipFill>
        <p:spPr>
          <a:xfrm>
            <a:off x="1876675" y="1784564"/>
            <a:ext cx="7844840" cy="3715977"/>
          </a:xfrm>
          <a:prstGeom prst="rect">
            <a:avLst/>
          </a:prstGeom>
        </p:spPr>
      </p:pic>
    </p:spTree>
    <p:extLst>
      <p:ext uri="{BB962C8B-B14F-4D97-AF65-F5344CB8AC3E}">
        <p14:creationId xmlns:p14="http://schemas.microsoft.com/office/powerpoint/2010/main" val="21753823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10274691"/>
              </p:ext>
            </p:extLst>
          </p:nvPr>
        </p:nvGraphicFramePr>
        <p:xfrm>
          <a:off x="2592555" y="1363708"/>
          <a:ext cx="6456045" cy="5144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tel 3"/>
          <p:cNvSpPr>
            <a:spLocks noGrp="1"/>
          </p:cNvSpPr>
          <p:nvPr>
            <p:ph type="title"/>
          </p:nvPr>
        </p:nvSpPr>
        <p:spPr>
          <a:xfrm>
            <a:off x="738130" y="365125"/>
            <a:ext cx="10917716" cy="1325563"/>
          </a:xfrm>
        </p:spPr>
        <p:txBody>
          <a:bodyPr/>
          <a:lstStyle/>
          <a:p>
            <a:r>
              <a:rPr lang="nb-NO" dirty="0" smtClean="0"/>
              <a:t>Vår modell for bruk av video i høyere utdanning</a:t>
            </a:r>
            <a:endParaRPr lang="nb-NO" dirty="0"/>
          </a:p>
        </p:txBody>
      </p:sp>
    </p:spTree>
    <p:extLst>
      <p:ext uri="{BB962C8B-B14F-4D97-AF65-F5344CB8AC3E}">
        <p14:creationId xmlns:p14="http://schemas.microsoft.com/office/powerpoint/2010/main" val="99385907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10411599"/>
              </p:ext>
            </p:extLst>
          </p:nvPr>
        </p:nvGraphicFramePr>
        <p:xfrm>
          <a:off x="-102519" y="1500066"/>
          <a:ext cx="6456045" cy="5144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tel 3"/>
          <p:cNvSpPr>
            <a:spLocks noGrp="1"/>
          </p:cNvSpPr>
          <p:nvPr>
            <p:ph type="title"/>
          </p:nvPr>
        </p:nvSpPr>
        <p:spPr>
          <a:xfrm>
            <a:off x="2350168" y="365125"/>
            <a:ext cx="9305678" cy="1325563"/>
          </a:xfrm>
        </p:spPr>
        <p:txBody>
          <a:bodyPr/>
          <a:lstStyle/>
          <a:p>
            <a:r>
              <a:rPr lang="nb-NO" dirty="0" smtClean="0"/>
              <a:t>Video modell og læringspyramiden</a:t>
            </a:r>
            <a:endParaRPr lang="nb-NO" dirty="0"/>
          </a:p>
        </p:txBody>
      </p:sp>
      <p:pic>
        <p:nvPicPr>
          <p:cNvPr id="5" name="Picture 2" descr="http://g.api.no/obscura/API/image/r1/escenic/478x1000r/201408227204259/archive/05618/3219373770_5618395a.jpg"/>
          <p:cNvPicPr>
            <a:picLocks noChangeAspect="1" noChangeArrowheads="1"/>
          </p:cNvPicPr>
          <p:nvPr/>
        </p:nvPicPr>
        <p:blipFill rotWithShape="1">
          <a:blip r:embed="rId7">
            <a:extLst>
              <a:ext uri="{28A0092B-C50C-407E-A947-70E740481C1C}">
                <a14:useLocalDpi xmlns:a14="http://schemas.microsoft.com/office/drawing/2010/main" val="0"/>
              </a:ext>
            </a:extLst>
          </a:blip>
          <a:srcRect t="9882"/>
          <a:stretch/>
        </p:blipFill>
        <p:spPr bwMode="auto">
          <a:xfrm>
            <a:off x="6196988" y="1532021"/>
            <a:ext cx="5995012" cy="512638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tt pil 5"/>
          <p:cNvCxnSpPr/>
          <p:nvPr/>
        </p:nvCxnSpPr>
        <p:spPr>
          <a:xfrm flipV="1">
            <a:off x="3152274" y="2558716"/>
            <a:ext cx="6360694" cy="3858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Rett pil 7"/>
          <p:cNvCxnSpPr/>
          <p:nvPr/>
        </p:nvCxnSpPr>
        <p:spPr>
          <a:xfrm flipV="1">
            <a:off x="5133473" y="3713747"/>
            <a:ext cx="4140000" cy="18448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Rett pil 9"/>
          <p:cNvCxnSpPr/>
          <p:nvPr/>
        </p:nvCxnSpPr>
        <p:spPr>
          <a:xfrm>
            <a:off x="5903495" y="4307305"/>
            <a:ext cx="2173705" cy="71387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Rett pil 10"/>
          <p:cNvCxnSpPr/>
          <p:nvPr/>
        </p:nvCxnSpPr>
        <p:spPr>
          <a:xfrm>
            <a:off x="6116620" y="3159417"/>
            <a:ext cx="1888391" cy="223073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8199155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466" y="0"/>
            <a:ext cx="9022534" cy="6858000"/>
          </a:xfrm>
          <a:prstGeom prst="rect">
            <a:avLst/>
          </a:prstGeom>
        </p:spPr>
      </p:pic>
      <p:pic>
        <p:nvPicPr>
          <p:cNvPr id="1026" name="Picture 2" descr="http://blogs.techsmith.com/wp-content/uploads/2014/01/relay-group-sha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69466" cy="28419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delta.ncsu.edu/assets/mymediasite_logo_v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1492"/>
            <a:ext cx="3169466" cy="142747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0" y="2875002"/>
            <a:ext cx="3403158" cy="1107996"/>
          </a:xfrm>
          <a:prstGeom prst="rect">
            <a:avLst/>
          </a:prstGeom>
        </p:spPr>
        <p:txBody>
          <a:bodyPr wrap="square">
            <a:spAutoFit/>
          </a:bodyPr>
          <a:lstStyle/>
          <a:p>
            <a:r>
              <a:rPr lang="nb-NO" sz="1100" dirty="0">
                <a:solidFill>
                  <a:srgbClr val="333333"/>
                </a:solidFill>
                <a:latin typeface="Helvetica Neue"/>
              </a:rPr>
              <a:t>O</a:t>
            </a:r>
            <a:r>
              <a:rPr lang="nb-NO" sz="1100" b="0" i="0" dirty="0" smtClean="0">
                <a:solidFill>
                  <a:srgbClr val="333333"/>
                </a:solidFill>
                <a:effectLst/>
                <a:latin typeface="Helvetica Neue"/>
              </a:rPr>
              <a:t>pprettet en bruker:</a:t>
            </a:r>
          </a:p>
          <a:p>
            <a:r>
              <a:rPr lang="nb-NO" sz="1100" b="0" i="0" u="none" strike="noStrike" dirty="0" smtClean="0">
                <a:solidFill>
                  <a:srgbClr val="0081BD"/>
                </a:solidFill>
                <a:effectLst/>
                <a:latin typeface="Helvetica Neue"/>
                <a:hlinkClick r:id="rId5"/>
              </a:rPr>
              <a:t>https://support.ecampus.no/techsmithrelay/konto/</a:t>
            </a:r>
            <a:r>
              <a:rPr lang="nb-NO" sz="1100" b="0" i="0" dirty="0" smtClean="0">
                <a:solidFill>
                  <a:srgbClr val="333333"/>
                </a:solidFill>
                <a:effectLst/>
                <a:latin typeface="Helvetica Neue"/>
              </a:rPr>
              <a:t> </a:t>
            </a:r>
          </a:p>
          <a:p>
            <a:r>
              <a:rPr lang="nb-NO" sz="1100" b="0" i="0" dirty="0" smtClean="0">
                <a:solidFill>
                  <a:srgbClr val="333333"/>
                </a:solidFill>
                <a:effectLst/>
                <a:latin typeface="Helvetica Neue"/>
              </a:rPr>
              <a:t>Mer informasjon om tjenesten finner du her:</a:t>
            </a:r>
          </a:p>
          <a:p>
            <a:r>
              <a:rPr lang="nb-NO" sz="1100" b="0" i="0" u="none" strike="noStrike" dirty="0" smtClean="0">
                <a:solidFill>
                  <a:srgbClr val="0081BD"/>
                </a:solidFill>
                <a:effectLst/>
                <a:latin typeface="Helvetica Neue"/>
                <a:hlinkClick r:id="rId6"/>
              </a:rPr>
              <a:t>https://support.ecampus.no/techsmithrelay/</a:t>
            </a:r>
            <a:endParaRPr lang="nb-NO" sz="1100" b="0" i="0" dirty="0" smtClean="0">
              <a:solidFill>
                <a:srgbClr val="333333"/>
              </a:solidFill>
              <a:effectLst/>
              <a:latin typeface="Helvetica Neue"/>
            </a:endParaRPr>
          </a:p>
          <a:p>
            <a:r>
              <a:rPr lang="nb-NO" sz="1100" b="0" i="0" dirty="0" smtClean="0">
                <a:solidFill>
                  <a:srgbClr val="333333"/>
                </a:solidFill>
                <a:effectLst/>
                <a:latin typeface="Helvetica Neue"/>
              </a:rPr>
              <a:t>Opplæring:</a:t>
            </a:r>
          </a:p>
          <a:p>
            <a:r>
              <a:rPr lang="nb-NO" sz="1100" b="0" i="0" dirty="0" smtClean="0">
                <a:solidFill>
                  <a:srgbClr val="333333"/>
                </a:solidFill>
                <a:effectLst/>
                <a:latin typeface="Helvetica Neue"/>
                <a:hlinkClick r:id="rId7"/>
              </a:rPr>
              <a:t>https://youtu.be/n2VlioA9vqw</a:t>
            </a:r>
            <a:r>
              <a:rPr lang="nb-NO" sz="1100" b="0" i="0" dirty="0" smtClean="0">
                <a:solidFill>
                  <a:srgbClr val="333333"/>
                </a:solidFill>
                <a:effectLst/>
                <a:latin typeface="Helvetica Neue"/>
              </a:rPr>
              <a:t> </a:t>
            </a:r>
            <a:endParaRPr lang="nb-NO" sz="1100" b="0" i="0" dirty="0">
              <a:solidFill>
                <a:srgbClr val="333333"/>
              </a:solidFill>
              <a:effectLst/>
              <a:latin typeface="Helvetica Neue"/>
            </a:endParaRPr>
          </a:p>
        </p:txBody>
      </p:sp>
      <p:sp>
        <p:nvSpPr>
          <p:cNvPr id="4" name="Rektangel 3"/>
          <p:cNvSpPr/>
          <p:nvPr/>
        </p:nvSpPr>
        <p:spPr>
          <a:xfrm>
            <a:off x="0" y="5836459"/>
            <a:ext cx="2537105" cy="646331"/>
          </a:xfrm>
          <a:prstGeom prst="rect">
            <a:avLst/>
          </a:prstGeom>
        </p:spPr>
        <p:txBody>
          <a:bodyPr wrap="none">
            <a:spAutoFit/>
          </a:bodyPr>
          <a:lstStyle/>
          <a:p>
            <a:pPr>
              <a:spcAft>
                <a:spcPts val="0"/>
              </a:spcAft>
            </a:pPr>
            <a:r>
              <a:rPr lang="nb-NO"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http://mediasite.hiof.no/</a:t>
            </a:r>
            <a:br>
              <a:rPr lang="nb-NO"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br>
            <a:r>
              <a:rPr lang="nb-NO" u="sng" dirty="0" err="1"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mediasite</a:t>
            </a:r>
            <a:r>
              <a:rPr lang="nb-NO"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a:t>
            </a:r>
            <a:r>
              <a:rPr lang="nb-NO" u="sng" dirty="0" err="1"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mymediasite</a:t>
            </a:r>
            <a:endParaRPr lang="nb-NO"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ktangel 4"/>
          <p:cNvSpPr/>
          <p:nvPr/>
        </p:nvSpPr>
        <p:spPr>
          <a:xfrm>
            <a:off x="145380" y="6482790"/>
            <a:ext cx="2082621" cy="369332"/>
          </a:xfrm>
          <a:prstGeom prst="rect">
            <a:avLst/>
          </a:prstGeom>
        </p:spPr>
        <p:txBody>
          <a:bodyPr wrap="none">
            <a:spAutoFit/>
          </a:bodyPr>
          <a:lstStyle/>
          <a:p>
            <a:r>
              <a:rPr lang="nb-NO" b="0" i="0" dirty="0" smtClean="0">
                <a:solidFill>
                  <a:srgbClr val="333333"/>
                </a:solidFill>
                <a:effectLst/>
                <a:latin typeface="Helvetica Neue"/>
              </a:rPr>
              <a:t>Solgunn gir tilgang</a:t>
            </a:r>
          </a:p>
        </p:txBody>
      </p:sp>
      <p:sp>
        <p:nvSpPr>
          <p:cNvPr id="6" name="Rektangel 5"/>
          <p:cNvSpPr/>
          <p:nvPr/>
        </p:nvSpPr>
        <p:spPr>
          <a:xfrm>
            <a:off x="132556" y="3952160"/>
            <a:ext cx="2557110" cy="369332"/>
          </a:xfrm>
          <a:prstGeom prst="rect">
            <a:avLst/>
          </a:prstGeom>
        </p:spPr>
        <p:txBody>
          <a:bodyPr wrap="none">
            <a:spAutoFit/>
          </a:bodyPr>
          <a:lstStyle/>
          <a:p>
            <a:r>
              <a:rPr lang="nb-NO" b="0" i="0" dirty="0" err="1" smtClean="0">
                <a:solidFill>
                  <a:srgbClr val="333333"/>
                </a:solidFill>
                <a:effectLst/>
                <a:latin typeface="Helvetica Neue"/>
              </a:rPr>
              <a:t>Helpdesk</a:t>
            </a:r>
            <a:r>
              <a:rPr lang="nb-NO" b="0" i="0" dirty="0" smtClean="0">
                <a:solidFill>
                  <a:srgbClr val="333333"/>
                </a:solidFill>
                <a:effectLst/>
                <a:latin typeface="Helvetica Neue"/>
              </a:rPr>
              <a:t> gir opplæring</a:t>
            </a:r>
          </a:p>
        </p:txBody>
      </p:sp>
      <p:grpSp>
        <p:nvGrpSpPr>
          <p:cNvPr id="9" name="Gruppe 8"/>
          <p:cNvGrpSpPr/>
          <p:nvPr/>
        </p:nvGrpSpPr>
        <p:grpSpPr>
          <a:xfrm>
            <a:off x="4026323" y="478124"/>
            <a:ext cx="2248145" cy="602904"/>
            <a:chOff x="872211" y="4515926"/>
            <a:chExt cx="2248145" cy="602904"/>
          </a:xfrm>
        </p:grpSpPr>
        <p:sp>
          <p:nvSpPr>
            <p:cNvPr id="11" name="Avrundet rektangel 10"/>
            <p:cNvSpPr/>
            <p:nvPr/>
          </p:nvSpPr>
          <p:spPr>
            <a:xfrm>
              <a:off x="872211" y="4515926"/>
              <a:ext cx="2248145" cy="602904"/>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2" name="Avrundet rektangel 4"/>
            <p:cNvSpPr/>
            <p:nvPr/>
          </p:nvSpPr>
          <p:spPr>
            <a:xfrm>
              <a:off x="901642" y="4545357"/>
              <a:ext cx="2189283" cy="5440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5857" tIns="45720" rIns="45720" bIns="45720" numCol="1" spcCol="1270" anchor="ctr" anchorCtr="0">
              <a:noAutofit/>
            </a:bodyPr>
            <a:lstStyle/>
            <a:p>
              <a:pPr lvl="0" algn="l" defTabSz="533400">
                <a:lnSpc>
                  <a:spcPct val="90000"/>
                </a:lnSpc>
                <a:spcBef>
                  <a:spcPct val="0"/>
                </a:spcBef>
                <a:spcAft>
                  <a:spcPct val="35000"/>
                </a:spcAft>
              </a:pPr>
              <a:r>
                <a:rPr lang="nb-NO" sz="1200" kern="1200">
                  <a:solidFill>
                    <a:sysClr val="window" lastClr="FFFFFF"/>
                  </a:solidFill>
                  <a:latin typeface="Calibri" panose="020F0502020204030204"/>
                  <a:ea typeface="+mn-ea"/>
                  <a:cs typeface="+mn-cs"/>
                </a:rPr>
                <a:t>1. Forelesningsopptak på campus</a:t>
              </a:r>
            </a:p>
          </p:txBody>
        </p:sp>
      </p:grpSp>
      <p:sp>
        <p:nvSpPr>
          <p:cNvPr id="10" name="Ellipse 9"/>
          <p:cNvSpPr/>
          <p:nvPr/>
        </p:nvSpPr>
        <p:spPr>
          <a:xfrm>
            <a:off x="3403158" y="-113187"/>
            <a:ext cx="1042463" cy="1042502"/>
          </a:xfrm>
          <a:prstGeom prst="ellipse">
            <a:avLst/>
          </a:prstGeom>
          <a:blipFill rotWithShape="1">
            <a:blip r:embed="rId9">
              <a:extLst>
                <a:ext uri="{28A0092B-C50C-407E-A947-70E740481C1C}">
                  <a14:useLocalDpi xmlns:a14="http://schemas.microsoft.com/office/drawing/2010/main" val="0"/>
                </a:ext>
              </a:extLst>
            </a:blip>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276418201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Skjermutklipp"/>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02037" cy="3815517"/>
          </a:xfrm>
          <a:prstGeom prst="rect">
            <a:avLst/>
          </a:prstGeom>
        </p:spPr>
      </p:pic>
      <p:sp>
        <p:nvSpPr>
          <p:cNvPr id="5" name="Rektangel 4"/>
          <p:cNvSpPr/>
          <p:nvPr/>
        </p:nvSpPr>
        <p:spPr>
          <a:xfrm>
            <a:off x="0" y="3815517"/>
            <a:ext cx="8404865" cy="1015663"/>
          </a:xfrm>
          <a:prstGeom prst="rect">
            <a:avLst/>
          </a:prstGeom>
        </p:spPr>
        <p:txBody>
          <a:bodyPr wrap="none">
            <a:spAutoFit/>
          </a:bodyPr>
          <a:lstStyle/>
          <a:p>
            <a:r>
              <a:rPr lang="nb-NO" sz="6000" dirty="0" smtClean="0">
                <a:hlinkClick r:id="rId3"/>
              </a:rPr>
              <a:t>http://screencast.hiof.no/</a:t>
            </a:r>
            <a:r>
              <a:rPr lang="nb-NO" sz="6000" dirty="0" smtClean="0"/>
              <a:t> </a:t>
            </a:r>
            <a:endParaRPr lang="nb-NO" sz="6000" dirty="0"/>
          </a:p>
        </p:txBody>
      </p:sp>
      <p:pic>
        <p:nvPicPr>
          <p:cNvPr id="1026" name="Picture 2" descr="http://www.youtube.com/yt/brand/media/image/YouTube-logo-full_col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74" y="3815517"/>
            <a:ext cx="6173972" cy="38417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7" name="Håndskrift 6"/>
              <p14:cNvContentPartPr/>
              <p14:nvPr/>
            </p14:nvContentPartPr>
            <p14:xfrm>
              <a:off x="4357440" y="4838400"/>
              <a:ext cx="6929280" cy="1353600"/>
            </p14:xfrm>
          </p:contentPart>
        </mc:Choice>
        <mc:Fallback xmlns="">
          <p:pic>
            <p:nvPicPr>
              <p:cNvPr id="7" name="Håndskrift 6"/>
              <p:cNvPicPr/>
              <p:nvPr/>
            </p:nvPicPr>
            <p:blipFill>
              <a:blip r:embed="rId6"/>
              <a:stretch>
                <a:fillRect/>
              </a:stretch>
            </p:blipFill>
            <p:spPr>
              <a:xfrm>
                <a:off x="4350600" y="4834440"/>
                <a:ext cx="6941880" cy="1368360"/>
              </a:xfrm>
              <a:prstGeom prst="rect">
                <a:avLst/>
              </a:prstGeom>
            </p:spPr>
          </p:pic>
        </mc:Fallback>
      </mc:AlternateContent>
      <p:sp>
        <p:nvSpPr>
          <p:cNvPr id="8" name="TekstSylinder 7"/>
          <p:cNvSpPr txBox="1"/>
          <p:nvPr/>
        </p:nvSpPr>
        <p:spPr>
          <a:xfrm>
            <a:off x="7703127" y="4837571"/>
            <a:ext cx="4401879" cy="369332"/>
          </a:xfrm>
          <a:prstGeom prst="rect">
            <a:avLst/>
          </a:prstGeom>
          <a:noFill/>
        </p:spPr>
        <p:txBody>
          <a:bodyPr wrap="square" rtlCol="0">
            <a:spAutoFit/>
          </a:bodyPr>
          <a:lstStyle/>
          <a:p>
            <a:r>
              <a:rPr lang="nb-NO" dirty="0" smtClean="0"/>
              <a:t>Egen kanal på </a:t>
            </a:r>
            <a:r>
              <a:rPr lang="nb-NO" dirty="0" err="1"/>
              <a:t>Y</a:t>
            </a:r>
            <a:r>
              <a:rPr lang="nb-NO" dirty="0" err="1" smtClean="0"/>
              <a:t>outube</a:t>
            </a:r>
            <a:r>
              <a:rPr lang="nb-NO" dirty="0" smtClean="0"/>
              <a:t> (250.000 avspillinger)</a:t>
            </a:r>
            <a:endParaRPr lang="nb-NO" dirty="0"/>
          </a:p>
        </p:txBody>
      </p:sp>
      <p:pic>
        <p:nvPicPr>
          <p:cNvPr id="10" name="Bilde 9" descr="Skjermutklipp"/>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2518" y="1098460"/>
            <a:ext cx="2032347" cy="2338025"/>
          </a:xfrm>
          <a:prstGeom prst="rect">
            <a:avLst/>
          </a:prstGeom>
        </p:spPr>
      </p:pic>
      <p:sp>
        <p:nvSpPr>
          <p:cNvPr id="9" name="Rektangel 8"/>
          <p:cNvSpPr/>
          <p:nvPr/>
        </p:nvSpPr>
        <p:spPr>
          <a:xfrm>
            <a:off x="7208875" y="3371622"/>
            <a:ext cx="4274632" cy="707886"/>
          </a:xfrm>
          <a:prstGeom prst="rect">
            <a:avLst/>
          </a:prstGeom>
        </p:spPr>
        <p:txBody>
          <a:bodyPr wrap="none">
            <a:spAutoFit/>
          </a:bodyPr>
          <a:lstStyle/>
          <a:p>
            <a:r>
              <a:rPr lang="nb-NO" sz="40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Bit.ly/iktmooc2015</a:t>
            </a:r>
            <a:endParaRPr lang="nb-NO" sz="4000" u="sng" dirty="0"/>
          </a:p>
        </p:txBody>
      </p:sp>
      <p:grpSp>
        <p:nvGrpSpPr>
          <p:cNvPr id="11" name="Gruppe 10"/>
          <p:cNvGrpSpPr/>
          <p:nvPr/>
        </p:nvGrpSpPr>
        <p:grpSpPr>
          <a:xfrm>
            <a:off x="9855509" y="634661"/>
            <a:ext cx="2248145" cy="602904"/>
            <a:chOff x="2890226" y="3788197"/>
            <a:chExt cx="2248145" cy="602904"/>
          </a:xfrm>
        </p:grpSpPr>
        <p:sp>
          <p:nvSpPr>
            <p:cNvPr id="12" name="Avrundet rektangel 11"/>
            <p:cNvSpPr/>
            <p:nvPr/>
          </p:nvSpPr>
          <p:spPr>
            <a:xfrm>
              <a:off x="2890226" y="3788197"/>
              <a:ext cx="2248145" cy="602904"/>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3" name="Avrundet rektangel 4"/>
            <p:cNvSpPr/>
            <p:nvPr/>
          </p:nvSpPr>
          <p:spPr>
            <a:xfrm>
              <a:off x="2919657" y="3817628"/>
              <a:ext cx="2189283" cy="5440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5857" tIns="45720" rIns="45720" bIns="45720" numCol="1" spcCol="1270" anchor="ctr" anchorCtr="0">
              <a:noAutofit/>
            </a:bodyPr>
            <a:lstStyle/>
            <a:p>
              <a:pPr lvl="0" algn="l" defTabSz="533400">
                <a:lnSpc>
                  <a:spcPct val="90000"/>
                </a:lnSpc>
                <a:spcBef>
                  <a:spcPct val="0"/>
                </a:spcBef>
                <a:spcAft>
                  <a:spcPct val="35000"/>
                </a:spcAft>
              </a:pPr>
              <a:r>
                <a:rPr lang="nb-NO" sz="1200" kern="1200" dirty="0">
                  <a:solidFill>
                    <a:sysClr val="window" lastClr="FFFFFF"/>
                  </a:solidFill>
                  <a:latin typeface="Calibri" panose="020F0502020204030204"/>
                  <a:ea typeface="+mn-ea"/>
                  <a:cs typeface="+mn-cs"/>
                </a:rPr>
                <a:t>2. Dedikerte korte videoer</a:t>
              </a:r>
            </a:p>
          </p:txBody>
        </p:sp>
      </p:grpSp>
      <p:sp>
        <p:nvSpPr>
          <p:cNvPr id="14" name="Ellipse 13"/>
          <p:cNvSpPr/>
          <p:nvPr/>
        </p:nvSpPr>
        <p:spPr>
          <a:xfrm>
            <a:off x="9232345" y="43351"/>
            <a:ext cx="1042463" cy="1042502"/>
          </a:xfrm>
          <a:prstGeom prst="ellipse">
            <a:avLst/>
          </a:prstGeom>
          <a:blipFill>
            <a:blip r:embed="rId8"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36196850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p:cNvGrpSpPr/>
          <p:nvPr/>
        </p:nvGrpSpPr>
        <p:grpSpPr>
          <a:xfrm>
            <a:off x="3585337" y="566496"/>
            <a:ext cx="6093051" cy="1896943"/>
            <a:chOff x="3749462" y="2640606"/>
            <a:chExt cx="2248145" cy="602904"/>
          </a:xfrm>
        </p:grpSpPr>
        <p:sp>
          <p:nvSpPr>
            <p:cNvPr id="4" name="Avrundet rektangel 3"/>
            <p:cNvSpPr/>
            <p:nvPr/>
          </p:nvSpPr>
          <p:spPr>
            <a:xfrm>
              <a:off x="3749462" y="2640606"/>
              <a:ext cx="2248145" cy="602904"/>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5" name="Avrundet rektangel 4"/>
            <p:cNvSpPr/>
            <p:nvPr/>
          </p:nvSpPr>
          <p:spPr>
            <a:xfrm>
              <a:off x="3778893" y="2670037"/>
              <a:ext cx="2189283" cy="5440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5857" tIns="45720" rIns="45720" bIns="45720" numCol="1" spcCol="1270" anchor="ctr" anchorCtr="0">
              <a:noAutofit/>
            </a:bodyPr>
            <a:lstStyle/>
            <a:p>
              <a:pPr lvl="0" algn="l" defTabSz="533400">
                <a:lnSpc>
                  <a:spcPct val="90000"/>
                </a:lnSpc>
                <a:spcBef>
                  <a:spcPct val="0"/>
                </a:spcBef>
                <a:spcAft>
                  <a:spcPct val="35000"/>
                </a:spcAft>
              </a:pPr>
              <a:r>
                <a:rPr lang="nb-NO" sz="4000" kern="1200" dirty="0">
                  <a:solidFill>
                    <a:sysClr val="window" lastClr="FFFFFF"/>
                  </a:solidFill>
                  <a:latin typeface="Calibri" panose="020F0502020204030204"/>
                  <a:ea typeface="+mn-ea"/>
                  <a:cs typeface="+mn-cs"/>
                </a:rPr>
                <a:t>3. Dedikerte korte videoer med interaktivitet</a:t>
              </a:r>
            </a:p>
          </p:txBody>
        </p:sp>
      </p:grpSp>
      <p:sp>
        <p:nvSpPr>
          <p:cNvPr id="3" name="Ellipse 2"/>
          <p:cNvSpPr/>
          <p:nvPr/>
        </p:nvSpPr>
        <p:spPr>
          <a:xfrm>
            <a:off x="408979" y="-125066"/>
            <a:ext cx="2825343" cy="3280069"/>
          </a:xfrm>
          <a:prstGeom prst="ellipse">
            <a:avLst/>
          </a:prstGeom>
          <a:blipFill>
            <a:blip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sp>
      <p:pic>
        <p:nvPicPr>
          <p:cNvPr id="6" name="Picture 2" descr="http://g.api.no/obscura/API/image/r1/escenic/478x1000r/201408227204259/archive/05618/3219373770_5618395a.jpg"/>
          <p:cNvPicPr>
            <a:picLocks noChangeAspect="1" noChangeArrowheads="1"/>
          </p:cNvPicPr>
          <p:nvPr/>
        </p:nvPicPr>
        <p:blipFill rotWithShape="1">
          <a:blip r:embed="rId3">
            <a:extLst>
              <a:ext uri="{28A0092B-C50C-407E-A947-70E740481C1C}">
                <a14:useLocalDpi xmlns:a14="http://schemas.microsoft.com/office/drawing/2010/main" val="0"/>
              </a:ext>
            </a:extLst>
          </a:blip>
          <a:srcRect t="9882"/>
          <a:stretch/>
        </p:blipFill>
        <p:spPr bwMode="auto">
          <a:xfrm>
            <a:off x="6475746" y="2838203"/>
            <a:ext cx="5716253" cy="4019797"/>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p:cNvSpPr/>
          <p:nvPr/>
        </p:nvSpPr>
        <p:spPr>
          <a:xfrm>
            <a:off x="0" y="3024052"/>
            <a:ext cx="6692858" cy="3046988"/>
          </a:xfrm>
          <a:prstGeom prst="rect">
            <a:avLst/>
          </a:prstGeom>
        </p:spPr>
        <p:txBody>
          <a:bodyPr wrap="none">
            <a:spAutoFit/>
          </a:bodyPr>
          <a:lstStyle/>
          <a:p>
            <a:r>
              <a:rPr lang="nb-NO" sz="4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Engasjere eleven under</a:t>
            </a:r>
          </a:p>
          <a:p>
            <a:r>
              <a:rPr lang="nb-NO" sz="4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eller etter de ser videoen</a:t>
            </a:r>
          </a:p>
          <a:p>
            <a:r>
              <a:rPr lang="nb-NO"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med </a:t>
            </a:r>
            <a:r>
              <a:rPr lang="nb-NO"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multiple </a:t>
            </a:r>
            <a:r>
              <a:rPr lang="nb-NO" sz="48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choice</a:t>
            </a:r>
            <a:r>
              <a:rPr lang="nb-NO"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eller</a:t>
            </a:r>
          </a:p>
          <a:p>
            <a:r>
              <a:rPr lang="nb-NO"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innskrivingsoppgaver</a:t>
            </a:r>
            <a:endParaRPr lang="nb-NO" sz="4800" dirty="0"/>
          </a:p>
        </p:txBody>
      </p:sp>
    </p:spTree>
    <p:extLst>
      <p:ext uri="{BB962C8B-B14F-4D97-AF65-F5344CB8AC3E}">
        <p14:creationId xmlns:p14="http://schemas.microsoft.com/office/powerpoint/2010/main" val="192725035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p:cNvGrpSpPr/>
          <p:nvPr/>
        </p:nvGrpSpPr>
        <p:grpSpPr>
          <a:xfrm>
            <a:off x="3229800" y="418746"/>
            <a:ext cx="3954772" cy="1588184"/>
            <a:chOff x="4126550" y="1273463"/>
            <a:chExt cx="2080448" cy="602904"/>
          </a:xfrm>
        </p:grpSpPr>
        <p:sp>
          <p:nvSpPr>
            <p:cNvPr id="4" name="Avrundet rektangel 3"/>
            <p:cNvSpPr/>
            <p:nvPr/>
          </p:nvSpPr>
          <p:spPr>
            <a:xfrm>
              <a:off x="4126550" y="1273463"/>
              <a:ext cx="2080448" cy="602904"/>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5" name="Avrundet rektangel 4"/>
            <p:cNvSpPr/>
            <p:nvPr/>
          </p:nvSpPr>
          <p:spPr>
            <a:xfrm>
              <a:off x="4155981" y="1302894"/>
              <a:ext cx="2021586" cy="5440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5857" tIns="45720" rIns="45720" bIns="45720" numCol="1" spcCol="1270" anchor="ctr" anchorCtr="0">
              <a:noAutofit/>
            </a:bodyPr>
            <a:lstStyle/>
            <a:p>
              <a:pPr lvl="0" algn="l" defTabSz="533400">
                <a:lnSpc>
                  <a:spcPct val="90000"/>
                </a:lnSpc>
                <a:spcBef>
                  <a:spcPct val="0"/>
                </a:spcBef>
                <a:spcAft>
                  <a:spcPct val="35000"/>
                </a:spcAft>
              </a:pPr>
              <a:r>
                <a:rPr lang="nb-NO" sz="6000" kern="1200" dirty="0">
                  <a:solidFill>
                    <a:sysClr val="window" lastClr="FFFFFF"/>
                  </a:solidFill>
                  <a:latin typeface="Calibri" panose="020F0502020204030204"/>
                  <a:ea typeface="+mn-ea"/>
                  <a:cs typeface="+mn-cs"/>
                </a:rPr>
                <a:t>4. Adaptiv læring</a:t>
              </a:r>
            </a:p>
          </p:txBody>
        </p:sp>
      </p:grpSp>
      <p:sp>
        <p:nvSpPr>
          <p:cNvPr id="3" name="Ellipse 2"/>
          <p:cNvSpPr/>
          <p:nvPr/>
        </p:nvSpPr>
        <p:spPr>
          <a:xfrm>
            <a:off x="326572" y="0"/>
            <a:ext cx="1981642" cy="2746183"/>
          </a:xfrm>
          <a:prstGeom prst="ellipse">
            <a:avLst/>
          </a:prstGeom>
          <a:blipFill>
            <a:blip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sp>
      <p:pic>
        <p:nvPicPr>
          <p:cNvPr id="1026" name="Picture 2" descr="http://www.learninglight.com/wp-content/uploads/2015/09/knew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808" y="3227119"/>
            <a:ext cx="21336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186" y="2426258"/>
            <a:ext cx="5860617" cy="4357337"/>
          </a:xfrm>
          <a:prstGeom prst="rect">
            <a:avLst/>
          </a:prstGeom>
        </p:spPr>
      </p:pic>
    </p:spTree>
    <p:extLst>
      <p:ext uri="{BB962C8B-B14F-4D97-AF65-F5344CB8AC3E}">
        <p14:creationId xmlns:p14="http://schemas.microsoft.com/office/powerpoint/2010/main" val="325980685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sz="9600" dirty="0" smtClean="0"/>
              <a:t>Support!</a:t>
            </a:r>
            <a:endParaRPr lang="nb-NO" sz="9600" dirty="0"/>
          </a:p>
        </p:txBody>
      </p:sp>
      <p:sp>
        <p:nvSpPr>
          <p:cNvPr id="3" name="Plassholder for innhold 2"/>
          <p:cNvSpPr>
            <a:spLocks noGrp="1"/>
          </p:cNvSpPr>
          <p:nvPr>
            <p:ph idx="1"/>
          </p:nvPr>
        </p:nvSpPr>
        <p:spPr/>
        <p:txBody>
          <a:bodyPr>
            <a:normAutofit/>
          </a:bodyPr>
          <a:lstStyle/>
          <a:p>
            <a:pPr marL="0" indent="0">
              <a:buNone/>
            </a:pPr>
            <a:r>
              <a:rPr lang="nb-NO" sz="5400" dirty="0" smtClean="0"/>
              <a:t>Det er viktig med både teknisk og pedagogisk støtte når man skal starte opp med produksjon av undervisningsvideoer!</a:t>
            </a:r>
            <a:endParaRPr lang="nb-NO" sz="5400" dirty="0"/>
          </a:p>
        </p:txBody>
      </p:sp>
    </p:spTree>
    <p:extLst>
      <p:ext uri="{BB962C8B-B14F-4D97-AF65-F5344CB8AC3E}">
        <p14:creationId xmlns:p14="http://schemas.microsoft.com/office/powerpoint/2010/main" val="1787620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29956" y="-34556"/>
            <a:ext cx="9539885" cy="1325563"/>
          </a:xfrm>
        </p:spPr>
        <p:txBody>
          <a:bodyPr/>
          <a:lstStyle/>
          <a:p>
            <a:r>
              <a:rPr lang="nb-NO" dirty="0" smtClean="0"/>
              <a:t>Video i undervisning</a:t>
            </a:r>
            <a:endParaRPr lang="nb-NO" dirty="0"/>
          </a:p>
        </p:txBody>
      </p:sp>
      <p:pic>
        <p:nvPicPr>
          <p:cNvPr id="5" name="Bilde 4"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2236"/>
            <a:ext cx="7116168" cy="2391109"/>
          </a:xfrm>
          <a:prstGeom prst="rect">
            <a:avLst/>
          </a:prstGeom>
        </p:spPr>
      </p:pic>
      <p:pic>
        <p:nvPicPr>
          <p:cNvPr id="6" name="Bilde 5"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5579" y="0"/>
            <a:ext cx="2446421" cy="2814379"/>
          </a:xfrm>
          <a:prstGeom prst="rect">
            <a:avLst/>
          </a:prstGeom>
        </p:spPr>
      </p:pic>
      <p:pic>
        <p:nvPicPr>
          <p:cNvPr id="4" name="Plassholder for innhold 3" descr="Skjermutklipp"/>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17368" y="2823751"/>
            <a:ext cx="5574632" cy="1506825"/>
          </a:xfrm>
        </p:spPr>
      </p:pic>
      <p:pic>
        <p:nvPicPr>
          <p:cNvPr id="3" name="Bilde 2" descr="Skjermutkli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30576"/>
            <a:ext cx="6963747" cy="2086266"/>
          </a:xfrm>
          <a:prstGeom prst="rect">
            <a:avLst/>
          </a:prstGeom>
        </p:spPr>
      </p:pic>
      <p:pic>
        <p:nvPicPr>
          <p:cNvPr id="7" name="Bilde 6" descr="Skjermutklip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7368" y="5410315"/>
            <a:ext cx="5574632" cy="1470526"/>
          </a:xfrm>
          <a:prstGeom prst="rect">
            <a:avLst/>
          </a:prstGeom>
        </p:spPr>
      </p:pic>
      <p:sp>
        <p:nvSpPr>
          <p:cNvPr id="8" name="Rektangel 7"/>
          <p:cNvSpPr/>
          <p:nvPr/>
        </p:nvSpPr>
        <p:spPr>
          <a:xfrm>
            <a:off x="7116168" y="1909081"/>
            <a:ext cx="1588897" cy="923330"/>
          </a:xfrm>
          <a:prstGeom prst="rect">
            <a:avLst/>
          </a:prstGeom>
          <a:noFill/>
        </p:spPr>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2014</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9" name="Rektangel 8"/>
          <p:cNvSpPr/>
          <p:nvPr/>
        </p:nvSpPr>
        <p:spPr>
          <a:xfrm>
            <a:off x="7116167" y="4486985"/>
            <a:ext cx="1588897" cy="923330"/>
          </a:xfrm>
          <a:prstGeom prst="rect">
            <a:avLst/>
          </a:prstGeom>
          <a:noFill/>
        </p:spPr>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2015</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1455773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Video – Et kinderegg for undervisningen</a:t>
            </a:r>
            <a:endParaRPr lang="nb-NO" dirty="0"/>
          </a:p>
        </p:txBody>
      </p:sp>
      <p:sp>
        <p:nvSpPr>
          <p:cNvPr id="3" name="Plassholder for innhold 2"/>
          <p:cNvSpPr>
            <a:spLocks noGrp="1"/>
          </p:cNvSpPr>
          <p:nvPr>
            <p:ph idx="1"/>
          </p:nvPr>
        </p:nvSpPr>
        <p:spPr/>
        <p:txBody>
          <a:bodyPr/>
          <a:lstStyle/>
          <a:p>
            <a:endParaRPr lang="nb-NO"/>
          </a:p>
        </p:txBody>
      </p:sp>
      <p:pic>
        <p:nvPicPr>
          <p:cNvPr id="4" name="Picture 2" descr="http://bilder.vgb.no/20802/3col/img_481c139d4efd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158" y="2431554"/>
            <a:ext cx="2880320" cy="4147663"/>
          </a:xfrm>
          <a:prstGeom prst="rect">
            <a:avLst/>
          </a:prstGeom>
          <a:noFill/>
          <a:extLst>
            <a:ext uri="{909E8E84-426E-40DD-AFC4-6F175D3DCCD1}">
              <a14:hiddenFill xmlns:a14="http://schemas.microsoft.com/office/drawing/2010/main">
                <a:solidFill>
                  <a:srgbClr val="FFFFFF"/>
                </a:solidFill>
              </a14:hiddenFill>
            </a:ext>
          </a:extLst>
        </p:spPr>
      </p:pic>
      <p:sp>
        <p:nvSpPr>
          <p:cNvPr id="5" name="Bildeforklaring formet som en sky 4"/>
          <p:cNvSpPr/>
          <p:nvPr/>
        </p:nvSpPr>
        <p:spPr>
          <a:xfrm>
            <a:off x="6437362" y="1351434"/>
            <a:ext cx="3384376" cy="1800200"/>
          </a:xfrm>
          <a:prstGeom prst="cloudCallout">
            <a:avLst>
              <a:gd name="adj1" fmla="val -69511"/>
              <a:gd name="adj2" fmla="val 205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Tre muligheter til å gjøre undervisningen bedre</a:t>
            </a:r>
            <a:endParaRPr lang="nb-NO" dirty="0"/>
          </a:p>
        </p:txBody>
      </p:sp>
    </p:spTree>
    <p:extLst>
      <p:ext uri="{BB962C8B-B14F-4D97-AF65-F5344CB8AC3E}">
        <p14:creationId xmlns:p14="http://schemas.microsoft.com/office/powerpoint/2010/main" val="259299282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uis.edu/colrs/learning/technologies/images/camtasiarelay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75" y="0"/>
            <a:ext cx="2650476" cy="6762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bilder.vgb.no/20802/3col/img_481c139d4efd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908" y="2564905"/>
            <a:ext cx="2880320" cy="4147663"/>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1991544" y="3356993"/>
            <a:ext cx="2088232" cy="313932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nb-NO" dirty="0"/>
              <a:t>1. Videovitaminer – før forelesningen:</a:t>
            </a:r>
          </a:p>
          <a:p>
            <a:pPr marL="285750" indent="-285750">
              <a:buFont typeface="Arial" pitchFamily="34" charset="0"/>
              <a:buChar char="•"/>
            </a:pPr>
            <a:r>
              <a:rPr lang="nb-NO" dirty="0"/>
              <a:t>Forberedelser</a:t>
            </a:r>
          </a:p>
          <a:p>
            <a:pPr marL="285750" indent="-285750">
              <a:buFont typeface="Arial" pitchFamily="34" charset="0"/>
              <a:buChar char="•"/>
            </a:pPr>
            <a:r>
              <a:rPr lang="nb-NO" dirty="0"/>
              <a:t>Informasjon</a:t>
            </a:r>
          </a:p>
          <a:p>
            <a:pPr marL="285750" indent="-285750">
              <a:buFont typeface="Arial" pitchFamily="34" charset="0"/>
              <a:buChar char="•"/>
            </a:pPr>
            <a:r>
              <a:rPr lang="nb-NO" dirty="0"/>
              <a:t>Utstyrs behov</a:t>
            </a:r>
          </a:p>
          <a:p>
            <a:pPr marL="285750" indent="-285750">
              <a:buFont typeface="Arial" pitchFamily="34" charset="0"/>
              <a:buChar char="•"/>
            </a:pPr>
            <a:r>
              <a:rPr lang="nb-NO" dirty="0"/>
              <a:t>Forberedelse oppgaver</a:t>
            </a:r>
          </a:p>
          <a:p>
            <a:pPr marL="285750" indent="-285750">
              <a:buFont typeface="Arial" pitchFamily="34" charset="0"/>
              <a:buChar char="•"/>
            </a:pPr>
            <a:r>
              <a:rPr lang="nb-NO" dirty="0"/>
              <a:t>Pensum som bør være lest før forelesning</a:t>
            </a:r>
            <a:br>
              <a:rPr lang="nb-NO" dirty="0"/>
            </a:br>
            <a:r>
              <a:rPr lang="nb-NO" dirty="0"/>
              <a:t>(Kontoret)</a:t>
            </a:r>
          </a:p>
        </p:txBody>
      </p:sp>
      <p:sp>
        <p:nvSpPr>
          <p:cNvPr id="8" name="TekstSylinder 7"/>
          <p:cNvSpPr txBox="1"/>
          <p:nvPr/>
        </p:nvSpPr>
        <p:spPr>
          <a:xfrm>
            <a:off x="8112224" y="3356992"/>
            <a:ext cx="2088232" cy="286232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nb-NO" dirty="0"/>
              <a:t>3. Oppsummering – Etter forelesningen eller tema:</a:t>
            </a:r>
          </a:p>
          <a:p>
            <a:pPr marL="285750" indent="-285750">
              <a:buFont typeface="Arial" pitchFamily="34" charset="0"/>
              <a:buChar char="•"/>
            </a:pPr>
            <a:r>
              <a:rPr lang="nb-NO" dirty="0"/>
              <a:t>Forventet kunnskap </a:t>
            </a:r>
          </a:p>
          <a:p>
            <a:pPr marL="285750" indent="-285750">
              <a:buFont typeface="Arial" pitchFamily="34" charset="0"/>
              <a:buChar char="•"/>
            </a:pPr>
            <a:r>
              <a:rPr lang="nb-NO" dirty="0"/>
              <a:t>Oppgaver </a:t>
            </a:r>
          </a:p>
          <a:p>
            <a:pPr marL="285750" indent="-285750">
              <a:buFont typeface="Arial" pitchFamily="34" charset="0"/>
              <a:buChar char="•"/>
            </a:pPr>
            <a:r>
              <a:rPr lang="nb-NO" dirty="0"/>
              <a:t>Repetisjon</a:t>
            </a:r>
          </a:p>
          <a:p>
            <a:pPr marL="285750" indent="-285750">
              <a:buFont typeface="Arial" pitchFamily="34" charset="0"/>
              <a:buChar char="•"/>
            </a:pPr>
            <a:r>
              <a:rPr lang="nb-NO" dirty="0"/>
              <a:t>Veien videre</a:t>
            </a:r>
            <a:br>
              <a:rPr lang="nb-NO" dirty="0"/>
            </a:br>
            <a:r>
              <a:rPr lang="nb-NO" dirty="0"/>
              <a:t>(kontoret) </a:t>
            </a:r>
          </a:p>
          <a:p>
            <a:pPr marL="285750" indent="-285750">
              <a:buFont typeface="Arial" pitchFamily="34" charset="0"/>
              <a:buChar char="•"/>
            </a:pPr>
            <a:endParaRPr lang="nb-NO" dirty="0"/>
          </a:p>
        </p:txBody>
      </p:sp>
      <p:sp>
        <p:nvSpPr>
          <p:cNvPr id="9" name="TekstSylinder 8"/>
          <p:cNvSpPr txBox="1"/>
          <p:nvPr/>
        </p:nvSpPr>
        <p:spPr>
          <a:xfrm>
            <a:off x="4893965" y="974216"/>
            <a:ext cx="2484276"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nb-NO" dirty="0"/>
              <a:t>2. Forelesningsopptak:</a:t>
            </a:r>
          </a:p>
          <a:p>
            <a:pPr marL="285750" indent="-285750">
              <a:buFont typeface="Arial" pitchFamily="34" charset="0"/>
              <a:buChar char="•"/>
            </a:pPr>
            <a:r>
              <a:rPr lang="nb-NO" dirty="0"/>
              <a:t>Repetisjon</a:t>
            </a:r>
          </a:p>
          <a:p>
            <a:pPr marL="285750" indent="-285750">
              <a:buFont typeface="Arial" pitchFamily="34" charset="0"/>
              <a:buChar char="•"/>
            </a:pPr>
            <a:r>
              <a:rPr lang="nb-NO" dirty="0"/>
              <a:t>Forhindret fra delta</a:t>
            </a:r>
            <a:br>
              <a:rPr lang="nb-NO" dirty="0"/>
            </a:br>
            <a:r>
              <a:rPr lang="nb-NO" dirty="0"/>
              <a:t>(klasserommet)</a:t>
            </a:r>
          </a:p>
        </p:txBody>
      </p:sp>
      <p:sp>
        <p:nvSpPr>
          <p:cNvPr id="3" name="Rektangel 2"/>
          <p:cNvSpPr/>
          <p:nvPr/>
        </p:nvSpPr>
        <p:spPr>
          <a:xfrm rot="19911147">
            <a:off x="-295275" y="2715345"/>
            <a:ext cx="4929811" cy="369332"/>
          </a:xfrm>
          <a:prstGeom prst="rect">
            <a:avLst/>
          </a:prstGeom>
        </p:spPr>
        <p:txBody>
          <a:bodyPr wrap="none">
            <a:spAutoFit/>
          </a:bodyPr>
          <a:lstStyle/>
          <a:p>
            <a:r>
              <a:rPr lang="nb-NO" dirty="0" smtClean="0">
                <a:hlinkClick r:id="rId4"/>
              </a:rPr>
              <a:t>https://www.youtube.com/watch?v=ZzfNRtKLHqE</a:t>
            </a:r>
            <a:r>
              <a:rPr lang="nb-NO" dirty="0" smtClean="0"/>
              <a:t> </a:t>
            </a:r>
            <a:endParaRPr lang="nb-NO" dirty="0"/>
          </a:p>
        </p:txBody>
      </p:sp>
      <p:graphicFrame>
        <p:nvGraphicFramePr>
          <p:cNvPr id="6" name="Tabell 5"/>
          <p:cNvGraphicFramePr>
            <a:graphicFrameLocks noGrp="1"/>
          </p:cNvGraphicFramePr>
          <p:nvPr>
            <p:extLst/>
          </p:nvPr>
        </p:nvGraphicFramePr>
        <p:xfrm>
          <a:off x="7691659" y="1574380"/>
          <a:ext cx="4181475" cy="1432560"/>
        </p:xfrm>
        <a:graphic>
          <a:graphicData uri="http://schemas.openxmlformats.org/drawingml/2006/table">
            <a:tbl>
              <a:tblPr firstRow="1" firstCol="1" bandRow="1">
                <a:tableStyleId>{5C22544A-7EE6-4342-B048-85BDC9FD1C3A}</a:tableStyleId>
              </a:tblPr>
              <a:tblGrid>
                <a:gridCol w="1393825"/>
                <a:gridCol w="1393825"/>
                <a:gridCol w="1393825"/>
              </a:tblGrid>
              <a:tr h="0">
                <a:tc>
                  <a:txBody>
                    <a:bodyPr/>
                    <a:lstStyle/>
                    <a:p>
                      <a:pPr algn="ctr">
                        <a:spcAft>
                          <a:spcPts val="0"/>
                        </a:spcAft>
                      </a:pPr>
                      <a:r>
                        <a:rPr lang="nb-NO" sz="1200" dirty="0">
                          <a:effectLst/>
                        </a:rPr>
                        <a:t>Type</a:t>
                      </a:r>
                      <a:endParaRPr lang="nb-NO" sz="1200" dirty="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nb-NO" sz="1200">
                          <a:effectLst/>
                        </a:rPr>
                        <a:t>Size</a:t>
                      </a:r>
                      <a:endParaRPr lang="nb-NO" sz="1200">
                        <a:effectLst/>
                        <a:latin typeface="Times New Roman" panose="02020603050405020304" pitchFamily="18" charset="0"/>
                        <a:ea typeface="Calibri" panose="020F0502020204030204" pitchFamily="34" charset="0"/>
                      </a:endParaRPr>
                    </a:p>
                  </a:txBody>
                  <a:tcPr marL="9525" marR="9525" marT="9525" marB="9525" anchor="ctr"/>
                </a:tc>
                <a:tc>
                  <a:txBody>
                    <a:bodyPr/>
                    <a:lstStyle/>
                    <a:p>
                      <a:pPr algn="ctr">
                        <a:spcAft>
                          <a:spcPts val="0"/>
                        </a:spcAft>
                      </a:pPr>
                      <a:r>
                        <a:rPr lang="nb-NO" sz="1200">
                          <a:effectLst/>
                        </a:rPr>
                        <a:t>Link</a:t>
                      </a:r>
                      <a:endParaRPr lang="nb-NO" sz="1200">
                        <a:effectLst/>
                        <a:latin typeface="Times New Roman" panose="02020603050405020304" pitchFamily="18" charset="0"/>
                        <a:ea typeface="Calibri" panose="020F0502020204030204" pitchFamily="34" charset="0"/>
                      </a:endParaRPr>
                    </a:p>
                  </a:txBody>
                  <a:tcPr marL="9525" marR="9525" marT="9525" marB="9525" anchor="ctr"/>
                </a:tc>
              </a:tr>
              <a:tr h="0">
                <a:tc>
                  <a:txBody>
                    <a:bodyPr/>
                    <a:lstStyle/>
                    <a:p>
                      <a:pPr>
                        <a:spcAft>
                          <a:spcPts val="0"/>
                        </a:spcAft>
                      </a:pPr>
                      <a:r>
                        <a:rPr lang="nb-NO" sz="1200">
                          <a:effectLst/>
                        </a:rPr>
                        <a:t>MP4 with Smart Player (Original Size)</a:t>
                      </a:r>
                      <a:endParaRPr lang="nb-NO" sz="1200">
                        <a:effectLst/>
                        <a:latin typeface="Times New Roman" panose="02020603050405020304" pitchFamily="18" charset="0"/>
                        <a:ea typeface="Calibri" panose="020F0502020204030204" pitchFamily="34" charset="0"/>
                      </a:endParaRPr>
                    </a:p>
                  </a:txBody>
                  <a:tcPr marL="47625" marR="47625" marT="47625" marB="47625" anchor="ctr"/>
                </a:tc>
                <a:tc>
                  <a:txBody>
                    <a:bodyPr/>
                    <a:lstStyle/>
                    <a:p>
                      <a:pPr>
                        <a:spcAft>
                          <a:spcPts val="0"/>
                        </a:spcAft>
                      </a:pPr>
                      <a:r>
                        <a:rPr lang="nb-NO" sz="1200">
                          <a:effectLst/>
                        </a:rPr>
                        <a:t>199 MB</a:t>
                      </a:r>
                      <a:endParaRPr lang="nb-NO" sz="1200">
                        <a:effectLst/>
                        <a:latin typeface="Times New Roman" panose="02020603050405020304" pitchFamily="18" charset="0"/>
                        <a:ea typeface="Calibri" panose="020F0502020204030204" pitchFamily="34" charset="0"/>
                      </a:endParaRPr>
                    </a:p>
                  </a:txBody>
                  <a:tcPr marL="47625" marR="47625" marT="47625" marB="47625" anchor="ctr"/>
                </a:tc>
                <a:tc>
                  <a:txBody>
                    <a:bodyPr/>
                    <a:lstStyle/>
                    <a:p>
                      <a:pPr>
                        <a:spcAft>
                          <a:spcPts val="0"/>
                        </a:spcAft>
                      </a:pPr>
                      <a:r>
                        <a:rPr lang="nb-NO" sz="1300" u="sng" dirty="0" err="1">
                          <a:effectLst/>
                          <a:hlinkClick r:id="rId5"/>
                        </a:rPr>
                        <a:t>View</a:t>
                      </a:r>
                      <a:r>
                        <a:rPr lang="nb-NO" sz="1300" u="sng" dirty="0">
                          <a:effectLst/>
                          <a:hlinkClick r:id="rId5"/>
                        </a:rPr>
                        <a:t>...</a:t>
                      </a:r>
                      <a:endParaRPr lang="nb-NO" sz="1200" dirty="0">
                        <a:effectLst/>
                        <a:latin typeface="Times New Roman" panose="02020603050405020304" pitchFamily="18" charset="0"/>
                        <a:ea typeface="Calibri" panose="020F0502020204030204" pitchFamily="34" charset="0"/>
                      </a:endParaRPr>
                    </a:p>
                  </a:txBody>
                  <a:tcPr marL="47625" marR="47625" marT="47625" marB="47625" anchor="ctr"/>
                </a:tc>
              </a:tr>
              <a:tr h="0">
                <a:tc>
                  <a:txBody>
                    <a:bodyPr/>
                    <a:lstStyle/>
                    <a:p>
                      <a:pPr>
                        <a:spcAft>
                          <a:spcPts val="0"/>
                        </a:spcAft>
                      </a:pPr>
                      <a:r>
                        <a:rPr lang="nb-NO" sz="1200">
                          <a:effectLst/>
                        </a:rPr>
                        <a:t>iPad</a:t>
                      </a:r>
                      <a:endParaRPr lang="nb-NO" sz="1200">
                        <a:effectLst/>
                        <a:latin typeface="Times New Roman" panose="02020603050405020304" pitchFamily="18" charset="0"/>
                        <a:ea typeface="Calibri" panose="020F0502020204030204" pitchFamily="34" charset="0"/>
                      </a:endParaRPr>
                    </a:p>
                  </a:txBody>
                  <a:tcPr marL="47625" marR="47625" marT="47625" marB="47625" anchor="ctr"/>
                </a:tc>
                <a:tc>
                  <a:txBody>
                    <a:bodyPr/>
                    <a:lstStyle/>
                    <a:p>
                      <a:pPr>
                        <a:spcAft>
                          <a:spcPts val="0"/>
                        </a:spcAft>
                      </a:pPr>
                      <a:r>
                        <a:rPr lang="nb-NO" sz="1200">
                          <a:effectLst/>
                        </a:rPr>
                        <a:t>160 MB</a:t>
                      </a:r>
                      <a:endParaRPr lang="nb-NO" sz="1200">
                        <a:effectLst/>
                        <a:latin typeface="Times New Roman" panose="02020603050405020304" pitchFamily="18" charset="0"/>
                        <a:ea typeface="Calibri" panose="020F0502020204030204" pitchFamily="34" charset="0"/>
                      </a:endParaRPr>
                    </a:p>
                  </a:txBody>
                  <a:tcPr marL="47625" marR="47625" marT="47625" marB="47625" anchor="ctr"/>
                </a:tc>
                <a:tc>
                  <a:txBody>
                    <a:bodyPr/>
                    <a:lstStyle/>
                    <a:p>
                      <a:pPr>
                        <a:spcAft>
                          <a:spcPts val="0"/>
                        </a:spcAft>
                      </a:pPr>
                      <a:r>
                        <a:rPr lang="nb-NO" sz="1300" u="sng">
                          <a:effectLst/>
                          <a:hlinkClick r:id="rId6"/>
                        </a:rPr>
                        <a:t>View...</a:t>
                      </a:r>
                      <a:endParaRPr lang="nb-NO" sz="1200">
                        <a:effectLst/>
                        <a:latin typeface="Times New Roman" panose="02020603050405020304" pitchFamily="18" charset="0"/>
                        <a:ea typeface="Calibri" panose="020F0502020204030204" pitchFamily="34" charset="0"/>
                      </a:endParaRPr>
                    </a:p>
                  </a:txBody>
                  <a:tcPr marL="47625" marR="47625" marT="47625" marB="47625" anchor="ctr"/>
                </a:tc>
              </a:tr>
              <a:tr h="0">
                <a:tc>
                  <a:txBody>
                    <a:bodyPr/>
                    <a:lstStyle/>
                    <a:p>
                      <a:pPr>
                        <a:spcAft>
                          <a:spcPts val="0"/>
                        </a:spcAft>
                      </a:pPr>
                      <a:r>
                        <a:rPr lang="nb-NO" sz="1200">
                          <a:effectLst/>
                        </a:rPr>
                        <a:t>iPod and iPhone</a:t>
                      </a:r>
                      <a:endParaRPr lang="nb-NO" sz="1200">
                        <a:effectLst/>
                        <a:latin typeface="Times New Roman" panose="02020603050405020304" pitchFamily="18" charset="0"/>
                        <a:ea typeface="Calibri" panose="020F0502020204030204" pitchFamily="34" charset="0"/>
                      </a:endParaRPr>
                    </a:p>
                  </a:txBody>
                  <a:tcPr marL="47625" marR="47625" marT="47625" marB="47625" anchor="ctr"/>
                </a:tc>
                <a:tc>
                  <a:txBody>
                    <a:bodyPr/>
                    <a:lstStyle/>
                    <a:p>
                      <a:pPr>
                        <a:spcAft>
                          <a:spcPts val="0"/>
                        </a:spcAft>
                      </a:pPr>
                      <a:r>
                        <a:rPr lang="nb-NO" sz="1200">
                          <a:effectLst/>
                        </a:rPr>
                        <a:t>105 MB</a:t>
                      </a:r>
                      <a:endParaRPr lang="nb-NO" sz="1200">
                        <a:effectLst/>
                        <a:latin typeface="Times New Roman" panose="02020603050405020304" pitchFamily="18" charset="0"/>
                        <a:ea typeface="Calibri" panose="020F0502020204030204" pitchFamily="34" charset="0"/>
                      </a:endParaRPr>
                    </a:p>
                  </a:txBody>
                  <a:tcPr marL="47625" marR="47625" marT="47625" marB="47625" anchor="ctr"/>
                </a:tc>
                <a:tc>
                  <a:txBody>
                    <a:bodyPr/>
                    <a:lstStyle/>
                    <a:p>
                      <a:pPr>
                        <a:spcAft>
                          <a:spcPts val="0"/>
                        </a:spcAft>
                      </a:pPr>
                      <a:r>
                        <a:rPr lang="nb-NO" sz="1300" u="sng" dirty="0" err="1">
                          <a:effectLst/>
                          <a:hlinkClick r:id="rId7"/>
                        </a:rPr>
                        <a:t>View</a:t>
                      </a:r>
                      <a:r>
                        <a:rPr lang="nb-NO" sz="1300" u="sng" dirty="0">
                          <a:effectLst/>
                          <a:hlinkClick r:id="rId7"/>
                        </a:rPr>
                        <a:t>...</a:t>
                      </a:r>
                      <a:endParaRPr lang="nb-NO" sz="1200" dirty="0">
                        <a:effectLst/>
                        <a:latin typeface="Times New Roman" panose="02020603050405020304" pitchFamily="18" charset="0"/>
                        <a:ea typeface="Calibri" panose="020F0502020204030204" pitchFamily="34" charset="0"/>
                      </a:endParaRPr>
                    </a:p>
                  </a:txBody>
                  <a:tcPr marL="47625" marR="47625" marT="47625" marB="47625" anchor="ctr"/>
                </a:tc>
              </a:tr>
            </a:tbl>
          </a:graphicData>
        </a:graphic>
      </p:graphicFrame>
      <p:sp>
        <p:nvSpPr>
          <p:cNvPr id="7" name="Rectangle 1"/>
          <p:cNvSpPr>
            <a:spLocks noChangeArrowheads="1"/>
          </p:cNvSpPr>
          <p:nvPr/>
        </p:nvSpPr>
        <p:spPr bwMode="auto">
          <a:xfrm>
            <a:off x="8446190" y="558717"/>
            <a:ext cx="374581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A </a:t>
            </a:r>
            <a:r>
              <a:rPr kumimoji="0" lang="nb-NO" altLang="nb-NO" sz="1000" b="0" i="0" u="none" strike="noStrike" cap="none" normalizeH="0" baseline="0" dirty="0" err="1"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presentation</a:t>
            </a: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kumimoji="0" lang="nb-NO" altLang="nb-NO" sz="1000" b="0" i="0" u="none" strike="noStrike" cap="none" normalizeH="0" baseline="0" dirty="0" err="1"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recorded</a:t>
            </a: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 at 10/29/2013 12:29:07 PM is </a:t>
            </a:r>
            <a:r>
              <a:rPr kumimoji="0" lang="nb-NO" altLang="nb-NO" sz="1000" b="0" i="0" u="none" strike="noStrike" cap="none" normalizeH="0" baseline="0" dirty="0" err="1"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ready</a:t>
            </a: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 for </a:t>
            </a:r>
            <a:r>
              <a:rPr kumimoji="0" lang="nb-NO" altLang="nb-NO" sz="1000" b="0" i="0" u="none" strike="noStrike" cap="none" normalizeH="0" baseline="0" dirty="0" err="1"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sharing</a:t>
            </a: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 and </a:t>
            </a:r>
            <a:r>
              <a:rPr kumimoji="0" lang="nb-NO" altLang="nb-NO" sz="1000" b="0" i="0" u="none" strike="noStrike" cap="none" normalizeH="0" baseline="0" dirty="0" err="1"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viewing</a:t>
            </a: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a:t>
            </a:r>
            <a:b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b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
            </a:r>
            <a:b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br>
            <a:r>
              <a:rPr kumimoji="0" lang="nb-NO" altLang="nb-NO" sz="1000" b="0" i="0" u="none" strike="noStrike" cap="none" normalizeH="0" baseline="0" dirty="0" err="1"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Title</a:t>
            </a: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kumimoji="0" lang="nb-NO" altLang="nb-NO" sz="1000" b="0" i="0" u="none" strike="noStrike" cap="none" normalizeH="0" baseline="0" dirty="0" err="1"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onenote</a:t>
            </a: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
            </a:r>
            <a:b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br>
            <a:r>
              <a:rPr kumimoji="0" lang="nb-NO" altLang="nb-NO" sz="1000" b="0" i="0" u="none" strike="noStrike" cap="none" normalizeH="0" baseline="0" dirty="0" err="1"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Description</a:t>
            </a: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kumimoji="0" lang="nb-NO" altLang="nb-NO" sz="1000" b="0" i="0" u="none" strike="noStrike" cap="none" normalizeH="0" baseline="0" dirty="0" err="1"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Description</a:t>
            </a: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 Not </a:t>
            </a:r>
            <a:r>
              <a:rPr kumimoji="0" lang="nb-NO" altLang="nb-NO" sz="1000" b="0" i="0" u="none" strike="noStrike" cap="none" normalizeH="0" baseline="0" dirty="0" err="1"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Provided</a:t>
            </a: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a:t>
            </a:r>
            <a:b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br>
            <a:r>
              <a:rPr kumimoji="0" lang="nb-NO" altLang="nb-NO" sz="1000" b="0" i="0" u="none" strike="noStrike" cap="none" normalizeH="0" baseline="0" dirty="0" err="1"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Duration</a:t>
            </a:r>
            <a:r>
              <a:rPr kumimoji="0" lang="nb-NO" altLang="nb-NO" sz="1000" b="0" i="0" u="none" strike="noStrike" cap="none" normalizeH="0" baseline="0" dirty="0" smtClean="0">
                <a:ln>
                  <a:noFill/>
                </a:ln>
                <a:solidFill>
                  <a:srgbClr val="333333"/>
                </a:solidFill>
                <a:effectLst/>
                <a:latin typeface="Arial" panose="020B0604020202020204" pitchFamily="34" charset="0"/>
                <a:ea typeface="Calibri" panose="020F0502020204030204" pitchFamily="34" charset="0"/>
                <a:cs typeface="Arial" panose="020B0604020202020204" pitchFamily="34" charset="0"/>
              </a:rPr>
              <a:t>: 1:52:25</a:t>
            </a:r>
            <a:endParaRPr kumimoji="0" lang="nb-NO" altLang="nb-N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9966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Hva trenger du for å få dette til selv?</a:t>
            </a:r>
            <a:endParaRPr lang="nb-NO" b="1" dirty="0"/>
          </a:p>
        </p:txBody>
      </p:sp>
      <p:sp>
        <p:nvSpPr>
          <p:cNvPr id="3" name="Plassholder for innhold 2"/>
          <p:cNvSpPr>
            <a:spLocks noGrp="1"/>
          </p:cNvSpPr>
          <p:nvPr>
            <p:ph idx="1"/>
          </p:nvPr>
        </p:nvSpPr>
        <p:spPr/>
        <p:txBody>
          <a:bodyPr/>
          <a:lstStyle/>
          <a:p>
            <a:r>
              <a:rPr lang="nb-NO" sz="4400" dirty="0" smtClean="0"/>
              <a:t>Datamaskin </a:t>
            </a:r>
          </a:p>
          <a:p>
            <a:r>
              <a:rPr lang="nb-NO" sz="4400" dirty="0" smtClean="0"/>
              <a:t>Screencast programvare</a:t>
            </a:r>
          </a:p>
          <a:p>
            <a:r>
              <a:rPr lang="nb-NO" sz="4400" dirty="0" smtClean="0"/>
              <a:t>Webkamera?</a:t>
            </a:r>
          </a:p>
          <a:p>
            <a:r>
              <a:rPr lang="nb-NO" sz="4400" dirty="0" smtClean="0"/>
              <a:t>Mikrofon</a:t>
            </a:r>
          </a:p>
          <a:p>
            <a:r>
              <a:rPr lang="nb-NO" sz="4400" dirty="0" smtClean="0"/>
              <a:t>Stille rom</a:t>
            </a:r>
          </a:p>
          <a:p>
            <a:endParaRPr lang="nb-NO" dirty="0"/>
          </a:p>
        </p:txBody>
      </p:sp>
      <p:pic>
        <p:nvPicPr>
          <p:cNvPr id="4" name="Plassholder for innhol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1" y="1514476"/>
            <a:ext cx="5257799" cy="3943349"/>
          </a:xfrm>
          <a:prstGeom prst="rect">
            <a:avLst/>
          </a:prstGeom>
        </p:spPr>
      </p:pic>
    </p:spTree>
    <p:extLst>
      <p:ext uri="{BB962C8B-B14F-4D97-AF65-F5344CB8AC3E}">
        <p14:creationId xmlns:p14="http://schemas.microsoft.com/office/powerpoint/2010/main" val="336367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Du trenger en god Screencast programvare</a:t>
            </a:r>
            <a:endParaRPr lang="nb-NO" dirty="0"/>
          </a:p>
        </p:txBody>
      </p:sp>
      <p:pic>
        <p:nvPicPr>
          <p:cNvPr id="4" name="Plassholder for innhold 3"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6897" y="1443685"/>
            <a:ext cx="6958206" cy="5236587"/>
          </a:xfrm>
        </p:spPr>
      </p:pic>
      <p:sp>
        <p:nvSpPr>
          <p:cNvPr id="3" name="AutoShape 2" descr="data:image/jpeg;base64,/9j/4AAQSkZJRgABAQAAAQABAAD/2wCEAAkGBxQQDxAUEBIVEBQUGBcUERUXDxQUEhoPFxQWFxQRFBYYHCggGh0nGxcVITIhJSktLi4uFx8zODQsNyg0LisBCgoKDg0OGxAQGywmICYtLCwtLywsMiw0LywsLDQsLSwsLCwsLCwsLCwsLCwsLCwsLCwsLCwsLCwsLCwsLCwsLP/AABEIAGkBIAMBEQACEQEDEQH/xAAcAAEAAgMBAQEAAAAAAAAAAAAABQYBAwQCBwj/xABAEAACAgEBBQUEBwUGBwAAAAABAgADEQQFBhIhMRNBUWFxIjKRsRQjM3KBobIHQnOCwTQ1UmJ00RUWJUOi0vD/xAAbAQEAAgMBAQAAAAAAAAAAAAAAAQQCAwUGB//EADIRAAICAQMCBQIEBQUAAAAAAAABAgMEESExEkEFEzJhcSJRNEKBsSMzkaHwFCRiwfH/2gAMAwEAAhEDEQA/AIeeRPoggCAIAgCAIAgCAIAgCAIAgCAIAgCAIAgCAIAgCAIAgCAIAgCAIAgCAIAgCAIAgCAIAgCAIAgCAIAgCAIAgCAIAgCAIAgCAIAgCAIAgCAIAgCAIAgCAIAgCAIAgCAIAgCSBAEgCAIAgCAIAgCAJIEASAIAgCAIAgCAIAgCAIAgCAIAgCAIAgCAIAgCAJIPSIW90Fj4AEn8pkoSfCMJWQjy0SOk3d1Vvuaa31KFB8WxN0Ma2XCK1mfjw5kjq2hulqdPS1tyqirjI48tzOO6Zzw7IR6pGqrxOm2xVw7kFKuh0E9RIJ+BA1EaB7G2jSvZ9nW9n3a2b5CZquT4RqndCPLSF+mev7RHr+8jL8xDhJcomFsJelpmqYGzseqqi7BUUsxOFAGST4ATKMXJ6IxsnGEeqT0RJbQ2BdQhewIACAwFqs4J6cSg8ptnjzhHVlWrOrtl0x/Y17N2LdqFLVqAg5F3YInF4cTdTFePOxaom7MrpfS3uc2r0jVO6OOae9g8S+RyOUwnW4tpm2u6M0pJ8/c0TWbhDAgCQBAEASQZCnBODgdTjl+JkpPkx6kno3uYkGQgIyqknABJ7gBk/CSk3wYtpLcxGm+hOplhg4IwfAjBhprkKSe6MTEkQBAEAQBAEAQBMo8mM/Sz9A0aZEGERV9FA+U9TGCR8/lOTe7NszMdSt/tFP8A0671X9QlTM18pl/wz8TE4dduxRbs6k2/VvVUpFgHtD2QcEfvDy+E1yxoSqWpuhnWV5EnHhvg+c7Y2RbpHVbl4SyhlPcQeoHmDyM5F1EqnuelxcqGRHWLOGaC1wT2wdn1LU+q1QLVIeGuvOO0u/w/dH/3SXKK4qPmT4OZmXWSmqKuXy/sjXq96dS/JX7BP3a6hwIB4eJ9ZjPLsfGxsr8Noj6lq/c9aPevULytYams+9XaOIEeR6g+cmGVNbS3Rhb4bU94fS/Y8bxbMrrFV2nyaLwSgJyUce9UT5d3oZGRWlpKPDMsHIlJuqz1L+5u3M9m2+we9XRa6HwbAAP5zPEjvJ+xq8TesYx17lfA/E957/UmVWpPlHRjKCWi0LBvMeHT7OrHJex7THcbHbmx8+X5y3kxahBL7HNwul22TlzqR2h2tZTTdUnDwXACzKZOBkeyc8us0wulCLiu5bsxq7Jxm+VwcM0FrgyqE9AT6AmSot8IiVkVyzBkOLRKafAEJNhyS5MupHUEeoI+cOLXKIU4vhmJBkIBdNx6q7NHrK7eS2vXWD4OwYKfjidPDipVyT7nA8UnKGRCUey1KfqaGqd0cYZCVYeYPynPnFxk0zt1WKyCku5qmBsLp+zjRqtvb2DqwpoHjYQS7D0UfOdLBrWvVL9Dg+MXtx8qPbdlRZythYdQ5I9Q2RKMnpM7EIqVaTN+19pvqrTZbw8RAHsrwjA6csmZW2SslqzDHohRDpi9jjmnQs6iSlqQ2lyJBIkAQBAEAQBMo8mFnpZ9a/aHqrq6aPo7tW7OR7J6gVs2PynezJTjFdPc8j4bXXOcvM40IffTbT216Q0OUXgW60qxH2jKqKcfz/Cacm6TUeks4ONBOamvZFi3+q49BYo6s1aj1Nij+st5K1q0KGBLpvTZ26xe0uqoX3EAtt9AcVIfVgT6J5zN8qJpWyc33IH9oViW6exQoc04ZrO5GJACA97Hw7h17pVzemUH7F7wtyhcnrz2Plk4Z68sW8vsaTZtY5Dsmtbzsdhz+fxl3J+muEfY5OD9V9s3zroV2UTrCEGWPRnj2PqQf+1dWyeRYYI+fxl6vfGfszk3fTnQce6O3dLbdxW9Cy8NencoOzTIKgYycZP4zbi3z0a9jT4ji1pxku73Ij/mnUkg8aZHT6iv/wBZVeVYy4vDadNN/wCpN7w7w31poirKOOhXb6qs+0SeYyOXoJbyL5RUdPsUMTBqslPXXZ6EZsh+0021XfBYpWxOAPaLvnHhNFTcoTl7FrIj0XVRXGpx7vbNW57GuJWmle0uI6le5B5k8prorU23LhG/MyJVxUYL6pbI32703A4o4dLWPdStF5Du4mIyx85lLKknpDZGEPD4Na2fU39yP2ntSzUlDbhmUEAhArHJHvY6n/eap2ysf1FinGhQnoTWv1H/AA3hpoCi/hB1FxUMwcjIqrzyUASzKfkfTHnuUKa/9Y/Msf067L/sbJ282osWjWkXVWng4ioDo55K6MBy54kVXub6LN0ycnCVMPNp2a/uQGv0pptsrbqjFSfHB6/j1lW2DhNxZ0qbFbCM13NE1m3uWHZZxsvXEHBFlBB7wcnBl6ltUSaORkxUsytP7MbzD6RVRrFH2g7PUY7tQg6/zD5SMhKcVYv1+TLBk6Zyol23XwQFNRdlVBxMxCqPFicASpGLk9EdKyahFyfYvOisCbT0GlrOU02VYjo17ITY39PjOnGSV0K12PP2QcsWy+XMv2KNf7z/AHj+oznS9R3Y/wAr9Cf3xsNW0rWrwpUoV5cshR3Sxkvou2KXh8fMxUpd9TXvHp0sRNXSOFLeVyjpXqB7y+QPUSL4xklZHvz8jCtlXJ02Pdce6PeqUaLS9ngfSNQAbcjnXR+7X5M3MmZS0pr0/MzGtyyb+r8kePdlflJvU6okAQBAEAQBMo8mMvSz7ftzZzXWaMrjhqt47Mn9w1svLx6z0ltTn06Hh6LlWpp91sVJt0NQmkuQAWObaxUONf7LUxK8z95jiVP9NNRf+bHRWdU7VLhab/JcN4lBpXiOFWyt2J7lRwxP5S7avp3OVTr1bHDpbrDla+V931lzEZFNZGEB7i3DyC+IJ6TFNvjk2yUVu+Fx7kJ+0DVU06MaapxxswLLxcT4ByzufEnHXxlTOnGNfQnudDwqmdl/mSWyPm04p6nUsm2R2+ztFcvPsA2nt8jkFCfLl+Yl+766oyXbZnIxpeVk2Ql+bdFblA64galitHYbKVW5Pqre0A7+xrAHF8cfGXpfw6NH3/Y5MX52bquIr+543Q66z/TW/wBJGHzL4M/E/wAnyQAlM6ZP71fZ7P8A9Mv6jLmV6YfBzPD/AFWr/kNgf2Pan8Or9byMf+XP4GX+Iq+TOxRnZ+0gvvfUsf4YZs/hJo3qnoYZeqyqm+NyvykdY36FgLqi3QOhPoHGZnX60ab03W0i070bYWvW3q+j09hDe+6MWYEAgk5l/IvUZtOKZyMHG66U42SXsv8AwjE3iQEEaHSgggg8DdR0PWaVkxT16EWngSezsl/n6EXtPXHUXWWsArOckDOM4A5Z9JXtm5ycmXaKfJrUF2Oaazd7lg2Z/dWu/iU/1l6p/wC3kcnI/G1/DMbqWCzttI5wuoH1ZPRdQvNG/Hp+AmONJSTrfcz8Qg49N8fy8/B63ap+j/SNTauPo44EB79U2QF/D+ok0Q6Oqcu37mObb5/RTD827+DXuSxO0tMWOSWYknqSVYkmY4jcrkzPxKKjiSSITUe8/wB5v1GaJeplyP8AK/Qnd+/7wv8A5f0Cb8xfxmVfCvw6OvcyxaUtt1OBpmKJwsuQ14bIZR/lHMmbsT6YuU+Cp4knZKMK/Wvt9iG3iotTVW9ueJyeLi7mU+6y+WPlK2RGSsepfwJwlSlDsR0rlwSAIAgCAIAmUedzGW8Wj7Bpd/NE/Ww1/frYD4gETvxzan3PHT8KyY/lJnS7a09v2d9b+li5+csRuhJaplSePbD1RZwb4alU0buTkBkPTI94YyB19O+a8maUNdTbh1uVyifOdfvfaVKafNKEku2c3Ox6s792fKcmzNk9obHo6fCoRfVZv+xWySSSeZPUnmc+cpN6vVnVSS2SEgkk9h7YOmZwVFtVg4bqz0Ze4jwPnLFN3l88Mp5eIrkmtpLhnY2ztFbzq1ZoH+C6piR5B15GbXXRL0y0K6yMuvacNfhnqrT6Gg8Vlza0jmK662RCf8zN3eQhRor3b1IlZl3bRj0r7si9r7TfVWl7MDuVRyVUHRFHhK9trserLmNjxohov6nTu7rkpOo7Q446XrXkTl2xgcpsx7FDXX7GrOpnZ0KPZ6kQJXLxL7e1yWpoxWcmula35EYcE5HPrLN9iko6dkUMOmdcrHJcvYbI1yV6bXI5w1qVrWME5KsxPMdOo6yKpqMJJ9xkU2TtrnFbJ7mrYW1TpbS3D2iMClqHo1Z6j1mNFrrlvx3NmXjK+Oz0a4O2zZejc5q1oqX/AAW1Pxr5ZAw02uqqW8ZaFeOTlQWk69X900Ru1KaUKrRabuR42KFF4u4IDzxNNkYRf0vUtY87pJ+atCYs1lGuSv6TYdNqEUJ2vAXrsQe7xheYYeMsOdd0V1vRopKu7Fm/KXVFvXT7HOug0dXtW6r6RjpXTWwJ8i7cgJh5dMd3LX4Nnn5Vm0Iae7IRjzOBgZ5DwHcJVemux0I66bmJBkS+h1yJoNVUxw9j1sgweYXrz6CWoWpVSic+2icsqFi4WpFV2FWDKcMpBU+BByD8pXTaeqLs4KcXFk9vRt1dStS1LwLztuGMA6lgAx/AD/ylrJyFYkonOwcN0ycp/C+Dj3X1qUa2iy08KISWOCeXCR0HPvmvGmoWpvgsZ9UraJQhyyMuOWYjvJI9MzU39WqN6i+jpRM7xaqrU693Wzhqcr7fA3JQoBPDjPcZvulGy3XsVMSuynG6dN/sa94dpLcyJSCtFI4KR0JH71jeZMi+1S0UeEZYWO6052ep8m2zaFd+jCXMVvo5UNwk8dJ61MQOWMcif95k7Izr0lyjXGidOQ3WtYy59n9yElQ6QkAQBAEAQBJAjUjQxiNRou6N30l+ErxtwnqvGeH4dJn5ktNNTWqK1Lq6VqapgbddxIAgCSBGoEagSAJIEARqBAEARqBGoEagQBAEAQBAEAQBGoEagRqBAEASAIAgCAIAkgSAJIEAQBIAgCAJIEASAIAgCSBAEgCSBAEAQBIAgCAIAgCAJIEAQBIAgCAIAgCAIAgCAIAgCAIAgCAIAgCAIAgCAIAgCAIAgCAIAgCAIAgCAIAgCAIAgCAIAgCAIAgCAIAgCAIAgCAIAgCAIAgCAIAgCAIAgCAIAgCAIAgCAIAgCAIAgCAIAgCAIAgCAIAgCAIAgCAIAgCAIAgCAIAgCAIAgCAIAgCAIAgCAIAgCAIAgCAIAgCAIAgCAIAgCAIAgCAIAgCAIAgCAIAgCAIAgCAIAgCAIAgCAIAgCAIAgCAI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5" name="AutoShape 4" descr="data:image/jpeg;base64,/9j/4AAQSkZJRgABAQAAAQABAAD/2wCEAAkGBxQQDxAUEBIVEBQUGBcUERUXDxQUEhoPFxQWFxQRFBYYHCggGh0nGxcVITIhJSktLi4uFx8zODQsNyg0LisBCgoKDg0OGxAQGywmICYtLCwtLywsMiw0LywsLDQsLSwsLCwsLCwsLCwsLCwsLCwsLCwsLCwsLCwsLCwsLCwsLP/AABEIAGkBIAMBEQACEQEDEQH/xAAcAAEAAgMBAQEAAAAAAAAAAAAABQYBAwQCBwj/xABAEAACAgEBBQUEBwUGBwAAAAABAgADEQQFBhIhMRNBUWFxIjKRsRQjM3KBobIHQnOCwTQ1UmJ00RUWJUOi0vD/xAAbAQEAAgMBAQAAAAAAAAAAAAAAAQQCAwUGB//EADIRAAICAQMCBQIEBQUAAAAAAAABAgMEESExEkEFEzJhcSJRNEKBsSMzkaHwFCRiwfH/2gAMAwEAAhEDEQA/AIeeRPoggCAIAgCAIAgCAIAgCAIAgCAIAgCAIAgCAIAgCAIAgCAIAgCAIAgCAIAgCAIAgCAIAgCAIAgCAIAgCAIAgCAIAgCAIAgCAIAgCAIAgCAIAgCAIAgCAIAgCAIAgCAIAgCSBAEgCAIAgCAIAgCAJIEASAIAgCAIAgCAIAgCAIAgCAIAgCAIAgCAIAgCAJIPSIW90Fj4AEn8pkoSfCMJWQjy0SOk3d1Vvuaa31KFB8WxN0Ma2XCK1mfjw5kjq2hulqdPS1tyqirjI48tzOO6Zzw7IR6pGqrxOm2xVw7kFKuh0E9RIJ+BA1EaB7G2jSvZ9nW9n3a2b5CZquT4RqndCPLSF+mev7RHr+8jL8xDhJcomFsJelpmqYGzseqqi7BUUsxOFAGST4ATKMXJ6IxsnGEeqT0RJbQ2BdQhewIACAwFqs4J6cSg8ptnjzhHVlWrOrtl0x/Y17N2LdqFLVqAg5F3YInF4cTdTFePOxaom7MrpfS3uc2r0jVO6OOae9g8S+RyOUwnW4tpm2u6M0pJ8/c0TWbhDAgCQBAEASQZCnBODgdTjl+JkpPkx6kno3uYkGQgIyqknABJ7gBk/CSk3wYtpLcxGm+hOplhg4IwfAjBhprkKSe6MTEkQBAEAQBAEAQBMo8mM/Sz9A0aZEGERV9FA+U9TGCR8/lOTe7NszMdSt/tFP8A0671X9QlTM18pl/wz8TE4dduxRbs6k2/VvVUpFgHtD2QcEfvDy+E1yxoSqWpuhnWV5EnHhvg+c7Y2RbpHVbl4SyhlPcQeoHmDyM5F1EqnuelxcqGRHWLOGaC1wT2wdn1LU+q1QLVIeGuvOO0u/w/dH/3SXKK4qPmT4OZmXWSmqKuXy/sjXq96dS/JX7BP3a6hwIB4eJ9ZjPLsfGxsr8Noj6lq/c9aPevULytYams+9XaOIEeR6g+cmGVNbS3Rhb4bU94fS/Y8bxbMrrFV2nyaLwSgJyUce9UT5d3oZGRWlpKPDMsHIlJuqz1L+5u3M9m2+we9XRa6HwbAAP5zPEjvJ+xq8TesYx17lfA/E957/UmVWpPlHRjKCWi0LBvMeHT7OrHJex7THcbHbmx8+X5y3kxahBL7HNwul22TlzqR2h2tZTTdUnDwXACzKZOBkeyc8us0wulCLiu5bsxq7Jxm+VwcM0FrgyqE9AT6AmSot8IiVkVyzBkOLRKafAEJNhyS5MupHUEeoI+cOLXKIU4vhmJBkIBdNx6q7NHrK7eS2vXWD4OwYKfjidPDipVyT7nA8UnKGRCUey1KfqaGqd0cYZCVYeYPynPnFxk0zt1WKyCku5qmBsLp+zjRqtvb2DqwpoHjYQS7D0UfOdLBrWvVL9Dg+MXtx8qPbdlRZythYdQ5I9Q2RKMnpM7EIqVaTN+19pvqrTZbw8RAHsrwjA6csmZW2SslqzDHohRDpi9jjmnQs6iSlqQ2lyJBIkAQBAEAQBMo8mFnpZ9a/aHqrq6aPo7tW7OR7J6gVs2PynezJTjFdPc8j4bXXOcvM40IffTbT216Q0OUXgW60qxH2jKqKcfz/Cacm6TUeks4ONBOamvZFi3+q49BYo6s1aj1Nij+st5K1q0KGBLpvTZ26xe0uqoX3EAtt9AcVIfVgT6J5zN8qJpWyc33IH9oViW6exQoc04ZrO5GJACA97Hw7h17pVzemUH7F7wtyhcnrz2Plk4Z68sW8vsaTZtY5Dsmtbzsdhz+fxl3J+muEfY5OD9V9s3zroV2UTrCEGWPRnj2PqQf+1dWyeRYYI+fxl6vfGfszk3fTnQce6O3dLbdxW9Cy8NencoOzTIKgYycZP4zbi3z0a9jT4ji1pxku73Ij/mnUkg8aZHT6iv/wBZVeVYy4vDadNN/wCpN7w7w31poirKOOhXb6qs+0SeYyOXoJbyL5RUdPsUMTBqslPXXZ6EZsh+0021XfBYpWxOAPaLvnHhNFTcoTl7FrIj0XVRXGpx7vbNW57GuJWmle0uI6le5B5k8prorU23LhG/MyJVxUYL6pbI32703A4o4dLWPdStF5Du4mIyx85lLKknpDZGEPD4Na2fU39yP2ntSzUlDbhmUEAhArHJHvY6n/eap2ysf1FinGhQnoTWv1H/AA3hpoCi/hB1FxUMwcjIqrzyUASzKfkfTHnuUKa/9Y/Msf067L/sbJ282osWjWkXVWng4ioDo55K6MBy54kVXub6LN0ycnCVMPNp2a/uQGv0pptsrbqjFSfHB6/j1lW2DhNxZ0qbFbCM13NE1m3uWHZZxsvXEHBFlBB7wcnBl6ltUSaORkxUsytP7MbzD6RVRrFH2g7PUY7tQg6/zD5SMhKcVYv1+TLBk6Zyol23XwQFNRdlVBxMxCqPFicASpGLk9EdKyahFyfYvOisCbT0GlrOU02VYjo17ITY39PjOnGSV0K12PP2QcsWy+XMv2KNf7z/AHj+oznS9R3Y/wAr9Cf3xsNW0rWrwpUoV5cshR3Sxkvou2KXh8fMxUpd9TXvHp0sRNXSOFLeVyjpXqB7y+QPUSL4xklZHvz8jCtlXJ02Pdce6PeqUaLS9ngfSNQAbcjnXR+7X5M3MmZS0pr0/MzGtyyb+r8kePdlflJvU6okAQBAEAQBMo8mMvSz7ftzZzXWaMrjhqt47Mn9w1svLx6z0ltTn06Hh6LlWpp91sVJt0NQmkuQAWObaxUONf7LUxK8z95jiVP9NNRf+bHRWdU7VLhab/JcN4lBpXiOFWyt2J7lRwxP5S7avp3OVTr1bHDpbrDla+V931lzEZFNZGEB7i3DyC+IJ6TFNvjk2yUVu+Fx7kJ+0DVU06MaapxxswLLxcT4ByzufEnHXxlTOnGNfQnudDwqmdl/mSWyPm04p6nUsm2R2+ztFcvPsA2nt8jkFCfLl+Yl+766oyXbZnIxpeVk2Ql+bdFblA64galitHYbKVW5Pqre0A7+xrAHF8cfGXpfw6NH3/Y5MX52bquIr+543Q66z/TW/wBJGHzL4M/E/wAnyQAlM6ZP71fZ7P8A9Mv6jLmV6YfBzPD/AFWr/kNgf2Pan8Or9byMf+XP4GX+Iq+TOxRnZ+0gvvfUsf4YZs/hJo3qnoYZeqyqm+NyvykdY36FgLqi3QOhPoHGZnX60ab03W0i070bYWvW3q+j09hDe+6MWYEAgk5l/IvUZtOKZyMHG66U42SXsv8AwjE3iQEEaHSgggg8DdR0PWaVkxT16EWngSezsl/n6EXtPXHUXWWsArOckDOM4A5Z9JXtm5ycmXaKfJrUF2Oaazd7lg2Z/dWu/iU/1l6p/wC3kcnI/G1/DMbqWCzttI5wuoH1ZPRdQvNG/Hp+AmONJSTrfcz8Qg49N8fy8/B63ap+j/SNTauPo44EB79U2QF/D+ok0Q6Oqcu37mObb5/RTD827+DXuSxO0tMWOSWYknqSVYkmY4jcrkzPxKKjiSSITUe8/wB5v1GaJeplyP8AK/Qnd+/7wv8A5f0Cb8xfxmVfCvw6OvcyxaUtt1OBpmKJwsuQ14bIZR/lHMmbsT6YuU+Cp4knZKMK/Wvt9iG3iotTVW9ueJyeLi7mU+6y+WPlK2RGSsepfwJwlSlDsR0rlwSAIAgCAIAmUedzGW8Wj7Bpd/NE/Ww1/frYD4gETvxzan3PHT8KyY/lJnS7a09v2d9b+li5+csRuhJaplSePbD1RZwb4alU0buTkBkPTI94YyB19O+a8maUNdTbh1uVyifOdfvfaVKafNKEku2c3Ox6s792fKcmzNk9obHo6fCoRfVZv+xWySSSeZPUnmc+cpN6vVnVSS2SEgkk9h7YOmZwVFtVg4bqz0Ze4jwPnLFN3l88Mp5eIrkmtpLhnY2ztFbzq1ZoH+C6piR5B15GbXXRL0y0K6yMuvacNfhnqrT6Gg8Vlza0jmK662RCf8zN3eQhRor3b1IlZl3bRj0r7si9r7TfVWl7MDuVRyVUHRFHhK9trserLmNjxohov6nTu7rkpOo7Q446XrXkTl2xgcpsx7FDXX7GrOpnZ0KPZ6kQJXLxL7e1yWpoxWcmula35EYcE5HPrLN9iko6dkUMOmdcrHJcvYbI1yV6bXI5w1qVrWME5KsxPMdOo6yKpqMJJ9xkU2TtrnFbJ7mrYW1TpbS3D2iMClqHo1Z6j1mNFrrlvx3NmXjK+Oz0a4O2zZejc5q1oqX/AAW1Pxr5ZAw02uqqW8ZaFeOTlQWk69X900Ru1KaUKrRabuR42KFF4u4IDzxNNkYRf0vUtY87pJ+atCYs1lGuSv6TYdNqEUJ2vAXrsQe7xheYYeMsOdd0V1vRopKu7Fm/KXVFvXT7HOug0dXtW6r6RjpXTWwJ8i7cgJh5dMd3LX4Nnn5Vm0Iae7IRjzOBgZ5DwHcJVemux0I66bmJBkS+h1yJoNVUxw9j1sgweYXrz6CWoWpVSic+2icsqFi4WpFV2FWDKcMpBU+BByD8pXTaeqLs4KcXFk9vRt1dStS1LwLztuGMA6lgAx/AD/ylrJyFYkonOwcN0ycp/C+Dj3X1qUa2iy08KISWOCeXCR0HPvmvGmoWpvgsZ9UraJQhyyMuOWYjvJI9MzU39WqN6i+jpRM7xaqrU693Wzhqcr7fA3JQoBPDjPcZvulGy3XsVMSuynG6dN/sa94dpLcyJSCtFI4KR0JH71jeZMi+1S0UeEZYWO6052ep8m2zaFd+jCXMVvo5UNwk8dJ61MQOWMcif95k7Izr0lyjXGidOQ3WtYy59n9yElQ6QkAQBAEAQBJAjUjQxiNRou6N30l+ErxtwnqvGeH4dJn5ktNNTWqK1Lq6VqapgbddxIAgCSBGoEagSAJIEARqBAEARqBGoEagQBAEAQBAEAQBGoEagRqBAEASAIAgCAIAkgSAJIEAQBIAgCAJIEASAIAgCSBAEgCSBAEAQBIAgCAIAgCAJIEAQBIAgCAIAgCAIAgCAIAgCAIAgCAIAgCAIAgCAIAgCAIAgCAIAgCAIAgCAIAgCAIAgCAIAgCAIAgCAIAgCAIAgCAIAgCAIAgCAIAgCAIAgCAIAgCAIAgCAIAgCAIAgCAIAgCAIAgCAIAgCAIAgCAIAgCAIAgCAIAgCAIAgCAIAgCAIAgCAIAgCAIAgCAIAgCAIAgCAIAgCAIAgCAIAgCAIAgCAIAgCAIAgCAIAgCAIAgCAIAgCAIAgCAI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6" name="Bilde 5"/>
          <p:cNvPicPr>
            <a:picLocks noChangeAspect="1"/>
          </p:cNvPicPr>
          <p:nvPr/>
        </p:nvPicPr>
        <p:blipFill>
          <a:blip r:embed="rId3"/>
          <a:stretch>
            <a:fillRect/>
          </a:stretch>
        </p:blipFill>
        <p:spPr>
          <a:xfrm>
            <a:off x="355949" y="3395662"/>
            <a:ext cx="2743200" cy="1000125"/>
          </a:xfrm>
          <a:prstGeom prst="rect">
            <a:avLst/>
          </a:prstGeom>
        </p:spPr>
      </p:pic>
      <p:pic>
        <p:nvPicPr>
          <p:cNvPr id="2050" name="Picture 2" descr="http://3.bp.blogspot.com/-CI49GZ8eKe0/TyN3uXb6WII/AAAAAAAAAGU/3ZLkGr79zr4/s1600/11+screencastomat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4776" y="3336534"/>
            <a:ext cx="2540000" cy="105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26300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Jing</a:t>
            </a:r>
            <a:endParaRPr lang="nb-NO" dirty="0"/>
          </a:p>
        </p:txBody>
      </p:sp>
      <p:sp>
        <p:nvSpPr>
          <p:cNvPr id="3" name="Plassholder for innhold 2"/>
          <p:cNvSpPr>
            <a:spLocks noGrp="1"/>
          </p:cNvSpPr>
          <p:nvPr>
            <p:ph idx="1"/>
          </p:nvPr>
        </p:nvSpPr>
        <p:spPr/>
        <p:txBody>
          <a:bodyPr/>
          <a:lstStyle/>
          <a:p>
            <a:r>
              <a:rPr lang="nb-NO" dirty="0"/>
              <a:t>En enkel og delvis gratis programvare. Men den gratis versjonen har en begrensning på maks 5 minutters opptak og bare mulighet til å lagre i filformatet SWF. SWF (</a:t>
            </a:r>
            <a:r>
              <a:rPr lang="nb-NO" dirty="0" err="1"/>
              <a:t>Shockwave</a:t>
            </a:r>
            <a:r>
              <a:rPr lang="nb-NO" dirty="0"/>
              <a:t> Flash) er et filformat som vises i en nettleser. </a:t>
            </a:r>
            <a:r>
              <a:rPr lang="nb-NO" dirty="0" smtClean="0"/>
              <a:t>Betalingsversjonen </a:t>
            </a:r>
            <a:r>
              <a:rPr lang="nb-NO" dirty="0"/>
              <a:t>har fri lengde på opptak og andre og bedre videoformater for lagring lokalt på din datamaskin.</a:t>
            </a:r>
          </a:p>
          <a:p>
            <a:pPr marL="0" indent="0">
              <a:buNone/>
            </a:pPr>
            <a:r>
              <a:rPr lang="nb-NO" dirty="0"/>
              <a:t>Du kan laste ned programmet her:</a:t>
            </a:r>
          </a:p>
          <a:p>
            <a:pPr marL="0" indent="0">
              <a:buNone/>
            </a:pPr>
            <a:r>
              <a:rPr lang="nb-NO" dirty="0">
                <a:hlinkClick r:id="rId2"/>
              </a:rPr>
              <a:t>http://www.techsmith.com/jing.html</a:t>
            </a:r>
            <a:endParaRPr lang="nb-NO" dirty="0"/>
          </a:p>
          <a:p>
            <a:endParaRPr lang="nb-NO" dirty="0"/>
          </a:p>
        </p:txBody>
      </p:sp>
    </p:spTree>
    <p:extLst>
      <p:ext uri="{BB962C8B-B14F-4D97-AF65-F5344CB8AC3E}">
        <p14:creationId xmlns:p14="http://schemas.microsoft.com/office/powerpoint/2010/main" val="19841948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Camtasia</a:t>
            </a:r>
            <a:r>
              <a:rPr lang="nb-NO" dirty="0"/>
              <a:t> </a:t>
            </a:r>
            <a:r>
              <a:rPr lang="nb-NO" dirty="0" err="1"/>
              <a:t>Relay</a:t>
            </a:r>
            <a:r>
              <a:rPr lang="nb-NO" dirty="0"/>
              <a:t> </a:t>
            </a:r>
          </a:p>
        </p:txBody>
      </p:sp>
      <p:sp>
        <p:nvSpPr>
          <p:cNvPr id="3" name="Plassholder for innhold 2"/>
          <p:cNvSpPr>
            <a:spLocks noGrp="1"/>
          </p:cNvSpPr>
          <p:nvPr>
            <p:ph idx="1"/>
          </p:nvPr>
        </p:nvSpPr>
        <p:spPr/>
        <p:txBody>
          <a:bodyPr>
            <a:normAutofit lnSpcReduction="10000"/>
          </a:bodyPr>
          <a:lstStyle/>
          <a:p>
            <a:r>
              <a:rPr lang="nb-NO" dirty="0" smtClean="0"/>
              <a:t>Enkel </a:t>
            </a:r>
            <a:r>
              <a:rPr lang="nb-NO" dirty="0"/>
              <a:t>programvare. Fritt tilgjengelig for de fleste studenter og ansatte på </a:t>
            </a:r>
            <a:r>
              <a:rPr lang="nb-NO" dirty="0" smtClean="0"/>
              <a:t>norske </a:t>
            </a:r>
            <a:r>
              <a:rPr lang="nb-NO" dirty="0"/>
              <a:t>universiteter og høgskoler. I dette programmet blir filmen du har laget liggende på Internett, men ingen får tilgang til filmene så lenge de ikke har URL til filmen. Hos Uninett kan du gratis laste ned programvaren etter at du har opprettet en bruker:</a:t>
            </a:r>
          </a:p>
          <a:p>
            <a:pPr marL="0" indent="0">
              <a:buNone/>
            </a:pPr>
            <a:r>
              <a:rPr lang="nb-NO" dirty="0">
                <a:hlinkClick r:id="rId2"/>
              </a:rPr>
              <a:t>https://support.ecampus.no/?page_id=1045</a:t>
            </a:r>
            <a:endParaRPr lang="nb-NO" dirty="0"/>
          </a:p>
          <a:p>
            <a:r>
              <a:rPr lang="nb-NO" dirty="0"/>
              <a:t>Mer informasjon om tjenesten finner du her:</a:t>
            </a:r>
          </a:p>
          <a:p>
            <a:pPr marL="0" indent="0">
              <a:buNone/>
            </a:pPr>
            <a:r>
              <a:rPr lang="nb-NO" dirty="0">
                <a:hlinkClick r:id="rId3"/>
              </a:rPr>
              <a:t>https://support.ecampus.no/camtasiarelay/</a:t>
            </a:r>
            <a:endParaRPr lang="nb-NO" dirty="0"/>
          </a:p>
          <a:p>
            <a:r>
              <a:rPr lang="nb-NO" dirty="0"/>
              <a:t>Opplæring i bruk finner du her</a:t>
            </a:r>
            <a:r>
              <a:rPr lang="nb-NO" dirty="0" smtClean="0"/>
              <a:t>:</a:t>
            </a:r>
          </a:p>
          <a:p>
            <a:pPr marL="0" indent="0">
              <a:buNone/>
            </a:pPr>
            <a:r>
              <a:rPr lang="nb-NO" dirty="0">
                <a:hlinkClick r:id="rId4"/>
              </a:rPr>
              <a:t>https://</a:t>
            </a:r>
            <a:r>
              <a:rPr lang="nb-NO" dirty="0" smtClean="0">
                <a:hlinkClick r:id="rId4"/>
              </a:rPr>
              <a:t>www.youtube.com/watch?v=n2VlioA9vqw</a:t>
            </a:r>
            <a:r>
              <a:rPr lang="nb-NO" dirty="0" smtClean="0"/>
              <a:t> </a:t>
            </a:r>
            <a:endParaRPr lang="nb-NO" dirty="0"/>
          </a:p>
          <a:p>
            <a:pPr marL="0" indent="0">
              <a:buNone/>
            </a:pPr>
            <a:endParaRPr lang="nb-NO" dirty="0"/>
          </a:p>
        </p:txBody>
      </p:sp>
    </p:spTree>
    <p:extLst>
      <p:ext uri="{BB962C8B-B14F-4D97-AF65-F5344CB8AC3E}">
        <p14:creationId xmlns:p14="http://schemas.microsoft.com/office/powerpoint/2010/main" val="145138345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Camtasia</a:t>
            </a:r>
            <a:r>
              <a:rPr lang="nb-NO" dirty="0"/>
              <a:t> Studio</a:t>
            </a:r>
          </a:p>
        </p:txBody>
      </p:sp>
      <p:sp>
        <p:nvSpPr>
          <p:cNvPr id="3" name="Plassholder for innhold 2"/>
          <p:cNvSpPr>
            <a:spLocks noGrp="1"/>
          </p:cNvSpPr>
          <p:nvPr>
            <p:ph idx="1"/>
          </p:nvPr>
        </p:nvSpPr>
        <p:spPr/>
        <p:txBody>
          <a:bodyPr>
            <a:normAutofit lnSpcReduction="10000"/>
          </a:bodyPr>
          <a:lstStyle/>
          <a:p>
            <a:r>
              <a:rPr lang="nb-NO" dirty="0"/>
              <a:t>Dette er en meget god, men kanskje for omfattende for de fleste lærere. Dette er programvaren </a:t>
            </a:r>
            <a:r>
              <a:rPr lang="nb-NO" dirty="0" smtClean="0"/>
              <a:t>jeg </a:t>
            </a:r>
            <a:r>
              <a:rPr lang="nb-NO" dirty="0"/>
              <a:t>bruker til å lage </a:t>
            </a:r>
            <a:r>
              <a:rPr lang="nb-NO" dirty="0" smtClean="0"/>
              <a:t>screencast. </a:t>
            </a:r>
            <a:r>
              <a:rPr lang="nb-NO" dirty="0"/>
              <a:t>Programmet koster  en del, men fullversjon kan lastes ned og brukes gratis i 30 dager. Programmet lagrer videofiler (format </a:t>
            </a:r>
            <a:r>
              <a:rPr lang="nb-NO" dirty="0" err="1"/>
              <a:t>Camrec</a:t>
            </a:r>
            <a:r>
              <a:rPr lang="nb-NO" dirty="0"/>
              <a:t>) lokalt på din datamaskin. Filene må så publiseres på en nettjeneste eller konverteres til et videoformat. Det går å konvertere mange filer på en gang (Bach produksjon)</a:t>
            </a:r>
          </a:p>
          <a:p>
            <a:pPr marL="0" indent="0">
              <a:buNone/>
            </a:pPr>
            <a:r>
              <a:rPr lang="nb-NO" dirty="0"/>
              <a:t>Her laster du ned programvaren</a:t>
            </a:r>
            <a:r>
              <a:rPr lang="nb-NO" dirty="0" smtClean="0"/>
              <a:t>: </a:t>
            </a:r>
            <a:r>
              <a:rPr lang="nb-NO" dirty="0" smtClean="0">
                <a:hlinkClick r:id="rId2"/>
              </a:rPr>
              <a:t>http</a:t>
            </a:r>
            <a:r>
              <a:rPr lang="nb-NO" dirty="0">
                <a:hlinkClick r:id="rId2"/>
              </a:rPr>
              <a:t>://www.techsmith.com/camtasia.html</a:t>
            </a:r>
            <a:endParaRPr lang="nb-NO" dirty="0"/>
          </a:p>
          <a:p>
            <a:r>
              <a:rPr lang="nb-NO" dirty="0"/>
              <a:t>Her finner du opplæring i bruk: </a:t>
            </a:r>
            <a:r>
              <a:rPr lang="nb-NO" dirty="0">
                <a:hlinkClick r:id="rId3"/>
              </a:rPr>
              <a:t>https://</a:t>
            </a:r>
            <a:r>
              <a:rPr lang="nb-NO" dirty="0" smtClean="0">
                <a:hlinkClick r:id="rId3"/>
              </a:rPr>
              <a:t>www.youtube.com/watch?v=S4eqkA2Vbv4</a:t>
            </a:r>
            <a:r>
              <a:rPr lang="nb-NO" dirty="0" smtClean="0"/>
              <a:t> </a:t>
            </a:r>
            <a:endParaRPr lang="nb-NO" dirty="0"/>
          </a:p>
        </p:txBody>
      </p:sp>
    </p:spTree>
    <p:extLst>
      <p:ext uri="{BB962C8B-B14F-4D97-AF65-F5344CB8AC3E}">
        <p14:creationId xmlns:p14="http://schemas.microsoft.com/office/powerpoint/2010/main" val="180624078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Community</a:t>
            </a:r>
            <a:r>
              <a:rPr lang="nb-NO" dirty="0"/>
              <a:t> </a:t>
            </a:r>
            <a:r>
              <a:rPr lang="nb-NO" dirty="0" err="1" smtClean="0"/>
              <a:t>clips</a:t>
            </a:r>
            <a:r>
              <a:rPr lang="nb-NO" dirty="0" smtClean="0"/>
              <a:t> fra Microsoft</a:t>
            </a:r>
            <a:endParaRPr lang="nb-NO" dirty="0"/>
          </a:p>
        </p:txBody>
      </p:sp>
      <p:sp>
        <p:nvSpPr>
          <p:cNvPr id="3" name="Plassholder for innhold 2"/>
          <p:cNvSpPr>
            <a:spLocks noGrp="1"/>
          </p:cNvSpPr>
          <p:nvPr>
            <p:ph idx="1"/>
          </p:nvPr>
        </p:nvSpPr>
        <p:spPr/>
        <p:txBody>
          <a:bodyPr>
            <a:normAutofit lnSpcReduction="10000"/>
          </a:bodyPr>
          <a:lstStyle/>
          <a:p>
            <a:r>
              <a:rPr lang="nb-NO" dirty="0"/>
              <a:t>Er en enkel og gratis programvare fra Microsoft. Programmet er godt egnet til å gjøre opptak inne i Microsoft Office programvare. Å gjøre opptak i annen programvare er litt vanskeligere da du må ned på oppgavelinja for å starte og stoppe opptak</a:t>
            </a:r>
            <a:r>
              <a:rPr lang="nb-NO" dirty="0" smtClean="0"/>
              <a:t>.</a:t>
            </a:r>
          </a:p>
          <a:p>
            <a:pPr marL="0" indent="0">
              <a:buNone/>
            </a:pPr>
            <a:r>
              <a:rPr lang="nb-NO" b="1" dirty="0" smtClean="0"/>
              <a:t>Her </a:t>
            </a:r>
            <a:r>
              <a:rPr lang="nb-NO" b="1" dirty="0"/>
              <a:t>lastes du ned programvaren</a:t>
            </a:r>
            <a:r>
              <a:rPr lang="nb-NO" b="1" dirty="0" smtClean="0"/>
              <a:t>:</a:t>
            </a:r>
          </a:p>
          <a:p>
            <a:endParaRPr lang="nb-NO" b="1" dirty="0"/>
          </a:p>
          <a:p>
            <a:endParaRPr lang="nb-NO" b="1" dirty="0" smtClean="0"/>
          </a:p>
          <a:p>
            <a:endParaRPr lang="nb-NO" b="1" dirty="0"/>
          </a:p>
          <a:p>
            <a:r>
              <a:rPr lang="nb-NO" dirty="0"/>
              <a:t> </a:t>
            </a:r>
            <a:r>
              <a:rPr lang="nb-NO" dirty="0">
                <a:hlinkClick r:id="rId2"/>
              </a:rPr>
              <a:t>http://go.microsoft.com/fwlink/?LinkId=117503&amp;project=Community%20Clips</a:t>
            </a:r>
            <a:endParaRPr lang="nb-NO" dirty="0"/>
          </a:p>
        </p:txBody>
      </p:sp>
      <p:pic>
        <p:nvPicPr>
          <p:cNvPr id="11268" name="Picture 4" descr="Community cli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217" y="2886869"/>
            <a:ext cx="3209925"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16166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Office </a:t>
            </a:r>
            <a:r>
              <a:rPr lang="nb-NO" dirty="0" err="1" smtClean="0"/>
              <a:t>Mix</a:t>
            </a:r>
            <a:endParaRPr lang="nb-NO" dirty="0"/>
          </a:p>
        </p:txBody>
      </p:sp>
      <p:sp>
        <p:nvSpPr>
          <p:cNvPr id="3" name="Plassholder for innhold 2"/>
          <p:cNvSpPr>
            <a:spLocks noGrp="1"/>
          </p:cNvSpPr>
          <p:nvPr>
            <p:ph idx="1"/>
          </p:nvPr>
        </p:nvSpPr>
        <p:spPr>
          <a:xfrm>
            <a:off x="838199" y="1825625"/>
            <a:ext cx="10696575" cy="4351338"/>
          </a:xfrm>
        </p:spPr>
        <p:txBody>
          <a:bodyPr>
            <a:normAutofit fontScale="92500"/>
          </a:bodyPr>
          <a:lstStyle/>
          <a:p>
            <a:r>
              <a:rPr lang="nb-NO" dirty="0" smtClean="0"/>
              <a:t>Office </a:t>
            </a:r>
            <a:r>
              <a:rPr lang="nb-NO" dirty="0" err="1" smtClean="0"/>
              <a:t>Mix</a:t>
            </a:r>
            <a:r>
              <a:rPr lang="nb-NO" dirty="0" smtClean="0"/>
              <a:t> er programmet som overtar for </a:t>
            </a:r>
            <a:r>
              <a:rPr lang="nb-NO" dirty="0" err="1" smtClean="0"/>
              <a:t>Community</a:t>
            </a:r>
            <a:r>
              <a:rPr lang="nb-NO" dirty="0" smtClean="0"/>
              <a:t> </a:t>
            </a:r>
            <a:r>
              <a:rPr lang="nb-NO" dirty="0" err="1" smtClean="0"/>
              <a:t>clips</a:t>
            </a:r>
            <a:r>
              <a:rPr lang="nb-NO" dirty="0" smtClean="0"/>
              <a:t> fra Microsoft. Programmet er en </a:t>
            </a:r>
            <a:r>
              <a:rPr lang="nb-NO" dirty="0" err="1" smtClean="0"/>
              <a:t>add</a:t>
            </a:r>
            <a:r>
              <a:rPr lang="nb-NO" dirty="0" smtClean="0"/>
              <a:t>-in som installeres i PowerPoint. Programmet er basert på at du samler dine </a:t>
            </a:r>
            <a:r>
              <a:rPr lang="nb-NO" dirty="0" err="1" smtClean="0"/>
              <a:t>screencastopptak</a:t>
            </a:r>
            <a:r>
              <a:rPr lang="nb-NO" dirty="0" smtClean="0"/>
              <a:t> i PowerPoint, men det er også mulig å lagre videoene som selvstendige filer (mp4). Min foreløpige kritikk av programmet er at det var noe ustabilt i beta utgaven og at videokvaliteten per høsten 2015 er for dårlig. På plussiden må vi si at programmet er enkelt å bruke og arbeider i et miljø (PowerPoint) som brukeren trolig føler seg hjemme. Det er spennende at det er mulighet for interaktivitet.</a:t>
            </a:r>
            <a:endParaRPr lang="nb-NO" dirty="0"/>
          </a:p>
          <a:p>
            <a:pPr marL="0" indent="0">
              <a:buNone/>
            </a:pPr>
            <a:r>
              <a:rPr lang="nb-NO" dirty="0"/>
              <a:t>Her laster du ned programvaren</a:t>
            </a:r>
            <a:r>
              <a:rPr lang="nb-NO" dirty="0" smtClean="0"/>
              <a:t>: </a:t>
            </a:r>
            <a:r>
              <a:rPr lang="nb-NO" dirty="0" smtClean="0">
                <a:hlinkClick r:id="rId2"/>
              </a:rPr>
              <a:t>https://mix.office.com/Home/GettingStarted</a:t>
            </a:r>
            <a:r>
              <a:rPr lang="nb-NO" dirty="0" smtClean="0"/>
              <a:t> </a:t>
            </a:r>
            <a:endParaRPr lang="nb-NO" dirty="0"/>
          </a:p>
          <a:p>
            <a:r>
              <a:rPr lang="nb-NO" dirty="0"/>
              <a:t>Her finner du opplæring i bruk</a:t>
            </a:r>
            <a:r>
              <a:rPr lang="nb-NO" dirty="0" smtClean="0"/>
              <a:t>: </a:t>
            </a:r>
            <a:r>
              <a:rPr lang="nb-NO" dirty="0" smtClean="0">
                <a:hlinkClick r:id="rId3"/>
              </a:rPr>
              <a:t>https://www.youtube.com/watch?v=uTrr0zBrxmE</a:t>
            </a:r>
            <a:r>
              <a:rPr lang="nb-NO" dirty="0" smtClean="0"/>
              <a:t> </a:t>
            </a:r>
            <a:endParaRPr lang="nb-NO" dirty="0"/>
          </a:p>
        </p:txBody>
      </p:sp>
      <p:pic>
        <p:nvPicPr>
          <p:cNvPr id="4" name="Bilde 3"/>
          <p:cNvPicPr>
            <a:picLocks noChangeAspect="1"/>
          </p:cNvPicPr>
          <p:nvPr/>
        </p:nvPicPr>
        <p:blipFill>
          <a:blip r:embed="rId4"/>
          <a:stretch>
            <a:fillRect/>
          </a:stretch>
        </p:blipFill>
        <p:spPr>
          <a:xfrm>
            <a:off x="3975449" y="452437"/>
            <a:ext cx="2743200" cy="1000125"/>
          </a:xfrm>
          <a:prstGeom prst="rect">
            <a:avLst/>
          </a:prstGeom>
        </p:spPr>
      </p:pic>
    </p:spTree>
    <p:extLst>
      <p:ext uri="{BB962C8B-B14F-4D97-AF65-F5344CB8AC3E}">
        <p14:creationId xmlns:p14="http://schemas.microsoft.com/office/powerpoint/2010/main" val="424435840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Screencast-O-</a:t>
            </a:r>
            <a:r>
              <a:rPr lang="nb-NO" dirty="0" err="1" smtClean="0"/>
              <a:t>Matic</a:t>
            </a:r>
            <a:endParaRPr lang="nb-NO" dirty="0"/>
          </a:p>
        </p:txBody>
      </p:sp>
      <p:sp>
        <p:nvSpPr>
          <p:cNvPr id="3" name="Plassholder for innhold 2"/>
          <p:cNvSpPr>
            <a:spLocks noGrp="1"/>
          </p:cNvSpPr>
          <p:nvPr>
            <p:ph idx="1"/>
          </p:nvPr>
        </p:nvSpPr>
        <p:spPr>
          <a:xfrm>
            <a:off x="3467097" y="1558925"/>
            <a:ext cx="8496299" cy="4351338"/>
          </a:xfrm>
        </p:spPr>
        <p:txBody>
          <a:bodyPr>
            <a:normAutofit/>
          </a:bodyPr>
          <a:lstStyle/>
          <a:p>
            <a:r>
              <a:rPr lang="nb-NO" dirty="0" smtClean="0"/>
              <a:t>Screencast-O-</a:t>
            </a:r>
            <a:r>
              <a:rPr lang="nb-NO" dirty="0" err="1" smtClean="0"/>
              <a:t>Matic</a:t>
            </a:r>
            <a:r>
              <a:rPr lang="nb-NO" dirty="0" smtClean="0"/>
              <a:t> er et godt Screencast program. Men det er et problem med gratisversjonen, som funker bra, at du hele tiden merker at selskapet prøver å selge deg full-/betalingsversjonen. Det kan være et problem med maksimalt 15 minutters innspilling i gratisversjonen.</a:t>
            </a:r>
          </a:p>
          <a:p>
            <a:r>
              <a:rPr lang="nb-NO" dirty="0" smtClean="0"/>
              <a:t>Her </a:t>
            </a:r>
            <a:r>
              <a:rPr lang="nb-NO" dirty="0"/>
              <a:t>laster du ned programvaren</a:t>
            </a:r>
            <a:r>
              <a:rPr lang="nb-NO" dirty="0" smtClean="0"/>
              <a:t>: </a:t>
            </a:r>
            <a:r>
              <a:rPr lang="nb-NO" dirty="0" smtClean="0">
                <a:hlinkClick r:id="rId2"/>
              </a:rPr>
              <a:t>https://www.screencast-o-matic.com/download</a:t>
            </a:r>
            <a:r>
              <a:rPr lang="nb-NO" dirty="0" smtClean="0"/>
              <a:t> </a:t>
            </a:r>
          </a:p>
          <a:p>
            <a:r>
              <a:rPr lang="nb-NO" dirty="0" smtClean="0"/>
              <a:t>Her </a:t>
            </a:r>
            <a:r>
              <a:rPr lang="nb-NO" dirty="0"/>
              <a:t>finner du opplæring i bruk</a:t>
            </a:r>
            <a:r>
              <a:rPr lang="nb-NO" dirty="0" smtClean="0"/>
              <a:t>: </a:t>
            </a:r>
            <a:r>
              <a:rPr lang="nb-NO" dirty="0" smtClean="0">
                <a:hlinkClick r:id="rId3"/>
              </a:rPr>
              <a:t>http://www.screencast-o-matic.com/u/h/start-recording</a:t>
            </a:r>
            <a:r>
              <a:rPr lang="nb-NO" dirty="0" smtClean="0"/>
              <a:t>  </a:t>
            </a:r>
            <a:endParaRPr lang="nb-NO" dirty="0"/>
          </a:p>
        </p:txBody>
      </p:sp>
      <p:pic>
        <p:nvPicPr>
          <p:cNvPr id="5" name="Bilde 4"/>
          <p:cNvPicPr>
            <a:picLocks noChangeAspect="1"/>
          </p:cNvPicPr>
          <p:nvPr/>
        </p:nvPicPr>
        <p:blipFill>
          <a:blip r:embed="rId4"/>
          <a:stretch>
            <a:fillRect/>
          </a:stretch>
        </p:blipFill>
        <p:spPr>
          <a:xfrm>
            <a:off x="9561314" y="0"/>
            <a:ext cx="2630686" cy="1558925"/>
          </a:xfrm>
          <a:prstGeom prst="rect">
            <a:avLst/>
          </a:prstGeom>
        </p:spPr>
      </p:pic>
      <p:sp>
        <p:nvSpPr>
          <p:cNvPr id="6" name="AutoShape 2" descr="data:image/jpeg;base64,/9j/4AAQSkZJRgABAQAAAQABAAD/2wCEAAkGBxAQEBQUDhQUFhUUDxQUFRcXFBkWFhUVFBQWFhYUFxQdHCggGBwmHxUUJDEhJSkrLi4uFx8zODMsNygtLisBCgoKDg0OGA8QGzQkHyU3KzMvLzc0LCs0NzcrKywsLDU3MywrOCw0LC83LCw0LC40Nyw0LCwsLCssLCwrNysrNf/AABEIAEgBQAMBIgACEQEDEQH/xAAcAAEAAgMBAQEAAAAAAAAAAAAABgcDBAUBAgj/xABAEAABAwIFAAcFBQYEBwAAAAABAAIDBBEFBhIhMQcTIkFRYXEUMoGRoUJSscHRI1NygpLhFRczQ2Jzk6KywtL/xAAZAQEAAwEBAAAAAAAAAAAAAAAAAgMEAQX/xAAfEQEAAgEEAwEAAAAAAAAAAAAAAQIREhMhQQMxMmH/2gAMAwEAAhEDEQA/ALeREQEREBERAREQEREBERAREQEREBERAREQEREBERARY3TsHLm/NfTJAeCD6Fdw5mH0iIuOiIiAiIgIiICIiAiIgIiICIiAiKr835+nbM+KjIa1hLS+1y4jm3gEFoIqqylm6vkqo4pn6mv51NsbWvcFb+b+kF0chiorXbs+Q79r7rR5eKCxkVUZQzdWS1Np5dUYje9wLR9lt/guezP+JOPZc0k9wZcoLnRVfl3pFndMyOrawte4N1NGktJ2B81lzrnOqp6t0VM5oY1jeWg9oi53+SCy0VU5azrWz1UUcj26HO7Vmj3QCT+C0qvpBrusfoe0N1u09ge7c2+iC40VZ5azlVysqXzuaRFT6m2aB2jeywZVzxVy1ccdQ5pY8kGzQN7bILTRVjjWc6sV7oYHNDOubGOyCdyAd/W67+cc6NowGQgOlcL7+6wdxPifJBL0VLU2dsRfMwdb7z2i2kW3IHCmWfc1yUjYm05Akfqc4kXsxthx5k/QoJuirbJOcaqpqhHUOaWmNx2aBuLWW9nvOklK8Q0oGvTqe476b8ADxQTtFS9DnbEhI28moOeBZzBpNzb81vY5n2sZUythc0MbIWgaQfd2O/qCgtKtrGxNu7nuHio7VYhJIdzYeA4Vb1Gca2R13vBPHuhWThNPraCebC587bq6lq1j9UXra046aohce5eFr2bi48wuu6rhZtz6BZoZIpfdPw71ZuXjmY4V7dJ4ieWph+OEG0u4+93j18VIGOBFwori1Bo7TeO/y81EcZzfVU0gjp3AAN3uL7lQ8lazXXVPxWtFtFltIq+y/nKZ1FUzVBBfHsywtuRt9VH8Pz5iD5Y2l7bOkaD2BwTuqGhcKKP5ux72WjdKy2skMjv94+XkAT8FAcKz7XPnibI9pa6VjXdkDZzgD+KC3kUI6Qc0TUggFMQC/WTcX2bYD8VDv8wsQ++3+gILoRVtTZwqv8Mkne5pk64MjOkWtcA7d/es+Rs21FQ+U1b29XHGHXsBa5O5PoCgsJFUuPdI1RI8ijtHGDYEi73eZvx6LudHOYKmpMvtL9YboDdgDd2q+49B80E+RAiAiIgKhM5Yc6jq3iTYPe6Rjjw4F1/pdXNmnF/YqOWcAOMbLhpNg43AAv3Kp89Z9pMRoxG2F7ZdbXAutZlubO778IJPh2ZYKmhmnGkTQRm4+6XCwc0+B/JQPK1PHU1TIyQRu5w8QN1gyZh0s0Fd1YNvZtP8Trlwb8guVlfGfY6lk2nUBcOF7EtPNj4oLwzJAyDD5pNhphIG1rauzYfNVRlvGoKacSSG4a02A5JP4KXZ5zZHWYKXwtcwSVTIhqtc6O27ju7JCrWmw/VSTTfu5Ym/1B1//VBJ8Bpn1tXrYOz13WOIB0t7Wq11p5lxBklXO4uH+q4f09n8lJOiHEgIaiN/+1+2A8i03+rR81W9JVNEzZJG6x1mtzT9re5B9UFpZWzG2eOoJbE0U9Lqu0b3IIbc/wApUFoMTZDIx4LXaTex4O3epQ/HIJsKrZIKdsG8cJ027ZefIDi/1ULy7iUNNKXzwiYaCA02sDcb7goLGrMYbLhEkzgxhfKIxp2BF/7FQnDa9kUsUmoWbKDf+EgkfIj5rvZ6r434ZR9VGImzSOk6sWsA0c7DxK4eIYXpwimmtv7TLf8Ahk2H/g1B1MuzNqMSadQN5nSH0Fzf8Fz8YxAVFVIdQu+Ytb/VpaPwW50SUuute77kB/7yB+qi2KQPpqqRp2fHOSL+Iddp/AoP0HgmCRxxtYwCwt3ckd581VmN17a7Ei2NwLesEbP4Wcn8SpEek2KShn6uN7JWw2uSNIc/six7+/5KssA9qZJ1lGxznMG5DdWnUDz8iglWSalgxFgaRu57bfA/our0oYa6Kf2g/wCnKAL9zXAWsfVQnJ9T1eIQvd3SOJ+LXXU3ruk6lqqGSKenf1j4i0C4LLkbOvyLbH4IOl0e45BVNFNLp1saCzvDgPLuIWDpa6qD2dgDGl5kebAAnTpG5/mKg/RxC92IxFn2LucfAWsux0zVeuujZ+7pm/N7i79EHQyNSMlaTYG7zva/FgrDrR1UQaPtHf0ChPR4zq4Yr94v8zdT7FacyR9nkbj9FfEYtXLPM6q2wjz3rGyoLHAjkFYZHEbFKeIvdtx3rbOIjMsUZmcQmFxLEQe9v5Kj6mpZPVSbg++fgxp/RW/iVYKaimlP2YnEetth81SGUKYvfMedNLJ8yw/3XndYej3ltxYq32cwtcLvmafWwsB8yt3C2MGIsiBBLJw0jzZz9QVy8gYf19dHf3Y/2jvRvH1WTKNSDiXXScNM0rvk4/moLEp6TsZa6aODULRMJcP+N9vyA+ajlZppqhrXEAsMRPrs5cSSearqXSMaXyPkMmkC/Bvx4DZYceqJ5JZHVNxKR2ttJBttt3IP0HmERtoZpJGtOiF1i4A2uLbE8KqckRsmrGN2dZrnEc8D+6nfSNX6cIeR/uujaP5jf8lDehym1VMz/uxMb8XuP/yUEh6T+rp6aBmzeslc6wFto2gHb1kCilLVtjw6VwcP207Y7+TQSQuj031N6qnj/d07j8Xu/RoXOxDC3f4FDI0e7OXu8g+4v+HzQdDo8oY6iZ7jZ3VhthyNTr7/AEVuUmHBpv3qhsg5qbh0rzKxzmSBt9NrgtvY788q/cJrxUQRytBaJGB4B5AcLi6DcREQEREGjjWFRVcDoahupjrXFyODcG4UAd0UUYfe8xF/d1i3ztf6qzUQcPA8CjpmBkTQ1o7h+J8SuDjvRtRTyGQNcxzjc6HWBPjp4U6RBCDkClfTsgka8xxPc9oD3A6nCxJI5X3R5DpWU8lOGu6qRwc4a3XuOO1yOFNEQQjDMgUtM55hDx1kZjd+0cbtdzyVov6LMP8Asskt/wA1/wCqsVEEIh6P6QU7qctf1bpRIR1jrlwFh2r3t5LQd0W0PcyT/qv/AFVjIghddkKknjiZM15EDCyMCRwsDa97HfgLbdlCnkpBSyNPVN06QHEEaTcdrlSlEESy3k2noXvdTtcNYaHXcXbNva1+PeKyZoyVSVxD5WEPAtradLrefj8VKUQVxD0X0YaWuEhBNz+0I444t4ru5eyjBRteyFpDXuu67i4na3JUqRBAf8sqBkgcxj7g33kcR57XWjUdFNGXXaZWj7oeCPqCVZiIIvl3KsFILQM035J3c63i4rWzFkGjq5jNK15kcACRI4CwFhYA2CmKIK/fhPstmD3QLN9B3XXbwzF2kaZTY9x7iu5XUbZW2cFE67B5Iz2e0PqtVbUvXTb2yXpeltVfTtz0DJNxY/VYXQxQi73AeX9lGSHt+8PmEbBI47A+p/VS2I7twjvz1Xl95knbWMMTgRH4A2J8yQtbKuUo4telpAkbpdcknTYjnu5K7WH4Qb3dufDuH6qUUlMGBVeW9Pmq3w0v9WRnBMj0tG5/s7XDWzS4l7nG2/BPHK0B0ZULCerbIA5paf2r+DyOVP0VDQheB5FpqOUyQNcHFum7nl2xPdf0WPGujmiqJHSyNeXv960jgOLcA7KcIgjeJ5Wgq6dkNQHFjCC0B5abtFhcjlYss5TgoS/2dpAeQXXcXe7e259SpSiCJZmyNR1svXTNeX6Q24kcBZvAsDZdTC8FjigEGkGMM0aTvdvgb8rsogrmt6K6FzyWiRoP2WvNvh3hTjCqXqmNaOGtDQPAAWC3kQEREBERAReIg9ReIg9REQEREBERAREQEREBERAREQEREBfL4weURBruoWFeNoGBeogzsiA4X2iICIiAiIgIiICIiAiIgIiI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 name="Bilde 6"/>
          <p:cNvPicPr>
            <a:picLocks noChangeAspect="1"/>
          </p:cNvPicPr>
          <p:nvPr/>
        </p:nvPicPr>
        <p:blipFill>
          <a:blip r:embed="rId5"/>
          <a:stretch>
            <a:fillRect/>
          </a:stretch>
        </p:blipFill>
        <p:spPr>
          <a:xfrm>
            <a:off x="6191247" y="685006"/>
            <a:ext cx="3048000" cy="685800"/>
          </a:xfrm>
          <a:prstGeom prst="rect">
            <a:avLst/>
          </a:prstGeom>
        </p:spPr>
      </p:pic>
      <p:pic>
        <p:nvPicPr>
          <p:cNvPr id="8" name="Bilde 7" descr="Skjermutklip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90688"/>
            <a:ext cx="3279850" cy="3856820"/>
          </a:xfrm>
          <a:prstGeom prst="rect">
            <a:avLst/>
          </a:prstGeom>
        </p:spPr>
      </p:pic>
    </p:spTree>
    <p:extLst>
      <p:ext uri="{BB962C8B-B14F-4D97-AF65-F5344CB8AC3E}">
        <p14:creationId xmlns:p14="http://schemas.microsoft.com/office/powerpoint/2010/main" val="1406596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625434" y="3623996"/>
            <a:ext cx="11644715" cy="2862322"/>
          </a:xfrm>
          <a:prstGeom prst="rect">
            <a:avLst/>
          </a:prstGeom>
        </p:spPr>
        <p:txBody>
          <a:bodyPr wrap="square">
            <a:spAutoFit/>
          </a:bodyPr>
          <a:lstStyle/>
          <a:p>
            <a:endParaRPr lang="nb-NO" sz="6000" u="sng" dirty="0" smtClean="0"/>
          </a:p>
          <a:p>
            <a:r>
              <a:rPr lang="nb-NO" sz="6000" dirty="0" smtClean="0"/>
              <a:t>Oppstart </a:t>
            </a:r>
            <a:r>
              <a:rPr lang="nb-NO" sz="6000" dirty="0"/>
              <a:t>januar 2016:</a:t>
            </a:r>
            <a:endParaRPr lang="nb-NO" sz="6000" dirty="0">
              <a:hlinkClick r:id="rId2"/>
            </a:endParaRPr>
          </a:p>
          <a:p>
            <a:r>
              <a:rPr lang="nb-NO" sz="6000" u="sng" dirty="0">
                <a:hlinkClick r:id="rId3"/>
              </a:rPr>
              <a:t>http://bit.ly/iktpedmooc</a:t>
            </a:r>
            <a:r>
              <a:rPr lang="nb-NO" sz="6000" dirty="0">
                <a:hlinkClick r:id="rId3"/>
              </a:rPr>
              <a:t> </a:t>
            </a:r>
            <a:endParaRPr lang="nb-NO" sz="6000" dirty="0"/>
          </a:p>
        </p:txBody>
      </p:sp>
      <p:sp>
        <p:nvSpPr>
          <p:cNvPr id="5" name="Rektangel 4"/>
          <p:cNvSpPr/>
          <p:nvPr/>
        </p:nvSpPr>
        <p:spPr>
          <a:xfrm>
            <a:off x="349363" y="497267"/>
            <a:ext cx="11303287" cy="923330"/>
          </a:xfrm>
          <a:prstGeom prst="rect">
            <a:avLst/>
          </a:prstGeom>
          <a:noFill/>
        </p:spPr>
        <p:txBody>
          <a:bodyPr wrap="none" lIns="91440" tIns="45720" rIns="91440" bIns="45720">
            <a:spAutoFit/>
          </a:bodyPr>
          <a:lstStyle/>
          <a:p>
            <a:pPr algn="ctr"/>
            <a:r>
              <a:rPr lang="nb-NO"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IKT for lærere – Innføring i IKT (15 stp.)</a:t>
            </a:r>
          </a:p>
        </p:txBody>
      </p:sp>
      <p:sp>
        <p:nvSpPr>
          <p:cNvPr id="6" name="Rektangel 5"/>
          <p:cNvSpPr/>
          <p:nvPr/>
        </p:nvSpPr>
        <p:spPr>
          <a:xfrm>
            <a:off x="625434" y="1420597"/>
            <a:ext cx="10181112" cy="1938992"/>
          </a:xfrm>
          <a:prstGeom prst="rect">
            <a:avLst/>
          </a:prstGeom>
        </p:spPr>
        <p:txBody>
          <a:bodyPr wrap="square">
            <a:spAutoFit/>
          </a:bodyPr>
          <a:lstStyle/>
          <a:p>
            <a:r>
              <a:rPr lang="nb-NO" sz="6000" dirty="0"/>
              <a:t>Oppstart august 2016:</a:t>
            </a:r>
            <a:endParaRPr lang="nb-NO" sz="6000" dirty="0">
              <a:hlinkClick r:id="rId2"/>
            </a:endParaRPr>
          </a:p>
          <a:p>
            <a:r>
              <a:rPr lang="nb-NO" sz="6000" u="sng" dirty="0">
                <a:hlinkClick r:id="rId2"/>
              </a:rPr>
              <a:t>http://bit.ly/iktmooc2016</a:t>
            </a:r>
            <a:r>
              <a:rPr lang="nb-NO" sz="6000" dirty="0">
                <a:hlinkClick r:id="rId2"/>
              </a:rPr>
              <a:t> </a:t>
            </a:r>
            <a:endParaRPr lang="nb-NO" sz="6000" dirty="0"/>
          </a:p>
        </p:txBody>
      </p:sp>
      <p:sp>
        <p:nvSpPr>
          <p:cNvPr id="7" name="Rektangel 6"/>
          <p:cNvSpPr/>
          <p:nvPr/>
        </p:nvSpPr>
        <p:spPr>
          <a:xfrm>
            <a:off x="0" y="3558047"/>
            <a:ext cx="12343187" cy="830997"/>
          </a:xfrm>
          <a:prstGeom prst="rect">
            <a:avLst/>
          </a:prstGeom>
        </p:spPr>
        <p:txBody>
          <a:bodyPr wrap="none">
            <a:spAutoFit/>
          </a:bodyPr>
          <a:lstStyle/>
          <a:p>
            <a:pPr algn="ctr"/>
            <a:r>
              <a:rPr lang="nb-NO"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IKT for lærere – </a:t>
            </a:r>
            <a:r>
              <a:rPr lang="nb-NO"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Pedagogisk bruk av </a:t>
            </a:r>
            <a:r>
              <a:rPr lang="nb-NO"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IKT (15 stp.)</a:t>
            </a:r>
          </a:p>
        </p:txBody>
      </p:sp>
      <p:sp>
        <p:nvSpPr>
          <p:cNvPr id="8" name="Rektangel 7"/>
          <p:cNvSpPr/>
          <p:nvPr/>
        </p:nvSpPr>
        <p:spPr>
          <a:xfrm rot="861495">
            <a:off x="9324196" y="2007569"/>
            <a:ext cx="2093843" cy="923330"/>
          </a:xfrm>
          <a:prstGeom prst="rect">
            <a:avLst/>
          </a:prstGeom>
          <a:noFill/>
        </p:spPr>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MOOC</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9" name="Rektangel 8"/>
          <p:cNvSpPr/>
          <p:nvPr/>
        </p:nvSpPr>
        <p:spPr>
          <a:xfrm rot="20353294">
            <a:off x="9477023" y="5383737"/>
            <a:ext cx="2093843" cy="923330"/>
          </a:xfrm>
          <a:prstGeom prst="rect">
            <a:avLst/>
          </a:prstGeom>
          <a:noFill/>
        </p:spPr>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MOOC</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926862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Hvilket utstyr trenger du ?</a:t>
            </a:r>
            <a:endParaRPr lang="nb-NO" dirty="0"/>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3425" y="2283600"/>
            <a:ext cx="2838450" cy="1695450"/>
          </a:xfr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178825"/>
            <a:ext cx="1905000" cy="1905000"/>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3900" y="4350525"/>
            <a:ext cx="2143125" cy="2143125"/>
          </a:xfrm>
          <a:prstGeom prst="rect">
            <a:avLst/>
          </a:prstGeom>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100" y="5026800"/>
            <a:ext cx="1219200" cy="1219200"/>
          </a:xfrm>
          <a:prstGeom prst="rect">
            <a:avLst/>
          </a:prstGeom>
        </p:spPr>
      </p:pic>
      <p:pic>
        <p:nvPicPr>
          <p:cNvPr id="8" name="Bild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8625" y="1912125"/>
            <a:ext cx="2438400" cy="2438400"/>
          </a:xfrm>
          <a:prstGeom prst="rect">
            <a:avLst/>
          </a:prstGeom>
        </p:spPr>
      </p:pic>
      <p:pic>
        <p:nvPicPr>
          <p:cNvPr id="9" name="Plassholder for innhold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97790">
            <a:off x="4594636" y="4098325"/>
            <a:ext cx="2225018" cy="2966691"/>
          </a:xfrm>
          <a:prstGeom prst="rect">
            <a:avLst/>
          </a:prstGeom>
        </p:spPr>
      </p:pic>
    </p:spTree>
    <p:extLst>
      <p:ext uri="{BB962C8B-B14F-4D97-AF65-F5344CB8AC3E}">
        <p14:creationId xmlns:p14="http://schemas.microsoft.com/office/powerpoint/2010/main" val="327058465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Webkamera?</a:t>
            </a:r>
            <a:endParaRPr lang="nb-NO" dirty="0"/>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606550"/>
            <a:ext cx="5801784" cy="4351338"/>
          </a:xfrm>
        </p:spPr>
      </p:pic>
      <p:sp>
        <p:nvSpPr>
          <p:cNvPr id="3" name="TekstSylinder 2"/>
          <p:cNvSpPr txBox="1"/>
          <p:nvPr/>
        </p:nvSpPr>
        <p:spPr>
          <a:xfrm>
            <a:off x="7628021" y="2045368"/>
            <a:ext cx="3970421" cy="2062103"/>
          </a:xfrm>
          <a:prstGeom prst="rect">
            <a:avLst/>
          </a:prstGeom>
          <a:noFill/>
        </p:spPr>
        <p:txBody>
          <a:bodyPr wrap="square" rtlCol="0">
            <a:spAutoFit/>
          </a:bodyPr>
          <a:lstStyle/>
          <a:p>
            <a:r>
              <a:rPr lang="nb-NO" sz="3200" dirty="0" smtClean="0"/>
              <a:t>«Jeg har god erfaring med både lyd og bilde på Microsoft </a:t>
            </a:r>
            <a:r>
              <a:rPr lang="nb-NO" sz="3200" dirty="0" err="1"/>
              <a:t>LifeCam</a:t>
            </a:r>
            <a:r>
              <a:rPr lang="nb-NO" sz="3200" dirty="0"/>
              <a:t> </a:t>
            </a:r>
            <a:r>
              <a:rPr lang="nb-NO" sz="3200" dirty="0" smtClean="0"/>
              <a:t>studio»</a:t>
            </a:r>
            <a:endParaRPr lang="nb-NO" sz="3200" dirty="0"/>
          </a:p>
        </p:txBody>
      </p:sp>
    </p:spTree>
    <p:extLst>
      <p:ext uri="{BB962C8B-B14F-4D97-AF65-F5344CB8AC3E}">
        <p14:creationId xmlns:p14="http://schemas.microsoft.com/office/powerpoint/2010/main" val="388298882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USB mikrofon</a:t>
            </a:r>
            <a:endParaRPr lang="nb-NO" dirty="0"/>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597790">
            <a:off x="5673996" y="124619"/>
            <a:ext cx="4449338" cy="5932452"/>
          </a:xfrm>
        </p:spPr>
      </p:pic>
      <p:pic>
        <p:nvPicPr>
          <p:cNvPr id="5" name="Plassholder for innhold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70150">
            <a:off x="838200" y="3514724"/>
            <a:ext cx="3257551" cy="2443163"/>
          </a:xfrm>
          <a:prstGeom prst="rect">
            <a:avLst/>
          </a:prstGeom>
        </p:spPr>
      </p:pic>
      <p:sp>
        <p:nvSpPr>
          <p:cNvPr id="3" name="TekstSylinder 2"/>
          <p:cNvSpPr txBox="1"/>
          <p:nvPr/>
        </p:nvSpPr>
        <p:spPr>
          <a:xfrm rot="386656">
            <a:off x="4973053" y="5269832"/>
            <a:ext cx="4555958" cy="369332"/>
          </a:xfrm>
          <a:prstGeom prst="rect">
            <a:avLst/>
          </a:prstGeom>
          <a:noFill/>
        </p:spPr>
        <p:txBody>
          <a:bodyPr wrap="square" rtlCol="0">
            <a:spAutoFit/>
          </a:bodyPr>
          <a:lstStyle/>
          <a:p>
            <a:r>
              <a:rPr lang="nb-NO" dirty="0" smtClean="0"/>
              <a:t>«Jeg anbefaler Samson C03U USB»</a:t>
            </a:r>
            <a:endParaRPr lang="nb-NO" dirty="0"/>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237" y="1595437"/>
            <a:ext cx="2143125" cy="2143125"/>
          </a:xfrm>
          <a:prstGeom prst="rect">
            <a:avLst/>
          </a:prstGeom>
        </p:spPr>
      </p:pic>
      <p:sp>
        <p:nvSpPr>
          <p:cNvPr id="7" name="Ellipse 6"/>
          <p:cNvSpPr/>
          <p:nvPr/>
        </p:nvSpPr>
        <p:spPr>
          <a:xfrm>
            <a:off x="3152775" y="1771650"/>
            <a:ext cx="232174" cy="257175"/>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5675530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Lettere å velge riktig mikrofon med USB </a:t>
            </a:r>
            <a:endParaRPr lang="nb-NO" dirty="0"/>
          </a:p>
        </p:txBody>
      </p:sp>
      <p:sp>
        <p:nvSpPr>
          <p:cNvPr id="3" name="Plassholder for innhold 2"/>
          <p:cNvSpPr>
            <a:spLocks noGrp="1"/>
          </p:cNvSpPr>
          <p:nvPr>
            <p:ph idx="1"/>
          </p:nvPr>
        </p:nvSpPr>
        <p:spPr/>
        <p:txBody>
          <a:bodyPr/>
          <a:lstStyle/>
          <a:p>
            <a:endParaRPr lang="nb-NO"/>
          </a:p>
        </p:txBody>
      </p:sp>
      <p:pic>
        <p:nvPicPr>
          <p:cNvPr id="4" name="Bilde 3"/>
          <p:cNvPicPr>
            <a:picLocks noChangeAspect="1"/>
          </p:cNvPicPr>
          <p:nvPr/>
        </p:nvPicPr>
        <p:blipFill rotWithShape="1">
          <a:blip r:embed="rId2"/>
          <a:srcRect l="37759" t="37300" r="37292" b="36159"/>
          <a:stretch/>
        </p:blipFill>
        <p:spPr>
          <a:xfrm>
            <a:off x="1428750" y="1533524"/>
            <a:ext cx="7905750" cy="5095184"/>
          </a:xfrm>
          <a:prstGeom prst="rect">
            <a:avLst/>
          </a:prstGeom>
        </p:spPr>
      </p:pic>
    </p:spTree>
    <p:extLst>
      <p:ext uri="{BB962C8B-B14F-4D97-AF65-F5344CB8AC3E}">
        <p14:creationId xmlns:p14="http://schemas.microsoft.com/office/powerpoint/2010/main" val="220555342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Hvor skal jeg publisere mine filmer?</a:t>
            </a:r>
            <a:endParaRPr lang="nb-NO" dirty="0"/>
          </a:p>
        </p:txBody>
      </p:sp>
      <p:sp>
        <p:nvSpPr>
          <p:cNvPr id="3" name="Plassholder for innhold 2"/>
          <p:cNvSpPr>
            <a:spLocks noGrp="1"/>
          </p:cNvSpPr>
          <p:nvPr>
            <p:ph idx="1"/>
          </p:nvPr>
        </p:nvSpPr>
        <p:spPr/>
        <p:txBody>
          <a:bodyPr/>
          <a:lstStyle/>
          <a:p>
            <a:r>
              <a:rPr lang="nb-NO" dirty="0" smtClean="0"/>
              <a:t>LMS (Fronter /</a:t>
            </a:r>
            <a:r>
              <a:rPr lang="nb-NO" dirty="0" err="1" smtClean="0"/>
              <a:t>Itslearning</a:t>
            </a:r>
            <a:r>
              <a:rPr lang="nb-NO" dirty="0" smtClean="0"/>
              <a:t>/canvas)</a:t>
            </a:r>
          </a:p>
          <a:p>
            <a:r>
              <a:rPr lang="nb-NO" dirty="0" smtClean="0">
                <a:hlinkClick r:id="rId2"/>
              </a:rPr>
              <a:t>Youtube</a:t>
            </a:r>
            <a:endParaRPr lang="nb-NO" dirty="0" smtClean="0"/>
          </a:p>
          <a:p>
            <a:r>
              <a:rPr lang="nb-NO" dirty="0" smtClean="0">
                <a:hlinkClick r:id="rId3"/>
              </a:rPr>
              <a:t>Vimeo.com</a:t>
            </a:r>
            <a:endParaRPr lang="nb-NO" dirty="0"/>
          </a:p>
          <a:p>
            <a:r>
              <a:rPr lang="nb-NO" dirty="0" smtClean="0">
                <a:hlinkClick r:id="rId4"/>
              </a:rPr>
              <a:t>Screencast.com</a:t>
            </a:r>
            <a:r>
              <a:rPr lang="nb-NO" dirty="0" smtClean="0"/>
              <a:t> </a:t>
            </a:r>
          </a:p>
          <a:p>
            <a:r>
              <a:rPr lang="nb-NO" dirty="0" err="1" smtClean="0">
                <a:hlinkClick r:id="rId5"/>
              </a:rPr>
              <a:t>Dropbox</a:t>
            </a:r>
            <a:endParaRPr lang="nb-NO" dirty="0" smtClean="0"/>
          </a:p>
          <a:p>
            <a:endParaRPr lang="nb-NO" dirty="0" smtClean="0"/>
          </a:p>
          <a:p>
            <a:endParaRPr lang="nb-NO" dirty="0"/>
          </a:p>
        </p:txBody>
      </p:sp>
      <p:pic>
        <p:nvPicPr>
          <p:cNvPr id="2050" name="Picture 2" descr="http://www.zachklein.com/hello/298464/400/vimeo-2006.04.18-13.46.4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23888">
            <a:off x="7543800" y="230505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41471">
            <a:off x="4048125" y="3019425"/>
            <a:ext cx="3048000" cy="3048000"/>
          </a:xfrm>
          <a:prstGeom prst="rect">
            <a:avLst/>
          </a:prstGeom>
        </p:spPr>
      </p:pic>
    </p:spTree>
    <p:extLst>
      <p:ext uri="{BB962C8B-B14F-4D97-AF65-F5344CB8AC3E}">
        <p14:creationId xmlns:p14="http://schemas.microsoft.com/office/powerpoint/2010/main" val="256042444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Fordel med egen kanal på Youtube</a:t>
            </a:r>
            <a:endParaRPr lang="nb-NO" dirty="0"/>
          </a:p>
        </p:txBody>
      </p:sp>
      <p:sp>
        <p:nvSpPr>
          <p:cNvPr id="3" name="Plassholder for innhold 2"/>
          <p:cNvSpPr>
            <a:spLocks noGrp="1"/>
          </p:cNvSpPr>
          <p:nvPr>
            <p:ph idx="1"/>
          </p:nvPr>
        </p:nvSpPr>
        <p:spPr>
          <a:xfrm>
            <a:off x="8585734" y="1825625"/>
            <a:ext cx="2768065" cy="4351338"/>
          </a:xfrm>
        </p:spPr>
        <p:txBody>
          <a:bodyPr/>
          <a:lstStyle/>
          <a:p>
            <a:pPr marL="0" indent="0">
              <a:buNone/>
            </a:pPr>
            <a:r>
              <a:rPr lang="nb-NO" dirty="0" smtClean="0"/>
              <a:t>Ca. 200 </a:t>
            </a:r>
            <a:r>
              <a:rPr lang="nb-NO" dirty="0" err="1" smtClean="0"/>
              <a:t>videor</a:t>
            </a:r>
            <a:r>
              <a:rPr lang="nb-NO" dirty="0" smtClean="0"/>
              <a:t> </a:t>
            </a:r>
          </a:p>
          <a:p>
            <a:pPr marL="0" indent="0">
              <a:buNone/>
            </a:pPr>
            <a:r>
              <a:rPr lang="nb-NO" dirty="0" smtClean="0"/>
              <a:t>Delt på Youtube:</a:t>
            </a:r>
            <a:br>
              <a:rPr lang="nb-NO" dirty="0" smtClean="0"/>
            </a:br>
            <a:endParaRPr lang="nb-NO" dirty="0"/>
          </a:p>
        </p:txBody>
      </p:sp>
      <p:pic>
        <p:nvPicPr>
          <p:cNvPr id="4" name="Bilde 3"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579" y="1634990"/>
            <a:ext cx="7272037" cy="5223010"/>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917" y="3128963"/>
            <a:ext cx="3048000" cy="3048000"/>
          </a:xfrm>
          <a:prstGeom prst="rect">
            <a:avLst/>
          </a:prstGeom>
        </p:spPr>
      </p:pic>
      <p:sp>
        <p:nvSpPr>
          <p:cNvPr id="6" name="Rektangel 5"/>
          <p:cNvSpPr/>
          <p:nvPr/>
        </p:nvSpPr>
        <p:spPr>
          <a:xfrm>
            <a:off x="4273617" y="4937760"/>
            <a:ext cx="1106905" cy="11622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n w="12700">
                <a:solidFill>
                  <a:schemeClr val="tx1"/>
                </a:solidFill>
              </a:ln>
            </a:endParaRPr>
          </a:p>
        </p:txBody>
      </p:sp>
      <p:sp>
        <p:nvSpPr>
          <p:cNvPr id="7" name="Rektangel 6"/>
          <p:cNvSpPr/>
          <p:nvPr/>
        </p:nvSpPr>
        <p:spPr>
          <a:xfrm>
            <a:off x="7539637" y="4356659"/>
            <a:ext cx="381955" cy="174330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n w="12700">
                <a:solidFill>
                  <a:schemeClr val="tx1"/>
                </a:solidFill>
              </a:ln>
            </a:endParaRPr>
          </a:p>
        </p:txBody>
      </p:sp>
      <p:sp>
        <p:nvSpPr>
          <p:cNvPr id="8" name="Pil venstre 7"/>
          <p:cNvSpPr/>
          <p:nvPr/>
        </p:nvSpPr>
        <p:spPr>
          <a:xfrm rot="1694812">
            <a:off x="7793534" y="4793055"/>
            <a:ext cx="2233062" cy="8277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#IKTMOOC</a:t>
            </a:r>
            <a:endParaRPr lang="nb-NO" dirty="0"/>
          </a:p>
        </p:txBody>
      </p:sp>
      <p:sp>
        <p:nvSpPr>
          <p:cNvPr id="9" name="Rektangel 8"/>
          <p:cNvSpPr/>
          <p:nvPr/>
        </p:nvSpPr>
        <p:spPr>
          <a:xfrm>
            <a:off x="4670100" y="3067807"/>
            <a:ext cx="3628879" cy="369332"/>
          </a:xfrm>
          <a:prstGeom prst="rect">
            <a:avLst/>
          </a:prstGeom>
        </p:spPr>
        <p:txBody>
          <a:bodyPr wrap="none">
            <a:spAutoFit/>
          </a:bodyPr>
          <a:lstStyle/>
          <a:p>
            <a:r>
              <a:rPr lang="nb-NO" dirty="0" smtClean="0"/>
              <a:t>167 dager sammenhengende visning</a:t>
            </a:r>
            <a:endParaRPr lang="nb-NO" dirty="0"/>
          </a:p>
        </p:txBody>
      </p:sp>
      <p:sp>
        <p:nvSpPr>
          <p:cNvPr id="10" name="Rektangel 9"/>
          <p:cNvSpPr/>
          <p:nvPr/>
        </p:nvSpPr>
        <p:spPr>
          <a:xfrm>
            <a:off x="8158157" y="6030797"/>
            <a:ext cx="4005520" cy="369332"/>
          </a:xfrm>
          <a:prstGeom prst="rect">
            <a:avLst/>
          </a:prstGeom>
        </p:spPr>
        <p:txBody>
          <a:bodyPr wrap="none">
            <a:spAutoFit/>
          </a:bodyPr>
          <a:lstStyle/>
          <a:p>
            <a:r>
              <a:rPr lang="nb-NO" dirty="0" smtClean="0">
                <a:hlinkClick r:id="rId4"/>
              </a:rPr>
              <a:t>https://www.youtube.com/magnusnohr</a:t>
            </a:r>
            <a:r>
              <a:rPr lang="nb-NO" dirty="0" smtClean="0"/>
              <a:t> </a:t>
            </a:r>
            <a:endParaRPr lang="nb-NO" dirty="0"/>
          </a:p>
        </p:txBody>
      </p:sp>
      <p:sp>
        <p:nvSpPr>
          <p:cNvPr id="11" name="Rektangel 10"/>
          <p:cNvSpPr/>
          <p:nvPr/>
        </p:nvSpPr>
        <p:spPr>
          <a:xfrm>
            <a:off x="8761557" y="6443532"/>
            <a:ext cx="2655920" cy="369332"/>
          </a:xfrm>
          <a:prstGeom prst="rect">
            <a:avLst/>
          </a:prstGeom>
        </p:spPr>
        <p:txBody>
          <a:bodyPr wrap="none">
            <a:spAutoFit/>
          </a:bodyPr>
          <a:lstStyle/>
          <a:p>
            <a:r>
              <a:rPr lang="nb-NO" dirty="0" smtClean="0">
                <a:hlinkClick r:id="rId5"/>
              </a:rPr>
              <a:t>http://screencast.hiof.no/</a:t>
            </a:r>
            <a:r>
              <a:rPr lang="nb-NO" dirty="0" smtClean="0"/>
              <a:t> </a:t>
            </a:r>
            <a:endParaRPr lang="nb-NO" dirty="0"/>
          </a:p>
        </p:txBody>
      </p:sp>
      <p:sp>
        <p:nvSpPr>
          <p:cNvPr id="12" name="Rektangel 11"/>
          <p:cNvSpPr/>
          <p:nvPr/>
        </p:nvSpPr>
        <p:spPr>
          <a:xfrm rot="831087">
            <a:off x="8200371" y="440466"/>
            <a:ext cx="3538789" cy="646331"/>
          </a:xfrm>
          <a:prstGeom prst="rect">
            <a:avLst/>
          </a:prstGeom>
          <a:noFill/>
        </p:spPr>
        <p:txBody>
          <a:bodyPr wrap="none" lIns="91440" tIns="45720" rIns="91440" bIns="45720">
            <a:spAutoFit/>
          </a:bodyPr>
          <a:lstStyle/>
          <a:p>
            <a:pPr algn="ctr"/>
            <a:r>
              <a:rPr lang="nb-NO"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Learning </a:t>
            </a:r>
            <a:r>
              <a:rPr lang="nb-NO" sz="3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analytics</a:t>
            </a:r>
            <a:endParaRPr lang="nb-NO"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06022127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Fordel med egen kanal på Youtube</a:t>
            </a:r>
            <a:endParaRPr lang="nb-NO" dirty="0"/>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4056348"/>
            <a:ext cx="3048000" cy="3048000"/>
          </a:xfrm>
          <a:prstGeom prst="rect">
            <a:avLst/>
          </a:prstGeom>
        </p:spPr>
      </p:pic>
      <p:sp>
        <p:nvSpPr>
          <p:cNvPr id="8" name="Pil venstre 7"/>
          <p:cNvSpPr/>
          <p:nvPr/>
        </p:nvSpPr>
        <p:spPr>
          <a:xfrm>
            <a:off x="7507784" y="4311913"/>
            <a:ext cx="2233062" cy="8277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#IKTMOOC</a:t>
            </a:r>
            <a:endParaRPr lang="nb-NO" dirty="0"/>
          </a:p>
        </p:txBody>
      </p:sp>
      <p:sp>
        <p:nvSpPr>
          <p:cNvPr id="10" name="Rektangel 9"/>
          <p:cNvSpPr/>
          <p:nvPr/>
        </p:nvSpPr>
        <p:spPr>
          <a:xfrm>
            <a:off x="8158157" y="6030797"/>
            <a:ext cx="4005520" cy="369332"/>
          </a:xfrm>
          <a:prstGeom prst="rect">
            <a:avLst/>
          </a:prstGeom>
        </p:spPr>
        <p:txBody>
          <a:bodyPr wrap="none">
            <a:spAutoFit/>
          </a:bodyPr>
          <a:lstStyle/>
          <a:p>
            <a:r>
              <a:rPr lang="nb-NO" dirty="0" smtClean="0">
                <a:hlinkClick r:id="rId3"/>
              </a:rPr>
              <a:t>https://www.youtube.com/magnusnohr</a:t>
            </a:r>
            <a:r>
              <a:rPr lang="nb-NO" dirty="0" smtClean="0"/>
              <a:t> </a:t>
            </a:r>
            <a:endParaRPr lang="nb-NO" dirty="0"/>
          </a:p>
        </p:txBody>
      </p:sp>
      <p:sp>
        <p:nvSpPr>
          <p:cNvPr id="11" name="Rektangel 10"/>
          <p:cNvSpPr/>
          <p:nvPr/>
        </p:nvSpPr>
        <p:spPr>
          <a:xfrm>
            <a:off x="8761557" y="6443532"/>
            <a:ext cx="2655920" cy="369332"/>
          </a:xfrm>
          <a:prstGeom prst="rect">
            <a:avLst/>
          </a:prstGeom>
        </p:spPr>
        <p:txBody>
          <a:bodyPr wrap="none">
            <a:spAutoFit/>
          </a:bodyPr>
          <a:lstStyle/>
          <a:p>
            <a:r>
              <a:rPr lang="nb-NO" dirty="0" smtClean="0">
                <a:hlinkClick r:id="rId4"/>
              </a:rPr>
              <a:t>http://screencast.hiof.no/</a:t>
            </a:r>
            <a:r>
              <a:rPr lang="nb-NO" dirty="0" smtClean="0"/>
              <a:t> </a:t>
            </a:r>
            <a:endParaRPr lang="nb-NO" dirty="0"/>
          </a:p>
        </p:txBody>
      </p:sp>
      <p:sp>
        <p:nvSpPr>
          <p:cNvPr id="12" name="Rektangel 11"/>
          <p:cNvSpPr/>
          <p:nvPr/>
        </p:nvSpPr>
        <p:spPr>
          <a:xfrm rot="831087">
            <a:off x="8200371" y="440466"/>
            <a:ext cx="3538789" cy="646331"/>
          </a:xfrm>
          <a:prstGeom prst="rect">
            <a:avLst/>
          </a:prstGeom>
          <a:noFill/>
        </p:spPr>
        <p:txBody>
          <a:bodyPr wrap="none" lIns="91440" tIns="45720" rIns="91440" bIns="45720">
            <a:spAutoFit/>
          </a:bodyPr>
          <a:lstStyle/>
          <a:p>
            <a:pPr algn="ctr"/>
            <a:r>
              <a:rPr lang="nb-NO"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Learning </a:t>
            </a:r>
            <a:r>
              <a:rPr lang="nb-NO" sz="3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analytics</a:t>
            </a:r>
            <a:endParaRPr lang="nb-NO"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4" name="Bild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84279"/>
            <a:ext cx="7319339" cy="5531964"/>
          </a:xfrm>
          <a:prstGeom prst="rect">
            <a:avLst/>
          </a:prstGeom>
        </p:spPr>
      </p:pic>
      <p:pic>
        <p:nvPicPr>
          <p:cNvPr id="16" name="Bild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9339" y="1384279"/>
            <a:ext cx="4844338" cy="2736252"/>
          </a:xfrm>
          <a:prstGeom prst="rect">
            <a:avLst/>
          </a:prstGeom>
        </p:spPr>
      </p:pic>
    </p:spTree>
    <p:extLst>
      <p:ext uri="{BB962C8B-B14F-4D97-AF65-F5344CB8AC3E}">
        <p14:creationId xmlns:p14="http://schemas.microsoft.com/office/powerpoint/2010/main" val="72476506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forlagsliv.no/wp-content/uploads/2013/09/DSC_0083-300x2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701" y="2127667"/>
            <a:ext cx="2857500" cy="2476501"/>
          </a:xfrm>
          <a:prstGeom prst="rect">
            <a:avLst/>
          </a:prstGeom>
          <a:noFill/>
          <a:extLst>
            <a:ext uri="{909E8E84-426E-40DD-AFC4-6F175D3DCCD1}">
              <a14:hiddenFill xmlns:a14="http://schemas.microsoft.com/office/drawing/2010/main">
                <a:solidFill>
                  <a:srgbClr val="FFFFFF"/>
                </a:solidFill>
              </a14:hiddenFill>
            </a:ext>
          </a:extLst>
        </p:spPr>
      </p:pic>
      <p:sp>
        <p:nvSpPr>
          <p:cNvPr id="4" name="Bildeforklaring formet som et avrundet rektangel 3"/>
          <p:cNvSpPr/>
          <p:nvPr/>
        </p:nvSpPr>
        <p:spPr>
          <a:xfrm>
            <a:off x="4588041" y="133350"/>
            <a:ext cx="7442033" cy="6724649"/>
          </a:xfrm>
          <a:prstGeom prst="wedgeRoundRectCallout">
            <a:avLst>
              <a:gd name="adj1" fmla="val -71684"/>
              <a:gd name="adj2" fmla="val -15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dirty="0"/>
              <a:t>Krokan (</a:t>
            </a:r>
            <a:r>
              <a:rPr lang="nb-NO" sz="3600" dirty="0">
                <a:hlinkClick r:id="rId3" action="ppaction://hlinkfile" tooltip="Krokan, 2012 #13"/>
              </a:rPr>
              <a:t>2012</a:t>
            </a:r>
            <a:r>
              <a:rPr lang="nb-NO" sz="3600" dirty="0"/>
              <a:t>) påpeker at læreres formidlingsevne fortsatt er meget viktig. Når det digitale nettsamfunnet har skapt en god infrastruktur for samhandling gjennom Internett, kan man </a:t>
            </a:r>
            <a:r>
              <a:rPr lang="nb-NO" sz="3600" b="1" u="sng" dirty="0"/>
              <a:t>benytte video laget av lærere med den beste formidlerevnen</a:t>
            </a:r>
            <a:r>
              <a:rPr lang="nb-NO" sz="3600" dirty="0"/>
              <a:t>, og dele den via kanaler som Youtube, iTunes, Kahn </a:t>
            </a:r>
            <a:r>
              <a:rPr lang="nb-NO" sz="3600" dirty="0" err="1"/>
              <a:t>Academy</a:t>
            </a:r>
            <a:r>
              <a:rPr lang="nb-NO" sz="3600" dirty="0"/>
              <a:t> med flere</a:t>
            </a:r>
          </a:p>
        </p:txBody>
      </p:sp>
      <p:sp>
        <p:nvSpPr>
          <p:cNvPr id="5" name="TekstSylinder 4"/>
          <p:cNvSpPr txBox="1"/>
          <p:nvPr/>
        </p:nvSpPr>
        <p:spPr>
          <a:xfrm>
            <a:off x="1259305" y="5141495"/>
            <a:ext cx="9873916" cy="646331"/>
          </a:xfrm>
          <a:prstGeom prst="rect">
            <a:avLst/>
          </a:prstGeom>
          <a:noFill/>
        </p:spPr>
        <p:txBody>
          <a:bodyPr wrap="square" rtlCol="0">
            <a:spAutoFit/>
          </a:bodyPr>
          <a:lstStyle/>
          <a:p>
            <a:r>
              <a:rPr lang="nb-NO" dirty="0" smtClean="0"/>
              <a:t>Sitat fra Arne Krokan</a:t>
            </a:r>
          </a:p>
          <a:p>
            <a:r>
              <a:rPr lang="nb-NO" dirty="0" smtClean="0"/>
              <a:t>«Smart læring»</a:t>
            </a:r>
            <a:endParaRPr lang="nb-NO" dirty="0"/>
          </a:p>
        </p:txBody>
      </p:sp>
    </p:spTree>
    <p:extLst>
      <p:ext uri="{BB962C8B-B14F-4D97-AF65-F5344CB8AC3E}">
        <p14:creationId xmlns:p14="http://schemas.microsoft.com/office/powerpoint/2010/main" val="78573574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smtClean="0"/>
              <a:t>Fordeler og ulemper med Flipped Classroom</a:t>
            </a:r>
            <a:endParaRPr lang="nb-NO" dirty="0"/>
          </a:p>
        </p:txBody>
      </p:sp>
      <p:sp>
        <p:nvSpPr>
          <p:cNvPr id="5" name="Plassholder for tekst 4"/>
          <p:cNvSpPr>
            <a:spLocks noGrp="1"/>
          </p:cNvSpPr>
          <p:nvPr>
            <p:ph type="body" idx="1"/>
          </p:nvPr>
        </p:nvSpPr>
        <p:spPr/>
        <p:txBody>
          <a:bodyPr>
            <a:normAutofit/>
          </a:bodyPr>
          <a:lstStyle/>
          <a:p>
            <a:r>
              <a:rPr lang="nb-NO" sz="3600" dirty="0" smtClean="0"/>
              <a:t>Fordeler</a:t>
            </a:r>
            <a:endParaRPr lang="nb-NO" sz="3600" dirty="0"/>
          </a:p>
        </p:txBody>
      </p:sp>
      <p:sp>
        <p:nvSpPr>
          <p:cNvPr id="6" name="Plassholder for innhold 5"/>
          <p:cNvSpPr>
            <a:spLocks noGrp="1"/>
          </p:cNvSpPr>
          <p:nvPr>
            <p:ph sz="half" idx="2"/>
          </p:nvPr>
        </p:nvSpPr>
        <p:spPr/>
        <p:txBody>
          <a:bodyPr/>
          <a:lstStyle/>
          <a:p>
            <a:r>
              <a:rPr lang="nb-NO" dirty="0" smtClean="0"/>
              <a:t>Nivå differensiering?</a:t>
            </a:r>
          </a:p>
          <a:p>
            <a:r>
              <a:rPr lang="nb-NO" dirty="0" smtClean="0"/>
              <a:t>Tids differensiering</a:t>
            </a:r>
          </a:p>
          <a:p>
            <a:r>
              <a:rPr lang="nb-NO" dirty="0" smtClean="0"/>
              <a:t>Tempo differensiering </a:t>
            </a:r>
          </a:p>
          <a:p>
            <a:r>
              <a:rPr lang="nb-NO" dirty="0" smtClean="0"/>
              <a:t>Lettere for foreldre (å hjelpe)</a:t>
            </a:r>
          </a:p>
          <a:p>
            <a:r>
              <a:rPr lang="nb-NO" dirty="0" smtClean="0"/>
              <a:t>Mer tid med lærer per elev</a:t>
            </a:r>
          </a:p>
          <a:p>
            <a:r>
              <a:rPr lang="nb-NO" dirty="0" smtClean="0"/>
              <a:t>Fravær</a:t>
            </a:r>
          </a:p>
          <a:p>
            <a:r>
              <a:rPr lang="nb-NO" dirty="0" smtClean="0"/>
              <a:t>Repetisjon </a:t>
            </a:r>
            <a:endParaRPr lang="nb-NO" dirty="0"/>
          </a:p>
        </p:txBody>
      </p:sp>
      <p:sp>
        <p:nvSpPr>
          <p:cNvPr id="7" name="Plassholder for tekst 6"/>
          <p:cNvSpPr>
            <a:spLocks noGrp="1"/>
          </p:cNvSpPr>
          <p:nvPr>
            <p:ph type="body" sz="quarter" idx="3"/>
          </p:nvPr>
        </p:nvSpPr>
        <p:spPr/>
        <p:txBody>
          <a:bodyPr/>
          <a:lstStyle/>
          <a:p>
            <a:r>
              <a:rPr lang="nb-NO" sz="3600" dirty="0" smtClean="0"/>
              <a:t>Ulemper</a:t>
            </a:r>
            <a:endParaRPr lang="nb-NO" sz="3600" dirty="0"/>
          </a:p>
        </p:txBody>
      </p:sp>
      <p:sp>
        <p:nvSpPr>
          <p:cNvPr id="8" name="Plassholder for innhold 7"/>
          <p:cNvSpPr>
            <a:spLocks noGrp="1"/>
          </p:cNvSpPr>
          <p:nvPr>
            <p:ph sz="quarter" idx="4"/>
          </p:nvPr>
        </p:nvSpPr>
        <p:spPr/>
        <p:txBody>
          <a:bodyPr/>
          <a:lstStyle/>
          <a:p>
            <a:r>
              <a:rPr lang="nb-NO" dirty="0" smtClean="0"/>
              <a:t>Lærers tid (tar mye tid)</a:t>
            </a:r>
          </a:p>
          <a:p>
            <a:r>
              <a:rPr lang="nb-NO" dirty="0" smtClean="0"/>
              <a:t>Stille rom til opptak</a:t>
            </a:r>
          </a:p>
          <a:p>
            <a:r>
              <a:rPr lang="nb-NO" dirty="0" smtClean="0"/>
              <a:t>Tilgang pc og Internett hjemme? 2015?</a:t>
            </a:r>
          </a:p>
          <a:p>
            <a:r>
              <a:rPr lang="nb-NO" dirty="0" smtClean="0"/>
              <a:t>Hjelp hjemme når eleven står fast</a:t>
            </a:r>
            <a:endParaRPr lang="nb-NO" dirty="0"/>
          </a:p>
        </p:txBody>
      </p:sp>
      <p:sp>
        <p:nvSpPr>
          <p:cNvPr id="2" name="Rektangel 1"/>
          <p:cNvSpPr/>
          <p:nvPr/>
        </p:nvSpPr>
        <p:spPr>
          <a:xfrm>
            <a:off x="3016514" y="1308289"/>
            <a:ext cx="1223413" cy="1569660"/>
          </a:xfrm>
          <a:prstGeom prst="rect">
            <a:avLst/>
          </a:prstGeom>
          <a:noFill/>
        </p:spPr>
        <p:txBody>
          <a:bodyPr wrap="none" lIns="91440" tIns="45720" rIns="91440" bIns="45720">
            <a:spAutoFit/>
          </a:bodyPr>
          <a:lstStyle/>
          <a:p>
            <a:pPr algn="ctr"/>
            <a:r>
              <a:rPr lang="nb-NO" sz="9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Wingdings" panose="05000000000000000000" pitchFamily="2" charset="2"/>
              </a:rPr>
              <a:t></a:t>
            </a:r>
            <a:endParaRPr lang="nb-NO"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9" name="Rektangel 8"/>
          <p:cNvSpPr/>
          <p:nvPr/>
        </p:nvSpPr>
        <p:spPr>
          <a:xfrm>
            <a:off x="8174301" y="1308289"/>
            <a:ext cx="1223412" cy="1569660"/>
          </a:xfrm>
          <a:prstGeom prst="rect">
            <a:avLst/>
          </a:prstGeom>
          <a:noFill/>
        </p:spPr>
        <p:txBody>
          <a:bodyPr wrap="none" lIns="91440" tIns="45720" rIns="91440" bIns="45720">
            <a:spAutoFit/>
          </a:bodyPr>
          <a:lstStyle/>
          <a:p>
            <a:pPr algn="ctr"/>
            <a:r>
              <a:rPr lang="nb-NO" sz="9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Wingdings" panose="05000000000000000000" pitchFamily="2" charset="2"/>
              </a:rPr>
              <a:t></a:t>
            </a:r>
            <a:endParaRPr lang="nb-NO"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17906535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Det er viktig å dele! </a:t>
            </a:r>
            <a:br>
              <a:rPr lang="nb-NO" dirty="0" smtClean="0"/>
            </a:br>
            <a:r>
              <a:rPr lang="nb-NO" dirty="0" smtClean="0"/>
              <a:t>Bruk Creative </a:t>
            </a:r>
            <a:r>
              <a:rPr lang="nb-NO" dirty="0" err="1"/>
              <a:t>C</a:t>
            </a:r>
            <a:r>
              <a:rPr lang="nb-NO" dirty="0" err="1" smtClean="0"/>
              <a:t>ommons</a:t>
            </a:r>
            <a:r>
              <a:rPr lang="nb-NO" dirty="0" smtClean="0"/>
              <a:t> lisens!  </a:t>
            </a:r>
            <a:endParaRPr lang="nb-NO" dirty="0"/>
          </a:p>
        </p:txBody>
      </p:sp>
      <p:sp>
        <p:nvSpPr>
          <p:cNvPr id="4" name="Rektangel 3"/>
          <p:cNvSpPr/>
          <p:nvPr/>
        </p:nvSpPr>
        <p:spPr>
          <a:xfrm>
            <a:off x="4745883" y="6397109"/>
            <a:ext cx="2871684" cy="369332"/>
          </a:xfrm>
          <a:prstGeom prst="rect">
            <a:avLst/>
          </a:prstGeom>
        </p:spPr>
        <p:txBody>
          <a:bodyPr wrap="none">
            <a:spAutoFit/>
          </a:bodyPr>
          <a:lstStyle/>
          <a:p>
            <a:r>
              <a:rPr lang="nb-NO" dirty="0" smtClean="0">
                <a:hlinkClick r:id="rId2"/>
              </a:rPr>
              <a:t>http://creativecommons.no/</a:t>
            </a:r>
            <a:endParaRPr lang="nb-NO" dirty="0"/>
          </a:p>
        </p:txBody>
      </p:sp>
      <p:pic>
        <p:nvPicPr>
          <p:cNvPr id="1028" name="Picture 4" descr="http://www.agilegeoscience.com/storage/post-images/Creative_Commons.jpg?__SQUARESPACE_CACHEVERSION=13785212893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2095500"/>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eallmakemusic.com/files/2010/07/creative_common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2347912"/>
            <a:ext cx="2724150" cy="273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89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1359296" y="3582193"/>
            <a:ext cx="3556793" cy="838200"/>
          </a:xfrm>
        </p:spPr>
        <p:txBody>
          <a:bodyPr/>
          <a:lstStyle/>
          <a:p>
            <a:r>
              <a:rPr lang="nb-NO" dirty="0" smtClean="0"/>
              <a:t>Læringsstiler</a:t>
            </a:r>
            <a:endParaRPr lang="nb-NO" dirty="0"/>
          </a:p>
        </p:txBody>
      </p:sp>
      <p:sp>
        <p:nvSpPr>
          <p:cNvPr id="3" name="Plassholder for innhold 2"/>
          <p:cNvSpPr>
            <a:spLocks noGrp="1"/>
          </p:cNvSpPr>
          <p:nvPr>
            <p:ph idx="1"/>
          </p:nvPr>
        </p:nvSpPr>
        <p:spPr/>
        <p:txBody>
          <a:bodyPr/>
          <a:lstStyle/>
          <a:p>
            <a:endParaRPr lang="nb-NO"/>
          </a:p>
        </p:txBody>
      </p:sp>
      <p:pic>
        <p:nvPicPr>
          <p:cNvPr id="4" name="Picture 2" descr="http://1.bp.blogspot.com/_xfIeGz2mgVg/S8WSsFOpvJI/AAAAAAAAA-0/Fpq_qpG9q_U/s1600/l%C3%A6ringssti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11353800" cy="692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81603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Liker du ikke å høre din egen stemme?</a:t>
            </a:r>
            <a:endParaRPr lang="nb-NO" dirty="0"/>
          </a:p>
        </p:txBody>
      </p:sp>
      <p:sp>
        <p:nvSpPr>
          <p:cNvPr id="3" name="Plassholder for innhold 2"/>
          <p:cNvSpPr>
            <a:spLocks noGrp="1"/>
          </p:cNvSpPr>
          <p:nvPr>
            <p:ph idx="1"/>
          </p:nvPr>
        </p:nvSpPr>
        <p:spPr/>
        <p:txBody>
          <a:bodyPr/>
          <a:lstStyle/>
          <a:p>
            <a:pPr marL="0" indent="0">
              <a:buNone/>
            </a:pPr>
            <a:endParaRPr lang="nb-NO" dirty="0"/>
          </a:p>
          <a:p>
            <a:r>
              <a:rPr lang="nb-NO" dirty="0" smtClean="0">
                <a:hlinkClick r:id="rId2"/>
              </a:rPr>
              <a:t>www.KhanAcademy.org</a:t>
            </a:r>
            <a:endParaRPr lang="nb-NO" dirty="0" smtClean="0"/>
          </a:p>
          <a:p>
            <a:r>
              <a:rPr lang="nb-NO" dirty="0" smtClean="0">
                <a:hlinkClick r:id="rId3"/>
              </a:rPr>
              <a:t>www.YouTube.com</a:t>
            </a:r>
            <a:endParaRPr lang="nb-NO" dirty="0" smtClean="0"/>
          </a:p>
          <a:p>
            <a:r>
              <a:rPr lang="nb-NO" dirty="0" smtClean="0">
                <a:hlinkClick r:id="rId4"/>
              </a:rPr>
              <a:t>screencast.hiof.no/</a:t>
            </a:r>
            <a:endParaRPr lang="nb-NO" dirty="0"/>
          </a:p>
          <a:p>
            <a:endParaRPr lang="nb-NO" dirty="0" smtClean="0"/>
          </a:p>
          <a:p>
            <a:endParaRPr lang="nb-NO" dirty="0"/>
          </a:p>
        </p:txBody>
      </p:sp>
      <p:pic>
        <p:nvPicPr>
          <p:cNvPr id="4" name="Bilde 3" descr="Skjermutkli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073" y="1612231"/>
            <a:ext cx="5642577" cy="4034589"/>
          </a:xfrm>
          <a:prstGeom prst="rect">
            <a:avLst/>
          </a:prstGeom>
        </p:spPr>
      </p:pic>
    </p:spTree>
    <p:extLst>
      <p:ext uri="{BB962C8B-B14F-4D97-AF65-F5344CB8AC3E}">
        <p14:creationId xmlns:p14="http://schemas.microsoft.com/office/powerpoint/2010/main" val="117633896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Eksempel på min organisering av videoer</a:t>
            </a:r>
            <a:endParaRPr lang="nb-NO" dirty="0"/>
          </a:p>
        </p:txBody>
      </p:sp>
      <p:sp>
        <p:nvSpPr>
          <p:cNvPr id="3" name="Plassholder for innhold 2"/>
          <p:cNvSpPr>
            <a:spLocks noGrp="1"/>
          </p:cNvSpPr>
          <p:nvPr>
            <p:ph idx="1"/>
          </p:nvPr>
        </p:nvSpPr>
        <p:spPr/>
        <p:txBody>
          <a:bodyPr/>
          <a:lstStyle/>
          <a:p>
            <a:r>
              <a:rPr lang="nb-NO" dirty="0">
                <a:hlinkClick r:id="rId2"/>
              </a:rPr>
              <a:t>http://screencast.hiof.no</a:t>
            </a:r>
            <a:r>
              <a:rPr lang="nb-NO" dirty="0" smtClean="0">
                <a:hlinkClick r:id="rId2"/>
              </a:rPr>
              <a:t>/</a:t>
            </a:r>
            <a:endParaRPr lang="nb-NO" dirty="0" smtClean="0"/>
          </a:p>
          <a:p>
            <a:r>
              <a:rPr lang="nb-NO" dirty="0">
                <a:hlinkClick r:id="rId3"/>
              </a:rPr>
              <a:t>http://</a:t>
            </a:r>
            <a:r>
              <a:rPr lang="nb-NO" dirty="0" smtClean="0">
                <a:hlinkClick r:id="rId3"/>
              </a:rPr>
              <a:t>www.fag.hiof.no/lu/fag/iktfl/arbeidskrav.html</a:t>
            </a:r>
            <a:endParaRPr lang="nb-NO" dirty="0" smtClean="0"/>
          </a:p>
          <a:p>
            <a:r>
              <a:rPr lang="nb-NO" dirty="0">
                <a:hlinkClick r:id="rId4"/>
              </a:rPr>
              <a:t>http://</a:t>
            </a:r>
            <a:r>
              <a:rPr lang="nb-NO" dirty="0" smtClean="0">
                <a:hlinkClick r:id="rId4"/>
              </a:rPr>
              <a:t>www.fag.hiof.no/lu/fag/iktfl/semesterplan.html</a:t>
            </a:r>
            <a:endParaRPr lang="nb-NO" dirty="0" smtClean="0"/>
          </a:p>
          <a:p>
            <a:r>
              <a:rPr lang="nb-NO" dirty="0">
                <a:hlinkClick r:id="rId5"/>
              </a:rPr>
              <a:t>http://iktfl.wordpress.com</a:t>
            </a:r>
            <a:r>
              <a:rPr lang="nb-NO" dirty="0" smtClean="0">
                <a:hlinkClick r:id="rId5"/>
              </a:rPr>
              <a:t>/</a:t>
            </a:r>
            <a:endParaRPr lang="nb-NO" dirty="0" smtClean="0"/>
          </a:p>
          <a:p>
            <a:endParaRPr lang="nb-NO" dirty="0"/>
          </a:p>
          <a:p>
            <a:endParaRPr lang="nb-NO" dirty="0"/>
          </a:p>
        </p:txBody>
      </p:sp>
    </p:spTree>
    <p:extLst>
      <p:ext uri="{BB962C8B-B14F-4D97-AF65-F5344CB8AC3E}">
        <p14:creationId xmlns:p14="http://schemas.microsoft.com/office/powerpoint/2010/main" val="106213536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70284" y="84388"/>
            <a:ext cx="10515600" cy="2442243"/>
          </a:xfrm>
        </p:spPr>
        <p:txBody>
          <a:bodyPr>
            <a:normAutofit fontScale="90000"/>
          </a:bodyPr>
          <a:lstStyle/>
          <a:p>
            <a:r>
              <a:rPr lang="nb-NO" dirty="0" smtClean="0"/>
              <a:t>Det tar lang tid og lage gode undervisningsopplegg basert på video!</a:t>
            </a:r>
            <a:br>
              <a:rPr lang="nb-NO" dirty="0" smtClean="0"/>
            </a:br>
            <a:r>
              <a:rPr lang="nb-NO" dirty="0" smtClean="0"/>
              <a:t>Det er viktig at både lærere og ledelse er klar over dette!</a:t>
            </a:r>
            <a:endParaRPr lang="nb-NO" dirty="0"/>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913" y="1953126"/>
            <a:ext cx="3272151" cy="4455695"/>
          </a:xfrm>
          <a:prstGeom prst="rect">
            <a:avLst/>
          </a:prstGeom>
        </p:spPr>
      </p:pic>
    </p:spTree>
    <p:extLst>
      <p:ext uri="{BB962C8B-B14F-4D97-AF65-F5344CB8AC3E}">
        <p14:creationId xmlns:p14="http://schemas.microsoft.com/office/powerpoint/2010/main" val="301254017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00094">
            <a:off x="3617934" y="1167065"/>
            <a:ext cx="3272151" cy="4455695"/>
          </a:xfrm>
          <a:prstGeom prst="rect">
            <a:avLst/>
          </a:prstGeom>
        </p:spPr>
      </p:pic>
      <p:sp>
        <p:nvSpPr>
          <p:cNvPr id="2" name="Tittel 1"/>
          <p:cNvSpPr>
            <a:spLocks noGrp="1"/>
          </p:cNvSpPr>
          <p:nvPr>
            <p:ph type="title"/>
          </p:nvPr>
        </p:nvSpPr>
        <p:spPr>
          <a:xfrm>
            <a:off x="870284" y="84388"/>
            <a:ext cx="10515600" cy="2442243"/>
          </a:xfrm>
        </p:spPr>
        <p:txBody>
          <a:bodyPr>
            <a:normAutofit fontScale="90000"/>
          </a:bodyPr>
          <a:lstStyle/>
          <a:p>
            <a:r>
              <a:rPr lang="nb-NO" dirty="0" smtClean="0"/>
              <a:t>Det tar lang tid og lage gode undervisningsopplegg basert på video!</a:t>
            </a:r>
            <a:br>
              <a:rPr lang="nb-NO" dirty="0" smtClean="0"/>
            </a:br>
            <a:r>
              <a:rPr lang="nb-NO" dirty="0" smtClean="0"/>
              <a:t>Det er viktig at både lærere og ledelse er klar over dette!</a:t>
            </a:r>
            <a:endParaRPr lang="nb-NO" dirty="0"/>
          </a:p>
        </p:txBody>
      </p:sp>
      <p:sp>
        <p:nvSpPr>
          <p:cNvPr id="4" name="Rektangel 3"/>
          <p:cNvSpPr/>
          <p:nvPr/>
        </p:nvSpPr>
        <p:spPr>
          <a:xfrm>
            <a:off x="1419866" y="5060830"/>
            <a:ext cx="8774774" cy="923330"/>
          </a:xfrm>
          <a:prstGeom prst="rect">
            <a:avLst/>
          </a:prstGeom>
          <a:noFill/>
        </p:spPr>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Men det er utrolig deilig år 2!</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14786702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443593" y="675025"/>
            <a:ext cx="9647464" cy="4832092"/>
          </a:xfrm>
          <a:prstGeom prst="rect">
            <a:avLst/>
          </a:prstGeom>
        </p:spPr>
        <p:txBody>
          <a:bodyPr wrap="square">
            <a:spAutoFit/>
          </a:bodyPr>
          <a:lstStyle/>
          <a:p>
            <a:r>
              <a:rPr lang="en-US" sz="4400" dirty="0"/>
              <a:t>«I'm ready</a:t>
            </a:r>
          </a:p>
          <a:p>
            <a:r>
              <a:rPr lang="en-US" sz="4400" dirty="0"/>
              <a:t>I'm ready for what's next</a:t>
            </a:r>
          </a:p>
          <a:p>
            <a:r>
              <a:rPr lang="en-US" sz="4400" dirty="0"/>
              <a:t>I'm ready to duck</a:t>
            </a:r>
          </a:p>
          <a:p>
            <a:r>
              <a:rPr lang="en-US" sz="4400" dirty="0"/>
              <a:t>I'm ready to say</a:t>
            </a:r>
          </a:p>
          <a:p>
            <a:r>
              <a:rPr lang="en-US" sz="4400" dirty="0"/>
              <a:t>I'm glad to be alive I'm ready</a:t>
            </a:r>
          </a:p>
          <a:p>
            <a:r>
              <a:rPr lang="en-US" sz="4400" dirty="0"/>
              <a:t>I'm ready for the push»</a:t>
            </a:r>
          </a:p>
          <a:p>
            <a:r>
              <a:rPr lang="en-US" sz="4400" dirty="0"/>
              <a:t>Zoo Station, U2, </a:t>
            </a:r>
            <a:r>
              <a:rPr lang="en-US" sz="4400" dirty="0" err="1"/>
              <a:t>Achtung</a:t>
            </a:r>
            <a:r>
              <a:rPr lang="en-US" sz="4400" dirty="0"/>
              <a:t> Baby, 1991</a:t>
            </a:r>
            <a:endParaRPr lang="nb-NO" sz="4400" dirty="0"/>
          </a:p>
        </p:txBody>
      </p:sp>
    </p:spTree>
    <p:extLst>
      <p:ext uri="{BB962C8B-B14F-4D97-AF65-F5344CB8AC3E}">
        <p14:creationId xmlns:p14="http://schemas.microsoft.com/office/powerpoint/2010/main" val="424750228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2539806" y="1710809"/>
            <a:ext cx="3139001" cy="1569660"/>
          </a:xfrm>
          <a:prstGeom prst="rect">
            <a:avLst/>
          </a:prstGeom>
        </p:spPr>
        <p:txBody>
          <a:bodyPr wrap="none">
            <a:spAutoFit/>
          </a:bodyPr>
          <a:lstStyle/>
          <a:p>
            <a:r>
              <a:rPr lang="nn-NO" sz="9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Slutt?</a:t>
            </a:r>
            <a:endParaRPr lang="nb-NO" sz="9600" dirty="0"/>
          </a:p>
        </p:txBody>
      </p:sp>
      <p:sp>
        <p:nvSpPr>
          <p:cNvPr id="4" name="Rektangel 3"/>
          <p:cNvSpPr/>
          <p:nvPr/>
        </p:nvSpPr>
        <p:spPr>
          <a:xfrm>
            <a:off x="5678807" y="3844409"/>
            <a:ext cx="5493235" cy="1569660"/>
          </a:xfrm>
          <a:prstGeom prst="rect">
            <a:avLst/>
          </a:prstGeom>
        </p:spPr>
        <p:txBody>
          <a:bodyPr wrap="none">
            <a:spAutoFit/>
          </a:bodyPr>
          <a:lstStyle/>
          <a:p>
            <a:r>
              <a:rPr lang="nn-NO" sz="9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Spørsmål?</a:t>
            </a:r>
            <a:endParaRPr lang="nb-NO" sz="9600" dirty="0"/>
          </a:p>
        </p:txBody>
      </p:sp>
    </p:spTree>
    <p:extLst>
      <p:ext uri="{BB962C8B-B14F-4D97-AF65-F5344CB8AC3E}">
        <p14:creationId xmlns:p14="http://schemas.microsoft.com/office/powerpoint/2010/main" val="101626187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2630466" y="30767"/>
            <a:ext cx="6812762" cy="1754326"/>
          </a:xfrm>
          <a:prstGeom prst="rect">
            <a:avLst/>
          </a:prstGeom>
          <a:noFill/>
        </p:spPr>
        <p:txBody>
          <a:bodyPr wrap="none" lIns="91440" tIns="45720" rIns="91440" bIns="45720">
            <a:spAutoFit/>
          </a:bodyPr>
          <a:lstStyle/>
          <a:p>
            <a:pPr algn="ctr"/>
            <a:r>
              <a:rPr lang="nn-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Synkron eller Asynkron</a:t>
            </a:r>
          </a:p>
          <a:p>
            <a:pPr algn="ctr"/>
            <a:r>
              <a:rPr lang="nn-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undervisning?   </a:t>
            </a:r>
            <a:endParaRPr lang="nb-NO"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ktangel 3"/>
          <p:cNvSpPr/>
          <p:nvPr/>
        </p:nvSpPr>
        <p:spPr>
          <a:xfrm>
            <a:off x="527069" y="1718215"/>
            <a:ext cx="11019555" cy="923330"/>
          </a:xfrm>
          <a:prstGeom prst="rect">
            <a:avLst/>
          </a:prstGeom>
          <a:noFill/>
        </p:spPr>
        <p:txBody>
          <a:bodyPr wrap="none" lIns="91440" tIns="45720" rIns="91440" bIns="45720">
            <a:spAutoFit/>
          </a:bodyPr>
          <a:lstStyle/>
          <a:p>
            <a:pPr algn="ctr"/>
            <a:r>
              <a:rPr lang="nn-NO" sz="5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Hvilke</a:t>
            </a:r>
            <a:r>
              <a:rPr lang="nn-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nn-NO" sz="5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muligheter</a:t>
            </a:r>
            <a:r>
              <a:rPr lang="nn-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og verktøy finnes?</a:t>
            </a:r>
            <a:endParaRPr lang="nb-NO"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Bilde 4" descr="IMG_8869.JPG"/>
          <p:cNvPicPr>
            <a:picLocks noChangeAspect="1"/>
          </p:cNvPicPr>
          <p:nvPr/>
        </p:nvPicPr>
        <p:blipFill>
          <a:blip r:embed="rId2" cstate="print"/>
          <a:srcRect l="6658" r="23437" b="7812"/>
          <a:stretch>
            <a:fillRect/>
          </a:stretch>
        </p:blipFill>
        <p:spPr>
          <a:xfrm>
            <a:off x="2981223" y="2871147"/>
            <a:ext cx="1799692" cy="1582238"/>
          </a:xfrm>
          <a:prstGeom prst="rect">
            <a:avLst/>
          </a:prstGeom>
        </p:spPr>
      </p:pic>
      <p:pic>
        <p:nvPicPr>
          <p:cNvPr id="6" name="Picture 2"/>
          <p:cNvPicPr>
            <a:picLocks noChangeAspect="1" noChangeArrowheads="1"/>
          </p:cNvPicPr>
          <p:nvPr/>
        </p:nvPicPr>
        <p:blipFill>
          <a:blip r:embed="rId3" cstate="print"/>
          <a:srcRect t="7857" r="50893" b="21428"/>
          <a:stretch>
            <a:fillRect/>
          </a:stretch>
        </p:blipFill>
        <p:spPr bwMode="auto">
          <a:xfrm rot="20987598">
            <a:off x="10492712" y="3517367"/>
            <a:ext cx="1944216" cy="1749794"/>
          </a:xfrm>
          <a:prstGeom prst="rect">
            <a:avLst/>
          </a:prstGeom>
          <a:noFill/>
          <a:ln w="9525">
            <a:noFill/>
            <a:miter lim="800000"/>
            <a:headEnd/>
            <a:tailEnd/>
          </a:ln>
        </p:spPr>
      </p:pic>
      <p:pic>
        <p:nvPicPr>
          <p:cNvPr id="7" name="Bil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42141">
            <a:off x="1524003" y="3648636"/>
            <a:ext cx="1858039" cy="1393529"/>
          </a:xfrm>
          <a:prstGeom prst="rect">
            <a:avLst/>
          </a:prstGeom>
        </p:spPr>
      </p:pic>
      <p:pic>
        <p:nvPicPr>
          <p:cNvPr id="8"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38852">
            <a:off x="3379591" y="3887824"/>
            <a:ext cx="1692684" cy="1269513"/>
          </a:xfrm>
          <a:prstGeom prst="rect">
            <a:avLst/>
          </a:prstGeom>
        </p:spPr>
      </p:pic>
      <p:pic>
        <p:nvPicPr>
          <p:cNvPr id="9" name="Bild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4079" y="4913419"/>
            <a:ext cx="9144000" cy="1926077"/>
          </a:xfrm>
          <a:prstGeom prst="rect">
            <a:avLst/>
          </a:prstGeom>
        </p:spPr>
      </p:pic>
      <p:pic>
        <p:nvPicPr>
          <p:cNvPr id="10" name="Plassholder for innhold 3" descr="Skjermutklipp"/>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17121">
            <a:off x="5113264" y="3506395"/>
            <a:ext cx="1629002" cy="1505768"/>
          </a:xfrm>
          <a:prstGeom prst="rect">
            <a:avLst/>
          </a:prstGeom>
        </p:spPr>
      </p:pic>
      <p:pic>
        <p:nvPicPr>
          <p:cNvPr id="11" name="Plassholder for innhold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06189">
            <a:off x="6528048" y="3488229"/>
            <a:ext cx="2207240" cy="1655430"/>
          </a:xfrm>
          <a:prstGeom prst="rect">
            <a:avLst/>
          </a:prstGeom>
        </p:spPr>
      </p:pic>
      <p:pic>
        <p:nvPicPr>
          <p:cNvPr id="12" name="Picture 2" descr="http://aitel.hist.no/~svendah/bloggbilder/adobe-connect-it2-sto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44753">
            <a:off x="8585977" y="3730397"/>
            <a:ext cx="2117976" cy="1323735"/>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e 12" descr="Skjermutklipp"/>
          <p:cNvPicPr>
            <a:picLocks noChangeAspect="1"/>
          </p:cNvPicPr>
          <p:nvPr/>
        </p:nvPicPr>
        <p:blipFill rotWithShape="1">
          <a:blip r:embed="rId10" cstate="print">
            <a:extLst>
              <a:ext uri="{28A0092B-C50C-407E-A947-70E740481C1C}">
                <a14:useLocalDpi xmlns:a14="http://schemas.microsoft.com/office/drawing/2010/main" val="0"/>
              </a:ext>
            </a:extLst>
          </a:blip>
          <a:srcRect r="29696" b="19527"/>
          <a:stretch/>
        </p:blipFill>
        <p:spPr>
          <a:xfrm>
            <a:off x="326616" y="3152751"/>
            <a:ext cx="2028572" cy="1369829"/>
          </a:xfrm>
          <a:prstGeom prst="rect">
            <a:avLst/>
          </a:prstGeom>
        </p:spPr>
      </p:pic>
    </p:spTree>
    <p:extLst>
      <p:ext uri="{BB962C8B-B14F-4D97-AF65-F5344CB8AC3E}">
        <p14:creationId xmlns:p14="http://schemas.microsoft.com/office/powerpoint/2010/main" val="146423680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fontScale="90000"/>
          </a:bodyPr>
          <a:lstStyle/>
          <a:p>
            <a:r>
              <a:rPr lang="nn-NO" b="1" dirty="0" err="1" smtClean="0"/>
              <a:t>eSTUDENT</a:t>
            </a:r>
            <a:r>
              <a:rPr lang="nn-NO" b="1" dirty="0" smtClean="0"/>
              <a:t> </a:t>
            </a:r>
            <a:r>
              <a:rPr lang="nn-NO" b="1" dirty="0"/>
              <a:t>- GRENSELØS OVERGANG MELLOM CAMPUS- OG NETTBASERT</a:t>
            </a:r>
            <a:br>
              <a:rPr lang="nn-NO" b="1" dirty="0"/>
            </a:br>
            <a:r>
              <a:rPr lang="nb-NO" b="1" dirty="0"/>
              <a:t>UNDERVISNING</a:t>
            </a:r>
            <a:endParaRPr lang="nb-NO" dirty="0"/>
          </a:p>
        </p:txBody>
      </p:sp>
      <p:sp>
        <p:nvSpPr>
          <p:cNvPr id="3" name="Undertittel 2"/>
          <p:cNvSpPr>
            <a:spLocks noGrp="1"/>
          </p:cNvSpPr>
          <p:nvPr>
            <p:ph type="subTitle" idx="1"/>
          </p:nvPr>
        </p:nvSpPr>
        <p:spPr/>
        <p:txBody>
          <a:bodyPr/>
          <a:lstStyle/>
          <a:p>
            <a:r>
              <a:rPr lang="nb-NO" dirty="0" smtClean="0"/>
              <a:t>Prosjektleder</a:t>
            </a:r>
          </a:p>
          <a:p>
            <a:r>
              <a:rPr lang="nb-NO" dirty="0" smtClean="0"/>
              <a:t>Magnus Nohr</a:t>
            </a:r>
          </a:p>
          <a:p>
            <a:r>
              <a:rPr lang="nb-NO" dirty="0" smtClean="0"/>
              <a:t>Høgskolen i Østfold</a:t>
            </a:r>
            <a:endParaRPr lang="nb-NO" dirty="0"/>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613" y="2471519"/>
            <a:ext cx="2261038" cy="2261038"/>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292" y="5349875"/>
            <a:ext cx="1455964" cy="1160221"/>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42" y="1985963"/>
            <a:ext cx="3048000" cy="3048000"/>
          </a:xfrm>
          <a:prstGeom prst="rect">
            <a:avLst/>
          </a:prstGeom>
        </p:spPr>
      </p:pic>
      <p:pic>
        <p:nvPicPr>
          <p:cNvPr id="1026" name="Picture 2" descr="http://www.deniseoberry.com/wp-content/uploads/2012/06/video_camera_and_clap_board_pc_400_clr_35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4155379"/>
            <a:ext cx="3810000" cy="280035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data:image/jpeg;base64,/9j/4AAQSkZJRgABAQAAAQABAAD/2wCEAAkGBhQQERQUEhQVFBQVFxgYGBQVFRcXGhgYFRcYFhcWFxwYHCYfFx0mGhQUIC8gJCcpLSwsFx4xNTAqNSYrLCkBCQoKDgwOFw8PFCkdHBwpLDUqKSksKSk1KTUpLCwwKSs1Ky0pKSk1NTUsNS4pKS0qLC01KTUqLDIwKTUsNS8vKv/AABEIAGECCAMBIgACEQEDEQH/xAAbAAEAAwEBAQEAAAAAAAAAAAAABAUGAwIBB//EAEsQAAEDAgMEBQcIBQsEAwAAAAEAAgMEEQUSIQYxQVETYXGBkQciMkJSobEUMzRyc7LB0SM1dILwFRYlU2Jjg5Kz4fEkosLSFzZD/8QAGgEBAAIDAQAAAAAAAAAAAAAAAAEFAgMEBv/EACwRAQABAgMGBQQDAAAAAAAAAAABAgMREjEEIUFRcfATYZGhsUKBwdEUMjP/2gAMAwEAAhEDEQA/ANlicsmeXLJICyR2ge4eabEWF+H5rnS4i8uDukfY3BGd2hOo46cQrHGoujqncnhp7zcfFpHgqaqpzGSW+ifcd/8AuF5m7mprqjHiwX1FiLmPaS5xF9QSTod+9XuMAmEuYSC0ZgQSARbW9uFj+KycE2doI4/HiFoMHrM7DC462Ib2Ebu5dey3cYm1VOunVksmVIeGOF/SsRxBsRY95C61AOW43jXttrbv3KqgY4sDm+mAMzfay7j9YEW7uxWtNUCRoc3cfceIPWrO3XnjCeMJdGuuLjcV9XCHzSW97eziO4+4hd1vicYBERSCIiAiIgIiICIiAiIgIiICIiAiIgIiICIiAiIgIiICIiAiIgIiICIiAiIgIiICIiAiIgIiICIiAiIgIiICIiAiIgIiICIiCg2ppMwY7taT2+cD4hUTDmbYjqI6+K2eIU3SRubxtp2jULG1DMhzcLa9nA9o/NUe328tzNzQhSQugddurDr3fn19Sm0tUHWc06jxBUiIZxbjvb18x+I/3UGowo26SE2I9JvLrHUfd4LiyzrCNGlwutzkjc/0hyPtjsOh6r9SlOjIdnjOXMfOB3ZuTuV+fPndYmPEnNIzXY9puHDgRxstVheNtn3loktYj1X/AJdX8BWOz36a4y1TvTErNs4k0N2SDWx3g8x7Q7F3hlzb9CN4/jeOtRXMDhZwLgOHrs7OJHWPevBY/exwktuOgeOo8Hdhsu+K5jfr33p7JWKKHDibScr/ADHcnaX7CdCpl1vprirSQREWQLxLKGNLnENaASSTYADUkngF7WH24nfV1MGHROLRJ+kncOEbdQPcT25UH121lVXvczDY2tiabGqmBy3/ALDePeD1gLuNjqx2smJz5v7tjWt8LrU0VEyGNscbQ1jBZrRwA/jeu6DET4fitH50U7a1g3xytDXn6pG89/cVe7MbVR17CWgskYbSRO9Jh/EaHXq4FXSxO0lC6kxCmrIGOIld0VQ1jS67Taz3Acuf9kddw2yIqnF9q6WkOWaZrXexq53+VtyEFsizMXlIoHG3T5frse0eJatHDO17Q5jg5pFw5pBBHMEaFB7RRqnEo4nxse8NdKSGNO9xGpAUPGNqKakIE8rWuOoZq5x68rblBaoqPDNtqOpcGRzNzncxwLCewOAurarrGQsL5HNYxu9ziAB3lB2RZgeUmgvbp9PayPy+OWy0NHWsmYHxva9jtzmkEHwQfK2qEUb5CCQxrnEDeQ0Fxt4Ljg2KtqoI5mAtbI3MA61xw1sSOCptpdrKRsNRCZ4xL0cjMl9cxYQG9tyqzY3bGjhoadktRGx7GWc0u1Bud6DcovLHhwBBuCLg9R3KnxXbKkpXZJZmh43sbd7h2hoNu9BdIs3TeUShe4N6cNJ3Z2uYPFwAWjY8EAggg6gjUEHiEH1F4llDQXOIa0C5JNgAOJJ3LOz+UagYbdOHW9hr3jxaLINKvhVRhO11LVOywzNc/wBg3a7uDgCe5XCDObA4zJV0nSTODn9JI24AGjXWGgWjULCKqCSPNTlhjuReMADMD524b7rrW18cDC+V7Y2De5xAHZrx6kEhFl3eUqgB+eJ6xHIR45VcYTtBT1YJglZJbeAdR2g6hBYIiICyu0O10jZxSUUYmqSLuLvQiHN/XqDbTeOdlqlhvJs3NLiEjvnTUua7mGgusOzU+CCQ3ZSvl1nxGRrvZgYGtHUDpftsvMmzWIwDNBXmUj1KhgIPVmF7fxqFs0QZjZnbAzyupqmPoKpm9nqvA9Zh7Nba6agnW2nWO2/wmQupaqnjc+aGVtwwXJjNyQeq4t++Vf4ptHT0pDZ5mRucLgONri9roPOEY+ypkqGNa4GnkMbi61iRxbY7u1Wi/OdkNqqWGevdJPG1stQXMJPpN184dS3FPjkEkLp2StdE25MgPmjL6XggnIucE7ZGtewhzXAOBG4gi4I7l0QEUavxKOBodK8MaXBoLvaduCkoCKrxfaempLCeZjCdzb3cf3RcqvpvKHQyODROGk7s7XMHi4AIPe3eMSUlG6WEhrw5guQHaOcAdCpm0le+GinlYbPZE5zSQDYhtwbHQql8qDgcOcQbgviII+uFpqqWNkLnS5RGGXeXatyga3vwsg44BVumpYJHm7nxMc42tcuaCdBuU9caSRjo2GOxYWgty7spGluqy8V+Ix07C+Z7Y2D1nEAdnWepBJRZg+Uqgvbpv3ujkt45Ve4dikVQzPDI2RvNpB7jyPUUHmpxWON2VzrHsNhfdc8EXKswVsr8xJF9456ZSQeF2gNO/QDcdUQfMOxDM98bt4c7L1i507lDxTD9SBv1c3rG97e0Hzh2ldsYoCD0sejhqbdXrfmu0FSKiPQ5ZG2PY4bj1g/iq6qM2NmvWNPOBkwejP8AZ5+yfy+CsmSE/pGekPSHMcXW4g8QuuI0VwZGi3B7PZdx7vzVUxzojdt7DgN47OY6v+FVzE2qsJ780LGfDWztzRi9vSj4t628wqObCBe7SWke5XdPLmIfCbOG9o488vMc28PhPY6Kq9LzJeY4/n2b1s8Km5puq9p6cuhhEs7DilTF6RztG43uR2E6jsOitIdoXv1LGk8wCHeLTr3FfavB5I+GYc2/iN4Va6Bp4a8xofcsZru2pwmZhGi3dicjvNyEj2S3N8W3XiKlnuCxrmDkPNCrmEt3PeByzm3gV3iqDcX11G8u/AqYu5pjNM9/ZLZIiL0SRYfZQdLi2IynewsiHUNQffEtwsPskeixXEojveWSjrGpP+qg3CIiAiKs2h2gjoYellDi3MG2YAXEu3WBI5FBy2vxg0lHNM30mts36ziGNPcXA9yh7I7Jx0sTXvbnqXgPklf5zsztSATuAJt171fVEzGsLpLNYBcl9rAb9b6LO/z9jk+iwVNUN2eKKzP877DwQaGsoI5mlkrGvad4cAR71kNjqb5HX1dGxxMIayaNpN8mfRw947bXU47QV7/m8OLeRlqIwO8Nv8VU7KMmGL1XyksMpgYSI75WgltmtvqbC2qD35Sap0VRh72NzPEkmRvNzmta0dmZwWhwDZiOlbmP6Sd2sk7hd73HeQT6LeQG4Ko20beuwv7Z/ua0/gtigpNq9mo62B7XNHSBpMb7ec1wF22O+194WX2MidizI5qvz46cBjGHUSSgXdNIPWOUtAB6yv0J+4rI+SltsNi63SE/5yPwCDV/J25cuUZbWy2FrcrbljqCmFBivQxebBVxuk6MeiyWPeWjgCBu6+oLarH47+uKD7Ob4FBb7RYbEaaocY483RSHNkbe+R2t7Xuq7YXC4n4fTF0UbiY9SWNJOp3kjVXW0P0So+xl+45V+wH6upfs/wASg57eYq+moz0OkkrmwsI9Uv0uOsAGylbObKw0UYaxoMm98pF3udxNzqBfgrKvq44mGSZzWsbqXOtYePFZ8bdiT6NS1VQ322x5GHsdIRdBeYlhMVSwsmY17SLajUdYO9p6wsz5Pg6GSsoy4uZTSt6MneGSAuDe7L4kqS7HcQfpHQBh9qaoZYdoZr71XeT6KRtZiQmc18ueEvc0ENuWyO82+thew7EHfayL5VX0lHISIHNfM9oJHSFl8rDbhpfvPUtZS0TImhsbGsaODQGj3Kn2q2ZNV0ckMnQ1EBLopLXGu9rhxBt/sbkGrZtNiFPpU0JlA/8A0pnZr9eTU/BBabV7LRVcLjlDZmgujlaLPa9uo1GpFx/BXTY3FnVVFDLJ6ZFncLuYS0nvtfvUGh8pFJI4MeX07z6s7CzXlfVo7ytRfTRBj/JV9A/xZfvKNR0AxPEKiSfz4KR/RRRH0S8em5w46/EclJ8lX0D/ABZfvK0xTa6mppOi86SY69DAwyPueYbuPaUF1HC1os0ADkBYeAWF26whlI6KvpwIpWSsa8N0EjHGxBA3nh1jsCtf51VTvm8NqP8AEfFH4gkkLNbfTV0tMHTxx08LZI/0bX9I9zibC5AsALk9tkH6aiIgLF4ts9U0lU+soMr+l+epnG2cj1mnnx6iTvBstm51tToF8jkDhcEEcwbhBkYfKXC05aqKelfxEkZLe5wGo67BXmH7T0tRbop4nk7gHgO/ymx9ysZIg4WcARyIuPAqjxHYSinvnp2A+0wZD2+ba/fdBfrhUUMcmr2MeRuLmtdbxCwddHUYIWyNlfUURcGvjkN3xXOhaf8AgX0I1BX6BFKHtDmm4cAQeYIuCgxOxOHROqMSDo2ENqiGgsabDXQXGgV7tVTtZh9UGNa0dDJo0AD0TwCqthfpOJ/tR/FXO2P0Cq+xk+6UHXZf6FTfYRfcCs1WbL/Qqb7CL7gVmgx/lR+iRftMPxKs9scedSUxdGLzSOEcTeb36A9wue5VnlR+iRftMPxK+7VjPiOGRn0ekmk742BzfeD4oJ+zWyEdK3PJaWpf50k7/OcXHeGk7grmroY5mlkrGvad7XAOHvXdEH5PtzSuoIn0rS51LMWvhBN+iex4L4rnXKQbj/m+82x/VtV9g/7hVL5W4A6ha7i2ZhHeHNPxV1tj+rar7B/3Cg+4DVthw6CR5s1lOxzj1NjBKotm8G/lF3y6tGcOJ+TwO1ZHHfRxG4uNuPbytx2inLdn229aCBvc4sB91x3rcUVOI42Mb6LGtaOxoAHwQexA22Wwy7rWFrcrbljdpsB+RE11COjfHrNC3RksfrXaNAQNbjt3rarxPEHtLXC4cCCOYIsfig44dXtniZKw3bI0OHYRfXrRZvyXSk4e1p16OSRg7A8kfFEGtVHiGHuid0sXaQOHPu6leItN21FyMJ14TyFRBWCXz2DzwLPj9pvVzPLwUKvwsW6SLVnEcW8/+OCmV+DG+eHRw1yjT/Ly7FGpsUIdr5r/AFgdGu7fYd17uar7kfRej7/n9xx66lKY9btOV3MfjzXY1mb50ZXf1jRcH6wGvf8AFXdRhrJwXR+a7i06a9Y4doVNUUrozZwIPx7DxXFctV2vOmePBCxo8aewDN+kZwcDfwPHsOqsW9BUcGk+DvzWV6IXuNDzGnjz719sRuPiPyWyja6ojLVGaOUjRS7NtPouI7bH8lH/AJuPBFnNOvWPzVfFjc8e7zhyJv8Ahf3qbDtdqA+MDd64G/qct8VbLXrGX1MWjREVwkWG21idRVcGIxtLmN/RTgew7QO99u0N5rcrnUU7ZGuY8BzXAgtIuCDoQUHmkq2Ssa+Nwcxwu1w3EFdlhxs1WYc5zsPc2WBxJNLKfRJ/q3H8x133qQNuKhukmG1Yd/dt6Rvc4BBsFhNoZv5RxCGkj86Knd0tQ4bszfRZ28P3jyK7T4hiVcMkMHyGM6OmldeS3HK0atP8XCv9m9moqGLo4rkk3fI70nu5n8Bw8UFJt+OlloaZxIinn/SDdmDACG+J+C10MLWNDWgNaBYNAsABwAG5Um1+zhrIm9G/o5oniSJ/Jw4HqP4DfuVfT7UVsQy1GHyveNM8DmPa7rAJu3sQa5YbZ6ubNjdaW6hsTWX5lha13/dcdynGtr60ZGQmijOjpZXB0tuPRsbo09ZKgu2cnw+qE1FC2aIwNidG6QMcC03zZjvva5PMnqQSdsvp2F/bSfcC2Cy+0GFzT1OHSNZpFI50vnDzMzAOJ87W40WoQfH7isl5K/1ZD2yffcta4aLO+T/CpKWhjimbke0vu24O95I1BI3FBo1j8d/XFB9nN8Ctgs1i2EyvxKjma28cbJQ91xoXDTS9z3ILXaAf9LUfYyfccq7yfn+jab7P/wAir6aIPaWu1DgQR1EWKxOFU+IYawwRwMq4Wk9G4SiN4aSXZXBw6z4oO+00YqMToqaTWENkmLDue5lw0OHG1t3Wea2LW20Cze1Oz8tSIZ4HCKqgOZmbVpzDzo3EfHt5rhFtbVsFpsOnz8TC5j2HrBvog1ZKw+wNe2etxORmrXSRWPMN6VoPeG371Nf8txAZHRmip3aPJeHTvbxa22kYO4nUqLT4NU4fVzOpadk1POIgG9IIzH0Tcltd4tfxCC5h2iP8oPpHNDQIhJG+5u/Wzhbq18FerP7U7MGpMc0D+iqoTeOS2hB3sfzae/edDcqFFtPWxDLUYfK9w9encx7Xddibt7EGgxbBoaqMsmY17TzGo62ne09YWf8AJvM75NLE5xeKeokha48WsykfeK+VGL4hUjJT0ppgdDNUPbdo5tY25v2q62cwFtFTthYS6xLnPO9z3G7nH+NwCDNeT2oMeFSPG9jqhw7W3I+CneTaha2hjm3yz3kkkOrnOLjvO+wXTYLBZKeiMU7MrjJIS0kG7XHTcSNQq3D6Stwouiih+V0mYuZleGyxhxuW2do4dnbpuQblYbytV7WUscfrSStIHUzUnxLR3qf/ADrqpPNiw6cOPGZzI2DrJBJsoONbET1NPM+WRr6x+TLa4jjax2boo77gdbuO82ug3CKqwGtqZGu+VQNgcLAZZA8O0846eiL8Nd6tUHCupRLG+M7ntc09jgR+KyvkvrP+kNO7zZaaR7Hs4i7y4HsuXD91bFZXH9kHum+VUUnQVNrOuLslHJ456DXXcOOqDVIsazauuh0qcPkeR69O4PB7G6keK9O23qH6RYbVF396BE3xKCR5S6lrMNnDt78rWjm4uBFu4E9yt9n4HR0kDHek2JgPaGC6ztHstUVkzJ8Sc20ZvHSx6saebz6x0HO/O2i2aDH7C/ScT/aj+KutrIi6hqgN5hk+4VS1eE1dHVzVFGxk8dRlMkLn5HB7RbMwnTXXx7FocKqZJorzw9C83BjLxJpzuBbXkgi7HVAkoKVw/qWDva0NI8QQrlYiloqvCi5kEXyujLi5jGuDZYsx1aL+k3+NNVNO1NXJ5sOHzNd7U7mRsHWbEl3YEFX5V8SAbTQA+c6ZjyOTWGwJ7XOHgVM8oLjC+iq/Vp57P6mSgNcf+0eKg47sXO+DOT8oq5J4XSOFmtbHGSckYcRZgv2k6rb4hQMnifFIMzHggjqPLkeN+pB3jeHAEG4IuCOIO4r0sPRRV+GDomx/LqYegWuDZWD2SD6QHV7twmnaislFocPla72p3sYwdZsSXdgQU3lhxMCKGAauc/pHDk1l2gntc73FajbH9W1X2D/uFZzHNipnUkziflFZO+MvcLNAaxwPRx5iLNHvWp2lonzUVRFGMz3wva1twLuLSALnRBSVeFmpwNsTRdxpoy0c3Ma14Hflt3q62UxgVdJFKDcloDup7RZwPePeF32epXRUsDHizmRMa4aGxa0AjTrVBVbPVFHM+fD8jmSnNLSvOVpd7cZ3NPV/wA16rtocXbSU0szjbI0kdbjo0d7iFS/zwqbW/k2pz8s0eW/17/guMWz9TXyslxANjijOaOkYcwLuDpXbndnw1uFhsDhhp6CFrhZzgXuB5yEvse4gItCiAiIgKJW4ayXeLH2hv/3UtFjVTFcYVRjAzU2HywHM0kgbnN5dY5e5SIceY8ZZ2gf2rXb3+yr1RKnC45N7bHmND/uuP+NVb/yq3cp0ECXA45BmieLHrzN8VXT4NKz1bjm3X3b1Lk2aLTmieWnqJae+2h7wvnSVke8CQdYF/Fv5LluWqZ/vbmnpvhCpcwjeCO3RfWbx2j4q1O0Eg0kpz3fwV8GMRki9ORr7B/8AVc/g28d1z1iRokRF6BIiIgJZEQEREBERAREQEREBERAREQEREBERAREQEREBERAREQEREBERAREQEsiICIiAiIgIiICIiAiLy+QNFyQBzJsg9IvLHgi4II5jVekBES6AiIgIiICIiAiIgIiICIiAiIgIiICIiAiIgIiICIiAiIgIiICIiAiIgIiICIiAiIgIiICIiAiIgIiICIiAiIgIiICrMWrAwta4XY4G9t43WIVmqvF6TOWlxsxoOY8eGg61o2jN4c5dRT1tM6Mghxcx3ouBOvV2qz2cNw++uo+BUT+UwTlLP0NrZbaj+1fmrPB6To89jma6xaeY139artnpjxoqond8bvjkM3tLs1TRvpMkTW9JVNa+1/OaWSEg67rgeCnUVY2F0rKGkMjWOtI5r2saZGjVjM589w3HcL6XXXa0/pKD9sZ/pyKhwno4BLFUV0tNJHLISwyRxgte8ubIzOy7gQ4agnVXA0sm1UfRRPjY+R8xLWQgAPztvna7MbMy2OYk2HXcKvxrHnOgqYJonQSmmmezzmva9rWEOyObxbcXBAOoKrKBzKaSmqndK2ne6pBknIuHTuY5sr7AZGv6M77WuL71ZbR7RRTRVEUOWYClndJKxwLYv0ZDWki4LnXOl9wug6U21L44I5XU0gp8rAZi5lwCAOkMd82S5377a2WQ2rlhlxV8eISSMp2xjog2+U3ANzYHQnPqBwAWy2kP9ES/s3/gFR7Q7SxxVRhxGmjdTFoMU3Rlx1A3knTXMPNsdyJe9ksFbT1LpKKqZLRlhzw9JmcHAXBsBYagamxsSvn/AMqF0JliopXsYSJHZ7NZut5wabnW9raXGuqoMGiglxRj8Na9sDGO6U+dl9F1xqb2N2Cx4620upWyo/oGu/x/9JiC4qPKoGhkopJjTOIHTk2871g0WIdaxHpC+UqNieONixCpMEM80zqdt3MlAYGFjXCQNIuLXbx7N6q8Y/8ArtP9cffkU3CmE4nUgC5NAwAdfRQoKN2NzzYPIJeldlmYRUPeXZrusWAk30396vpduw2GnbNSztpiIwKjNlzFrRdwbl1G8+lcgXWZgxFhwWWAH9LHO17m2OjXus0+IOi0/lFbbCKXth/0HoP0kIudN6Dfqj4L4iHVERAREQEREBERAREQEREBERAREQEREBERAREQEREBERAREQEREBERAREQEREBERAREQEREBERAREQEREBeXIiiR5XtqIogcarez6w+BVRtD85D9ZEWQt675t/1SqrAforv3vgiILSo+aP1fwULaL5k9oREHjZn5jvKmQ/Nu7/AIL4iA/5ofxzXuH5w/VH4IiCH60vaPiVLqvQHd8ERBKCIi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9" name="Bild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3648" y="5257800"/>
            <a:ext cx="3886200" cy="800100"/>
          </a:xfrm>
          <a:prstGeom prst="rect">
            <a:avLst/>
          </a:prstGeom>
        </p:spPr>
      </p:pic>
      <p:pic>
        <p:nvPicPr>
          <p:cNvPr id="10" name="Picture 2" descr="http://www.tf.uio.no/for-ansatte/aktuelt/aktuelle-saker/2013/norgesuniversitete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346" y="498531"/>
            <a:ext cx="1245624" cy="1245624"/>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p:cNvSpPr/>
          <p:nvPr/>
        </p:nvSpPr>
        <p:spPr>
          <a:xfrm>
            <a:off x="7853194" y="6281448"/>
            <a:ext cx="4319901" cy="369332"/>
          </a:xfrm>
          <a:prstGeom prst="rect">
            <a:avLst/>
          </a:prstGeom>
        </p:spPr>
        <p:txBody>
          <a:bodyPr wrap="none">
            <a:spAutoFit/>
          </a:bodyPr>
          <a:lstStyle/>
          <a:p>
            <a:r>
              <a:rPr lang="nb-NO" dirty="0" smtClean="0">
                <a:hlinkClick r:id="rId8"/>
              </a:rPr>
              <a:t>Presentasjon: http</a:t>
            </a:r>
            <a:r>
              <a:rPr lang="nb-NO" dirty="0">
                <a:hlinkClick r:id="rId8"/>
              </a:rPr>
              <a:t>://</a:t>
            </a:r>
            <a:r>
              <a:rPr lang="nb-NO" dirty="0" smtClean="0">
                <a:hlinkClick r:id="rId8"/>
              </a:rPr>
              <a:t>bitly.com/nuvestudent</a:t>
            </a:r>
            <a:r>
              <a:rPr lang="nb-NO" dirty="0" smtClean="0"/>
              <a:t> </a:t>
            </a:r>
            <a:endParaRPr lang="nb-NO" dirty="0"/>
          </a:p>
        </p:txBody>
      </p:sp>
    </p:spTree>
    <p:extLst>
      <p:ext uri="{BB962C8B-B14F-4D97-AF65-F5344CB8AC3E}">
        <p14:creationId xmlns:p14="http://schemas.microsoft.com/office/powerpoint/2010/main" val="270402396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n-NO" b="1" dirty="0" err="1" smtClean="0">
                <a:solidFill>
                  <a:srgbClr val="0070C0"/>
                </a:solidFill>
              </a:rPr>
              <a:t>eSTUDENT</a:t>
            </a:r>
            <a:r>
              <a:rPr lang="nn-NO" b="1" dirty="0" smtClean="0">
                <a:solidFill>
                  <a:srgbClr val="0070C0"/>
                </a:solidFill>
              </a:rPr>
              <a:t> - GRENSELØS OVERGANG MELLOM…</a:t>
            </a:r>
            <a:endParaRPr lang="nb-NO" dirty="0">
              <a:solidFill>
                <a:srgbClr val="0070C0"/>
              </a:solidFill>
            </a:endParaRPr>
          </a:p>
        </p:txBody>
      </p:sp>
      <p:sp>
        <p:nvSpPr>
          <p:cNvPr id="4" name="Rektangel 3"/>
          <p:cNvSpPr/>
          <p:nvPr/>
        </p:nvSpPr>
        <p:spPr>
          <a:xfrm>
            <a:off x="2280117" y="2744984"/>
            <a:ext cx="7842019" cy="923330"/>
          </a:xfrm>
          <a:prstGeom prst="rect">
            <a:avLst/>
          </a:prstGeom>
          <a:noFill/>
        </p:spPr>
        <p:txBody>
          <a:bodyPr wrap="none" lIns="91440" tIns="45720" rIns="91440" bIns="45720">
            <a:spAutoFit/>
          </a:bodyPr>
          <a:lstStyle/>
          <a:p>
            <a:pPr algn="ctr"/>
            <a:r>
              <a:rPr lang="nn-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CAMPUS OG NETTBASERT</a:t>
            </a:r>
            <a:endParaRPr lang="nb-NO"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Rektangel 4"/>
          <p:cNvSpPr/>
          <p:nvPr/>
        </p:nvSpPr>
        <p:spPr>
          <a:xfrm>
            <a:off x="1648085" y="5026739"/>
            <a:ext cx="8226356" cy="1569660"/>
          </a:xfrm>
          <a:prstGeom prst="rect">
            <a:avLst/>
          </a:prstGeom>
        </p:spPr>
        <p:txBody>
          <a:bodyPr wrap="none">
            <a:spAutoFit/>
          </a:bodyPr>
          <a:lstStyle/>
          <a:p>
            <a:pPr algn="ctr"/>
            <a:r>
              <a:rPr lang="nb-NO" sz="9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UNDERVISNING</a:t>
            </a:r>
            <a:endParaRPr lang="nb-NO" sz="9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Rektangel 5"/>
          <p:cNvSpPr/>
          <p:nvPr/>
        </p:nvSpPr>
        <p:spPr>
          <a:xfrm>
            <a:off x="2422335" y="3568771"/>
            <a:ext cx="7918834" cy="923330"/>
          </a:xfrm>
          <a:prstGeom prst="rect">
            <a:avLst/>
          </a:prstGeom>
          <a:noFill/>
        </p:spPr>
        <p:txBody>
          <a:bodyPr wrap="none" lIns="91440" tIns="45720" rIns="91440" bIns="45720">
            <a:spAutoFit/>
          </a:bodyPr>
          <a:lstStyle/>
          <a:p>
            <a:pPr algn="ctr"/>
            <a:r>
              <a:rPr lang="nn-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Synkron eller   Asynkron?   </a:t>
            </a:r>
            <a:endParaRPr lang="nb-NO"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30182553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n-NO" b="1" dirty="0" err="1" smtClean="0">
                <a:solidFill>
                  <a:srgbClr val="0070C0"/>
                </a:solidFill>
              </a:rPr>
              <a:t>eSTUDENT</a:t>
            </a:r>
            <a:r>
              <a:rPr lang="nn-NO" b="1" dirty="0" smtClean="0">
                <a:solidFill>
                  <a:srgbClr val="0070C0"/>
                </a:solidFill>
              </a:rPr>
              <a:t> - GRENSELØS OVERGANG MELLOM…</a:t>
            </a:r>
            <a:endParaRPr lang="nb-NO" dirty="0">
              <a:solidFill>
                <a:srgbClr val="0070C0"/>
              </a:solidFill>
            </a:endParaRPr>
          </a:p>
        </p:txBody>
      </p:sp>
      <p:sp>
        <p:nvSpPr>
          <p:cNvPr id="4" name="Rektangel 3"/>
          <p:cNvSpPr/>
          <p:nvPr/>
        </p:nvSpPr>
        <p:spPr>
          <a:xfrm>
            <a:off x="2460740" y="2722406"/>
            <a:ext cx="7842019" cy="923330"/>
          </a:xfrm>
          <a:prstGeom prst="rect">
            <a:avLst/>
          </a:prstGeom>
          <a:noFill/>
        </p:spPr>
        <p:txBody>
          <a:bodyPr wrap="none" lIns="91440" tIns="45720" rIns="91440" bIns="45720">
            <a:spAutoFit/>
          </a:bodyPr>
          <a:lstStyle/>
          <a:p>
            <a:pPr algn="ctr"/>
            <a:r>
              <a:rPr lang="nn-NO"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CAMPUS</a:t>
            </a:r>
            <a:r>
              <a:rPr lang="nn-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OG NETTBASERT</a:t>
            </a:r>
            <a:endParaRPr lang="nb-NO"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Rektangel 4"/>
          <p:cNvSpPr/>
          <p:nvPr/>
        </p:nvSpPr>
        <p:spPr>
          <a:xfrm>
            <a:off x="2156085" y="4553635"/>
            <a:ext cx="8226356" cy="1569660"/>
          </a:xfrm>
          <a:prstGeom prst="rect">
            <a:avLst/>
          </a:prstGeom>
        </p:spPr>
        <p:txBody>
          <a:bodyPr wrap="none">
            <a:spAutoFit/>
          </a:bodyPr>
          <a:lstStyle/>
          <a:p>
            <a:pPr algn="ctr"/>
            <a:r>
              <a:rPr lang="nb-NO" sz="9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UNDERVISNING</a:t>
            </a:r>
            <a:endParaRPr lang="nb-NO" sz="9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Rektangel 5"/>
          <p:cNvSpPr/>
          <p:nvPr/>
        </p:nvSpPr>
        <p:spPr>
          <a:xfrm>
            <a:off x="2582635" y="3568771"/>
            <a:ext cx="7598234" cy="923330"/>
          </a:xfrm>
          <a:prstGeom prst="rect">
            <a:avLst/>
          </a:prstGeom>
          <a:noFill/>
        </p:spPr>
        <p:txBody>
          <a:bodyPr wrap="none" lIns="91440" tIns="45720" rIns="91440" bIns="45720">
            <a:spAutoFit/>
          </a:bodyPr>
          <a:lstStyle/>
          <a:p>
            <a:pPr algn="ctr"/>
            <a:r>
              <a:rPr lang="nn-NO"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Synkron</a:t>
            </a:r>
            <a:r>
              <a:rPr lang="nn-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eller   Asynkron   </a:t>
            </a:r>
            <a:endParaRPr lang="nb-NO"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Rektangel 2"/>
          <p:cNvSpPr/>
          <p:nvPr/>
        </p:nvSpPr>
        <p:spPr>
          <a:xfrm>
            <a:off x="3093186" y="1929527"/>
            <a:ext cx="1596912" cy="3170099"/>
          </a:xfrm>
          <a:prstGeom prst="rect">
            <a:avLst/>
          </a:prstGeom>
          <a:noFill/>
        </p:spPr>
        <p:txBody>
          <a:bodyPr wrap="none" lIns="91440" tIns="45720" rIns="91440" bIns="45720">
            <a:spAutoFit/>
          </a:bodyPr>
          <a:lstStyle/>
          <a:p>
            <a:pPr algn="ctr"/>
            <a:r>
              <a:rPr lang="nb-NO" sz="20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X</a:t>
            </a:r>
            <a:endParaRPr lang="nb-NO" sz="20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810555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Plassholder for bunn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t>Læringsstiler</a:t>
            </a:r>
          </a:p>
        </p:txBody>
      </p:sp>
      <p:sp>
        <p:nvSpPr>
          <p:cNvPr id="34820" name="Plassholder for lysbilde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25CEC6-5637-4FFB-AE33-4952E6E66568}" type="slidenum">
              <a:rPr lang="nb-NO"/>
              <a:pPr eaLnBrk="1" hangingPunct="1"/>
              <a:t>18</a:t>
            </a:fld>
            <a:endParaRPr lang="nb-NO"/>
          </a:p>
        </p:txBody>
      </p:sp>
      <p:sp>
        <p:nvSpPr>
          <p:cNvPr id="34821" name="Rectangle 2"/>
          <p:cNvSpPr>
            <a:spLocks noGrp="1" noChangeArrowheads="1"/>
          </p:cNvSpPr>
          <p:nvPr>
            <p:ph type="title"/>
          </p:nvPr>
        </p:nvSpPr>
        <p:spPr>
          <a:xfrm>
            <a:off x="1524000" y="260350"/>
            <a:ext cx="8229600" cy="1143000"/>
          </a:xfrm>
        </p:spPr>
        <p:txBody>
          <a:bodyPr/>
          <a:lstStyle/>
          <a:p>
            <a:pPr eaLnBrk="1" hangingPunct="1"/>
            <a:r>
              <a:rPr lang="nb-NO" b="1" smtClean="0">
                <a:solidFill>
                  <a:srgbClr val="FF3300"/>
                </a:solidFill>
              </a:rPr>
              <a:t>Visuell</a:t>
            </a:r>
          </a:p>
        </p:txBody>
      </p:sp>
      <p:pic>
        <p:nvPicPr>
          <p:cNvPr id="34822" name="Picture 6" descr="MMj0285264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196975"/>
            <a:ext cx="273526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AutoShape 7"/>
          <p:cNvSpPr>
            <a:spLocks noChangeArrowheads="1"/>
          </p:cNvSpPr>
          <p:nvPr/>
        </p:nvSpPr>
        <p:spPr bwMode="auto">
          <a:xfrm>
            <a:off x="3072607" y="43656"/>
            <a:ext cx="1871663" cy="1081088"/>
          </a:xfrm>
          <a:prstGeom prst="wedgeEllipseCallout">
            <a:avLst>
              <a:gd name="adj1" fmla="val -20460"/>
              <a:gd name="adj2" fmla="val 143319"/>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husker det jeg ser</a:t>
            </a:r>
          </a:p>
        </p:txBody>
      </p:sp>
      <p:pic>
        <p:nvPicPr>
          <p:cNvPr id="34824" name="Picture 9" descr="MCj019861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7663" y="2060576"/>
            <a:ext cx="179705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AutoShape 10"/>
          <p:cNvSpPr>
            <a:spLocks noChangeArrowheads="1"/>
          </p:cNvSpPr>
          <p:nvPr/>
        </p:nvSpPr>
        <p:spPr bwMode="auto">
          <a:xfrm>
            <a:off x="8040688" y="549275"/>
            <a:ext cx="2303462" cy="1150938"/>
          </a:xfrm>
          <a:prstGeom prst="cloudCallout">
            <a:avLst>
              <a:gd name="adj1" fmla="val -17403"/>
              <a:gd name="adj2" fmla="val 113722"/>
            </a:avLst>
          </a:prstGeom>
          <a:solidFill>
            <a:schemeClr val="accent1"/>
          </a:solid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husker det jeg leser</a:t>
            </a:r>
          </a:p>
        </p:txBody>
      </p:sp>
      <p:pic>
        <p:nvPicPr>
          <p:cNvPr id="34826" name="Picture 15" descr="MCj023241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5013326"/>
            <a:ext cx="15208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AutoShape 16"/>
          <p:cNvSpPr>
            <a:spLocks/>
          </p:cNvSpPr>
          <p:nvPr/>
        </p:nvSpPr>
        <p:spPr bwMode="auto">
          <a:xfrm rot="10800000">
            <a:off x="2225676" y="3778251"/>
            <a:ext cx="1133475" cy="1235075"/>
          </a:xfrm>
          <a:prstGeom prst="borderCallout3">
            <a:avLst>
              <a:gd name="adj1" fmla="val 90745"/>
              <a:gd name="adj2" fmla="val 106722"/>
              <a:gd name="adj3" fmla="val 90745"/>
              <a:gd name="adj4" fmla="val 128847"/>
              <a:gd name="adj5" fmla="val 45630"/>
              <a:gd name="adj6" fmla="val 128847"/>
              <a:gd name="adj7" fmla="val -37278"/>
              <a:gd name="adj8" fmla="val 94954"/>
            </a:avLst>
          </a:prstGeom>
          <a:solidFill>
            <a:schemeClr val="accent1"/>
          </a:solidFill>
          <a:ln w="9525">
            <a:solidFill>
              <a:schemeClr val="tx1"/>
            </a:solidFill>
            <a:miter lim="800000"/>
            <a:headEnd/>
            <a:tailEnd/>
          </a:ln>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liker å tegne og male</a:t>
            </a:r>
          </a:p>
        </p:txBody>
      </p:sp>
      <p:pic>
        <p:nvPicPr>
          <p:cNvPr id="34828" name="Picture 17" descr="MCj029751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1" y="1412876"/>
            <a:ext cx="1820863"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AutoShape 18"/>
          <p:cNvSpPr>
            <a:spLocks noChangeArrowheads="1"/>
          </p:cNvSpPr>
          <p:nvPr/>
        </p:nvSpPr>
        <p:spPr bwMode="auto">
          <a:xfrm rot="10800000">
            <a:off x="5303839" y="3284539"/>
            <a:ext cx="1584325" cy="1152525"/>
          </a:xfrm>
          <a:prstGeom prst="wedgeRoundRectCallout">
            <a:avLst>
              <a:gd name="adj1" fmla="val 33968"/>
              <a:gd name="adj2" fmla="val 152477"/>
              <a:gd name="adj3" fmla="val 16667"/>
            </a:avLst>
          </a:prstGeom>
          <a:solidFill>
            <a:schemeClr val="accent1"/>
          </a:solidFill>
          <a:ln w="9525">
            <a:solidFill>
              <a:schemeClr val="tx1"/>
            </a:solidFill>
            <a:miter lim="800000"/>
            <a:headEnd/>
            <a:tailEnd/>
          </a:ln>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foretrekker orden og system</a:t>
            </a:r>
          </a:p>
        </p:txBody>
      </p:sp>
      <p:pic>
        <p:nvPicPr>
          <p:cNvPr id="34830" name="Picture 19" descr="MCj0290053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8438" y="5661026"/>
            <a:ext cx="11414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AutoShape 20"/>
          <p:cNvSpPr>
            <a:spLocks noChangeArrowheads="1"/>
          </p:cNvSpPr>
          <p:nvPr/>
        </p:nvSpPr>
        <p:spPr bwMode="auto">
          <a:xfrm>
            <a:off x="5159375" y="5129214"/>
            <a:ext cx="2160588" cy="1728787"/>
          </a:xfrm>
          <a:prstGeom prst="cloudCallout">
            <a:avLst>
              <a:gd name="adj1" fmla="val -76449"/>
              <a:gd name="adj2" fmla="val 1514"/>
            </a:avLst>
          </a:prstGeom>
          <a:solidFill>
            <a:schemeClr val="accent1"/>
          </a:solid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vil heller lese selv enn å høre på andre</a:t>
            </a:r>
          </a:p>
        </p:txBody>
      </p:sp>
      <p:pic>
        <p:nvPicPr>
          <p:cNvPr id="34832" name="Picture 21" descr="MCj0294002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6076" y="5037138"/>
            <a:ext cx="1431925"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AutoShape 22"/>
          <p:cNvSpPr>
            <a:spLocks noChangeArrowheads="1"/>
          </p:cNvSpPr>
          <p:nvPr/>
        </p:nvSpPr>
        <p:spPr bwMode="auto">
          <a:xfrm>
            <a:off x="7967664" y="4221164"/>
            <a:ext cx="1512887" cy="936625"/>
          </a:xfrm>
          <a:prstGeom prst="wedgeRoundRectCallout">
            <a:avLst>
              <a:gd name="adj1" fmla="val 76444"/>
              <a:gd name="adj2" fmla="val 82204"/>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arbeider</a:t>
            </a:r>
          </a:p>
          <a:p>
            <a:pPr algn="ctr" eaLnBrk="1" hangingPunct="1"/>
            <a:r>
              <a:rPr lang="nb-NO"/>
              <a:t>raskt</a:t>
            </a:r>
          </a:p>
        </p:txBody>
      </p:sp>
    </p:spTree>
    <p:extLst>
      <p:ext uri="{BB962C8B-B14F-4D97-AF65-F5344CB8AC3E}">
        <p14:creationId xmlns:p14="http://schemas.microsoft.com/office/powerpoint/2010/main" val="12647848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40 studenter kunne velge mellom:</a:t>
            </a:r>
            <a:br>
              <a:rPr lang="nb-NO" dirty="0" smtClean="0"/>
            </a:br>
            <a:r>
              <a:rPr lang="nb-NO" dirty="0" smtClean="0"/>
              <a:t>Nett- eller campus undervisning</a:t>
            </a:r>
            <a:br>
              <a:rPr lang="nb-NO" dirty="0" smtClean="0"/>
            </a:br>
            <a:r>
              <a:rPr lang="nb-NO" dirty="0" smtClean="0"/>
              <a:t>Synkron eller asynkron nettundervisning</a:t>
            </a:r>
            <a:endParaRPr lang="nb-NO" dirty="0"/>
          </a:p>
        </p:txBody>
      </p:sp>
      <p:sp>
        <p:nvSpPr>
          <p:cNvPr id="4" name="Plassholder for innhold 3"/>
          <p:cNvSpPr>
            <a:spLocks noGrp="1"/>
          </p:cNvSpPr>
          <p:nvPr>
            <p:ph idx="1"/>
          </p:nvPr>
        </p:nvSpPr>
        <p:spPr>
          <a:xfrm>
            <a:off x="838200" y="1825625"/>
            <a:ext cx="10515600" cy="2399806"/>
          </a:xfrm>
        </p:spPr>
        <p:txBody>
          <a:bodyPr/>
          <a:lstStyle/>
          <a:p>
            <a:r>
              <a:rPr lang="nb-NO" dirty="0" smtClean="0"/>
              <a:t>De flest studentene 85% valgte å være nettstudenter</a:t>
            </a:r>
          </a:p>
          <a:p>
            <a:r>
              <a:rPr lang="nb-NO" dirty="0" smtClean="0"/>
              <a:t>95% av nettstudentene valgte å være asynkrone</a:t>
            </a:r>
          </a:p>
          <a:p>
            <a:r>
              <a:rPr lang="nb-NO" dirty="0" smtClean="0"/>
              <a:t>Ingen ville bruke vår nettmoderator i synkrone direktesendte campus- forelesninger, med mulighet for eksterne skjermbilder fra nettstudenten i klasserommet…</a:t>
            </a:r>
            <a:endParaRPr lang="nb-NO" dirty="0"/>
          </a:p>
        </p:txBody>
      </p:sp>
      <p:pic>
        <p:nvPicPr>
          <p:cNvPr id="3" name="Bil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5431"/>
            <a:ext cx="12192000" cy="2632569"/>
          </a:xfrm>
          <a:prstGeom prst="rect">
            <a:avLst/>
          </a:prstGeom>
        </p:spPr>
      </p:pic>
    </p:spTree>
    <p:extLst>
      <p:ext uri="{BB962C8B-B14F-4D97-AF65-F5344CB8AC3E}">
        <p14:creationId xmlns:p14="http://schemas.microsoft.com/office/powerpoint/2010/main" val="370165051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«Ingen» ville delta på synkrone videomøter i Adobe </a:t>
            </a:r>
            <a:r>
              <a:rPr lang="nb-NO" dirty="0"/>
              <a:t>C</a:t>
            </a:r>
            <a:r>
              <a:rPr lang="nb-NO" dirty="0" smtClean="0"/>
              <a:t>onnect videomøteverktøy</a:t>
            </a:r>
            <a:endParaRPr lang="nb-NO" dirty="0"/>
          </a:p>
        </p:txBody>
      </p:sp>
      <p:pic>
        <p:nvPicPr>
          <p:cNvPr id="4" name="Plassholder for innhold 3" descr="Skjermutklipp"/>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16814" y="1825625"/>
            <a:ext cx="6958372" cy="4351338"/>
          </a:xfrm>
        </p:spPr>
      </p:pic>
    </p:spTree>
    <p:extLst>
      <p:ext uri="{BB962C8B-B14F-4D97-AF65-F5344CB8AC3E}">
        <p14:creationId xmlns:p14="http://schemas.microsoft.com/office/powerpoint/2010/main" val="279135556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79180" y="0"/>
            <a:ext cx="12271180" cy="4401205"/>
          </a:xfrm>
          <a:prstGeom prst="rect">
            <a:avLst/>
          </a:prstGeom>
          <a:noFill/>
        </p:spPr>
        <p:txBody>
          <a:bodyPr wrap="none" lIns="91440" tIns="45720" rIns="91440" bIns="45720">
            <a:spAutoFit/>
          </a:bodyPr>
          <a:lstStyle/>
          <a:p>
            <a:pPr algn="ctr"/>
            <a:r>
              <a:rPr lang="nb-NO" sz="28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Synkron</a:t>
            </a:r>
            <a:endParaRPr lang="nb-NO" sz="2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Plassholder for innhold 3" descr="Skjermutklipp"/>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7314" y="3634014"/>
            <a:ext cx="5155586" cy="3223986"/>
          </a:xfrm>
          <a:prstGeom prst="rect">
            <a:avLst/>
          </a:prstGeom>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4170446"/>
            <a:ext cx="3810000" cy="2543175"/>
          </a:xfrm>
          <a:prstGeom prst="rect">
            <a:avLst/>
          </a:prstGeom>
        </p:spPr>
      </p:pic>
      <p:sp>
        <p:nvSpPr>
          <p:cNvPr id="7" name="Pil høyre 6"/>
          <p:cNvSpPr/>
          <p:nvPr/>
        </p:nvSpPr>
        <p:spPr>
          <a:xfrm>
            <a:off x="4812632" y="4668253"/>
            <a:ext cx="1716505" cy="1291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1264265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Videomøter i videomøte rom</a:t>
            </a:r>
            <a:endParaRPr lang="nb-NO" dirty="0"/>
          </a:p>
        </p:txBody>
      </p:sp>
      <p:pic>
        <p:nvPicPr>
          <p:cNvPr id="7170" name="Picture 2" descr="http://blog.tmcnet.com/blog/tom-keating/images/cisco-telepres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9049" y="2769101"/>
            <a:ext cx="561975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telepresenceoptions.com/Cisco%20Telepresenceresiz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47825"/>
            <a:ext cx="2965589" cy="23023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blog.solutionzinc.com/Portals/88662/images/polycom_tandberg_skype.jpg"/>
          <p:cNvPicPr>
            <a:picLocks noChangeAspect="1" noChangeArrowheads="1"/>
          </p:cNvPicPr>
          <p:nvPr/>
        </p:nvPicPr>
        <p:blipFill rotWithShape="1">
          <a:blip r:embed="rId4">
            <a:extLst>
              <a:ext uri="{28A0092B-C50C-407E-A947-70E740481C1C}">
                <a14:useLocalDpi xmlns:a14="http://schemas.microsoft.com/office/drawing/2010/main" val="0"/>
              </a:ext>
            </a:extLst>
          </a:blip>
          <a:srcRect t="12656" r="39374" b="67940"/>
          <a:stretch/>
        </p:blipFill>
        <p:spPr bwMode="auto">
          <a:xfrm>
            <a:off x="3291806" y="1630111"/>
            <a:ext cx="5374489" cy="704015"/>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5771" y="201529"/>
            <a:ext cx="2142432" cy="1956134"/>
          </a:xfrm>
          <a:prstGeom prst="rect">
            <a:avLst/>
          </a:prstGeom>
        </p:spPr>
      </p:pic>
    </p:spTree>
    <p:extLst>
      <p:ext uri="{BB962C8B-B14F-4D97-AF65-F5344CB8AC3E}">
        <p14:creationId xmlns:p14="http://schemas.microsoft.com/office/powerpoint/2010/main" val="23989388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9218" name="Picture 2" descr="http://blog.solutionzinc.com/Portals/88662/images/polycom_tandberg_sky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0801"/>
            <a:ext cx="12191151" cy="4989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44286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Skype – et flott verktøy gratis videomøte verktøy for opp til 9 personer.</a:t>
            </a:r>
            <a:endParaRPr lang="nb-NO" dirty="0"/>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19798"/>
            <a:ext cx="6350000" cy="3810000"/>
          </a:xfrm>
        </p:spPr>
      </p:pic>
      <p:sp>
        <p:nvSpPr>
          <p:cNvPr id="4" name="TekstSylinder 3"/>
          <p:cNvSpPr txBox="1"/>
          <p:nvPr/>
        </p:nvSpPr>
        <p:spPr>
          <a:xfrm>
            <a:off x="838200" y="5924550"/>
            <a:ext cx="10515600" cy="646331"/>
          </a:xfrm>
          <a:prstGeom prst="rect">
            <a:avLst/>
          </a:prstGeom>
          <a:ln>
            <a:solidFill>
              <a:schemeClr val="accent5"/>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nb-NO" dirty="0" smtClean="0"/>
              <a:t> 		</a:t>
            </a:r>
            <a:r>
              <a:rPr lang="nb-NO" sz="3600" dirty="0" smtClean="0">
                <a:hlinkClick r:id="rId3"/>
              </a:rPr>
              <a:t>http://youtu.be/_70-h-EkKyk</a:t>
            </a:r>
            <a:r>
              <a:rPr lang="nb-NO" sz="3600" dirty="0" smtClean="0"/>
              <a:t> </a:t>
            </a:r>
            <a:endParaRPr lang="nb-NO" sz="3600" dirty="0"/>
          </a:p>
        </p:txBody>
      </p:sp>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764" y="5953660"/>
            <a:ext cx="1057275" cy="588109"/>
          </a:xfrm>
          <a:prstGeom prst="rect">
            <a:avLst/>
          </a:prstGeom>
        </p:spPr>
      </p:pic>
      <p:pic>
        <p:nvPicPr>
          <p:cNvPr id="7" name="Bil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897264"/>
            <a:ext cx="5528109" cy="3455068"/>
          </a:xfrm>
          <a:prstGeom prst="rect">
            <a:avLst/>
          </a:prstGeom>
        </p:spPr>
      </p:pic>
    </p:spTree>
    <p:extLst>
      <p:ext uri="{BB962C8B-B14F-4D97-AF65-F5344CB8AC3E}">
        <p14:creationId xmlns:p14="http://schemas.microsoft.com/office/powerpoint/2010/main" val="24757837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46221" y="92410"/>
            <a:ext cx="10515600" cy="1325563"/>
          </a:xfrm>
        </p:spPr>
        <p:txBody>
          <a:bodyPr/>
          <a:lstStyle/>
          <a:p>
            <a:r>
              <a:rPr lang="nb-NO" dirty="0" smtClean="0"/>
              <a:t>Et enkelt gratis videomøte verktøy uten innlogging - </a:t>
            </a:r>
            <a:r>
              <a:rPr lang="nb-NO" dirty="0" smtClean="0">
                <a:hlinkClick r:id="rId2"/>
              </a:rPr>
              <a:t>https</a:t>
            </a:r>
            <a:r>
              <a:rPr lang="nb-NO" dirty="0">
                <a:hlinkClick r:id="rId2"/>
              </a:rPr>
              <a:t>://appear.in</a:t>
            </a:r>
            <a:r>
              <a:rPr lang="nb-NO" dirty="0" smtClean="0">
                <a:hlinkClick r:id="rId2"/>
              </a:rPr>
              <a:t>/</a:t>
            </a:r>
            <a:r>
              <a:rPr lang="nb-NO" dirty="0" smtClean="0"/>
              <a:t> </a:t>
            </a:r>
            <a:endParaRPr lang="nb-NO" dirty="0"/>
          </a:p>
        </p:txBody>
      </p:sp>
      <p:pic>
        <p:nvPicPr>
          <p:cNvPr id="4" name="Plassholder for innhold 3" descr="Skjermutklipp"/>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184" y="1496761"/>
            <a:ext cx="7333801" cy="4351338"/>
          </a:xfrm>
        </p:spPr>
      </p:pic>
      <p:sp>
        <p:nvSpPr>
          <p:cNvPr id="5" name="Rektangel 4"/>
          <p:cNvSpPr/>
          <p:nvPr/>
        </p:nvSpPr>
        <p:spPr>
          <a:xfrm>
            <a:off x="1097950" y="6340461"/>
            <a:ext cx="1915653" cy="369332"/>
          </a:xfrm>
          <a:prstGeom prst="rect">
            <a:avLst/>
          </a:prstGeom>
        </p:spPr>
        <p:txBody>
          <a:bodyPr wrap="none">
            <a:spAutoFit/>
          </a:bodyPr>
          <a:lstStyle/>
          <a:p>
            <a:r>
              <a:rPr lang="nb-NO" dirty="0">
                <a:hlinkClick r:id="rId2"/>
              </a:rPr>
              <a:t>https://appear.in</a:t>
            </a:r>
            <a:r>
              <a:rPr lang="nb-NO" dirty="0" smtClean="0">
                <a:hlinkClick r:id="rId2"/>
              </a:rPr>
              <a:t>/</a:t>
            </a:r>
            <a:r>
              <a:rPr lang="nb-NO" dirty="0" smtClean="0"/>
              <a:t> </a:t>
            </a:r>
            <a:endParaRPr lang="nb-NO" dirty="0"/>
          </a:p>
        </p:txBody>
      </p:sp>
      <p:pic>
        <p:nvPicPr>
          <p:cNvPr id="6" name="Bilde 5"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8985" y="1417973"/>
            <a:ext cx="4750119" cy="4530671"/>
          </a:xfrm>
          <a:prstGeom prst="rect">
            <a:avLst/>
          </a:prstGeom>
        </p:spPr>
      </p:pic>
      <p:sp>
        <p:nvSpPr>
          <p:cNvPr id="7" name="Rektangel 6"/>
          <p:cNvSpPr/>
          <p:nvPr/>
        </p:nvSpPr>
        <p:spPr>
          <a:xfrm>
            <a:off x="4701451" y="6155795"/>
            <a:ext cx="6646307" cy="707886"/>
          </a:xfrm>
          <a:prstGeom prst="rect">
            <a:avLst/>
          </a:prstGeom>
        </p:spPr>
        <p:txBody>
          <a:bodyPr wrap="none">
            <a:spAutoFit/>
          </a:bodyPr>
          <a:lstStyle/>
          <a:p>
            <a:r>
              <a:rPr lang="nb-NO" sz="4000" dirty="0">
                <a:hlinkClick r:id="rId5"/>
              </a:rPr>
              <a:t>https://</a:t>
            </a:r>
            <a:r>
              <a:rPr lang="nb-NO" sz="4000" dirty="0" smtClean="0">
                <a:hlinkClick r:id="rId5"/>
              </a:rPr>
              <a:t>appear.in/magnusnohr</a:t>
            </a:r>
            <a:r>
              <a:rPr lang="nb-NO" sz="4000" dirty="0" smtClean="0"/>
              <a:t> </a:t>
            </a:r>
            <a:endParaRPr lang="nb-NO" sz="4000" dirty="0"/>
          </a:p>
        </p:txBody>
      </p:sp>
    </p:spTree>
    <p:extLst>
      <p:ext uri="{BB962C8B-B14F-4D97-AF65-F5344CB8AC3E}">
        <p14:creationId xmlns:p14="http://schemas.microsoft.com/office/powerpoint/2010/main" val="307437220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På universiteter og høgskoler bruker vi nå Adobe Connect drevet av Uninett.</a:t>
            </a:r>
            <a:endParaRPr lang="nb-NO" dirty="0"/>
          </a:p>
        </p:txBody>
      </p:sp>
      <p:pic>
        <p:nvPicPr>
          <p:cNvPr id="3" name="Picture 2" descr="http://aitel.hist.no/~svendah/bloggbilder/adobe-connect-it2-st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44753">
            <a:off x="2435624" y="1924868"/>
            <a:ext cx="6426030" cy="4016268"/>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838200" y="5924550"/>
            <a:ext cx="10515600" cy="646331"/>
          </a:xfrm>
          <a:prstGeom prst="rect">
            <a:avLst/>
          </a:prstGeom>
          <a:ln>
            <a:solidFill>
              <a:schemeClr val="accent5"/>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nb-NO" dirty="0" smtClean="0"/>
              <a:t> 		</a:t>
            </a:r>
            <a:r>
              <a:rPr lang="nb-NO" sz="3600" dirty="0" smtClean="0">
                <a:hlinkClick r:id="rId3"/>
              </a:rPr>
              <a:t>http</a:t>
            </a:r>
            <a:r>
              <a:rPr lang="nb-NO" sz="3600" dirty="0">
                <a:hlinkClick r:id="rId3"/>
              </a:rPr>
              <a:t>://</a:t>
            </a:r>
            <a:r>
              <a:rPr lang="nb-NO" sz="3600" dirty="0" smtClean="0">
                <a:hlinkClick r:id="rId3"/>
              </a:rPr>
              <a:t>screencast.hiof.no/ac</a:t>
            </a:r>
            <a:r>
              <a:rPr lang="nb-NO" sz="3600" dirty="0" smtClean="0"/>
              <a:t> </a:t>
            </a:r>
            <a:endParaRPr lang="nb-NO" sz="3600" dirty="0"/>
          </a:p>
        </p:txBody>
      </p:sp>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764" y="5953660"/>
            <a:ext cx="1057275" cy="588109"/>
          </a:xfrm>
          <a:prstGeom prst="rect">
            <a:avLst/>
          </a:prstGeom>
        </p:spPr>
      </p:pic>
    </p:spTree>
    <p:extLst>
      <p:ext uri="{BB962C8B-B14F-4D97-AF65-F5344CB8AC3E}">
        <p14:creationId xmlns:p14="http://schemas.microsoft.com/office/powerpoint/2010/main" val="127772610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3142" y="0"/>
            <a:ext cx="12179103" cy="3785652"/>
          </a:xfrm>
          <a:prstGeom prst="rect">
            <a:avLst/>
          </a:prstGeom>
          <a:noFill/>
        </p:spPr>
        <p:txBody>
          <a:bodyPr wrap="none" lIns="91440" tIns="45720" rIns="91440" bIns="45720">
            <a:spAutoFit/>
          </a:bodyPr>
          <a:lstStyle/>
          <a:p>
            <a:pPr algn="ctr"/>
            <a:r>
              <a:rPr lang="nb-NO" sz="2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As</a:t>
            </a:r>
            <a:r>
              <a:rPr lang="nb-NO" sz="2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ynkron</a:t>
            </a:r>
            <a:endParaRPr lang="nb-NO" sz="2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Pil høyre 6"/>
          <p:cNvSpPr/>
          <p:nvPr/>
        </p:nvSpPr>
        <p:spPr>
          <a:xfrm>
            <a:off x="4812632" y="4668253"/>
            <a:ext cx="1716505" cy="1291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Plassholder for innhol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06189">
            <a:off x="748447" y="3815019"/>
            <a:ext cx="3548955" cy="2661716"/>
          </a:xfrm>
          <a:prstGeom prst="rect">
            <a:avLst/>
          </a:prstGeom>
        </p:spPr>
      </p:pic>
      <p:pic>
        <p:nvPicPr>
          <p:cNvPr id="9" name="Bilde 8"/>
          <p:cNvPicPr/>
          <p:nvPr/>
        </p:nvPicPr>
        <p:blipFill>
          <a:blip r:embed="rId3">
            <a:extLst>
              <a:ext uri="{28A0092B-C50C-407E-A947-70E740481C1C}">
                <a14:useLocalDpi xmlns:a14="http://schemas.microsoft.com/office/drawing/2010/main" val="0"/>
              </a:ext>
            </a:extLst>
          </a:blip>
          <a:stretch>
            <a:fillRect/>
          </a:stretch>
        </p:blipFill>
        <p:spPr>
          <a:xfrm rot="20677970">
            <a:off x="8179576" y="3770459"/>
            <a:ext cx="4123269" cy="24423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579" y="4479032"/>
            <a:ext cx="1714500" cy="1638300"/>
          </a:xfrm>
          <a:prstGeom prst="rect">
            <a:avLst/>
          </a:prstGeom>
        </p:spPr>
      </p:pic>
    </p:spTree>
    <p:extLst>
      <p:ext uri="{BB962C8B-B14F-4D97-AF65-F5344CB8AC3E}">
        <p14:creationId xmlns:p14="http://schemas.microsoft.com/office/powerpoint/2010/main" val="128321781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3142" y="0"/>
            <a:ext cx="12179103" cy="3785652"/>
          </a:xfrm>
          <a:prstGeom prst="rect">
            <a:avLst/>
          </a:prstGeom>
          <a:noFill/>
        </p:spPr>
        <p:txBody>
          <a:bodyPr wrap="none" lIns="91440" tIns="45720" rIns="91440" bIns="45720">
            <a:spAutoFit/>
          </a:bodyPr>
          <a:lstStyle/>
          <a:p>
            <a:pPr algn="ctr"/>
            <a:r>
              <a:rPr lang="nb-NO" sz="2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As</a:t>
            </a:r>
            <a:r>
              <a:rPr lang="nb-NO" sz="2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ynkron</a:t>
            </a:r>
            <a:endParaRPr lang="nb-NO" sz="2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Rektangel 2"/>
          <p:cNvSpPr/>
          <p:nvPr/>
        </p:nvSpPr>
        <p:spPr>
          <a:xfrm>
            <a:off x="4667960" y="1627820"/>
            <a:ext cx="1781258" cy="3939540"/>
          </a:xfrm>
          <a:prstGeom prst="rect">
            <a:avLst/>
          </a:prstGeom>
          <a:noFill/>
        </p:spPr>
        <p:txBody>
          <a:bodyPr wrap="none" lIns="91440" tIns="45720" rIns="91440" bIns="45720">
            <a:spAutoFit/>
          </a:bodyPr>
          <a:lstStyle/>
          <a:p>
            <a:pPr algn="ctr"/>
            <a:r>
              <a:rPr lang="nb-NO" sz="25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5" name="Rektangel 4"/>
          <p:cNvSpPr/>
          <p:nvPr/>
        </p:nvSpPr>
        <p:spPr>
          <a:xfrm>
            <a:off x="430930" y="4443975"/>
            <a:ext cx="11009296" cy="2246769"/>
          </a:xfrm>
          <a:prstGeom prst="rect">
            <a:avLst/>
          </a:prstGeom>
          <a:noFill/>
        </p:spPr>
        <p:txBody>
          <a:bodyPr wrap="none" lIns="91440" tIns="45720" rIns="91440" bIns="45720">
            <a:spAutoFit/>
          </a:bodyPr>
          <a:lstStyle/>
          <a:p>
            <a:pPr algn="ctr"/>
            <a:r>
              <a:rPr lang="nb-NO" sz="1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 i opptak</a:t>
            </a:r>
            <a:endParaRPr lang="nb-NO" sz="1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5462694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Plassholder for bunn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t>Læringsstiler</a:t>
            </a:r>
          </a:p>
        </p:txBody>
      </p:sp>
      <p:sp>
        <p:nvSpPr>
          <p:cNvPr id="36868" name="Plassholder for lysbilde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82ACF0-B7E8-455A-B581-ED0F65F0B0BE}" type="slidenum">
              <a:rPr lang="nb-NO"/>
              <a:pPr eaLnBrk="1" hangingPunct="1"/>
              <a:t>19</a:t>
            </a:fld>
            <a:endParaRPr lang="nb-NO"/>
          </a:p>
        </p:txBody>
      </p:sp>
      <p:sp>
        <p:nvSpPr>
          <p:cNvPr id="36869" name="Rectangle 4"/>
          <p:cNvSpPr>
            <a:spLocks noGrp="1" noChangeArrowheads="1"/>
          </p:cNvSpPr>
          <p:nvPr>
            <p:ph type="title"/>
          </p:nvPr>
        </p:nvSpPr>
        <p:spPr>
          <a:xfrm>
            <a:off x="1450976" y="225824"/>
            <a:ext cx="8229600" cy="850900"/>
          </a:xfrm>
        </p:spPr>
        <p:txBody>
          <a:bodyPr/>
          <a:lstStyle/>
          <a:p>
            <a:pPr eaLnBrk="1" hangingPunct="1"/>
            <a:r>
              <a:rPr lang="nb-NO" b="1" dirty="0" smtClean="0">
                <a:solidFill>
                  <a:srgbClr val="FF3300"/>
                </a:solidFill>
              </a:rPr>
              <a:t>Auditiv</a:t>
            </a:r>
          </a:p>
        </p:txBody>
      </p:sp>
      <p:pic>
        <p:nvPicPr>
          <p:cNvPr id="36870" name="Picture 5" descr="MCj034532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9466" y="1031876"/>
            <a:ext cx="1776413"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AutoShape 6"/>
          <p:cNvSpPr>
            <a:spLocks noChangeArrowheads="1"/>
          </p:cNvSpPr>
          <p:nvPr/>
        </p:nvSpPr>
        <p:spPr bwMode="auto">
          <a:xfrm>
            <a:off x="3578407" y="251620"/>
            <a:ext cx="1728788" cy="836613"/>
          </a:xfrm>
          <a:prstGeom prst="wedgeRoundRectCallout">
            <a:avLst>
              <a:gd name="adj1" fmla="val -68917"/>
              <a:gd name="adj2" fmla="val 99718"/>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dirty="0"/>
              <a:t>Jeg husker det jeg hører</a:t>
            </a:r>
          </a:p>
        </p:txBody>
      </p:sp>
      <p:pic>
        <p:nvPicPr>
          <p:cNvPr id="36872" name="Picture 7" descr="MCj034531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389" y="2636839"/>
            <a:ext cx="1851025"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AutoShape 8"/>
          <p:cNvSpPr>
            <a:spLocks noChangeArrowheads="1"/>
          </p:cNvSpPr>
          <p:nvPr/>
        </p:nvSpPr>
        <p:spPr bwMode="auto">
          <a:xfrm>
            <a:off x="3432176" y="1916114"/>
            <a:ext cx="1584325" cy="936625"/>
          </a:xfrm>
          <a:prstGeom prst="wedgeRectCallout">
            <a:avLst>
              <a:gd name="adj1" fmla="val -43750"/>
              <a:gd name="adj2" fmla="val 70000"/>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liker å fortelle andre hva jeg vet</a:t>
            </a:r>
          </a:p>
        </p:txBody>
      </p:sp>
      <p:pic>
        <p:nvPicPr>
          <p:cNvPr id="36874" name="Picture 9" descr="MCj0078738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0576" y="1"/>
            <a:ext cx="9874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AutoShape 10"/>
          <p:cNvSpPr>
            <a:spLocks noChangeArrowheads="1"/>
          </p:cNvSpPr>
          <p:nvPr/>
        </p:nvSpPr>
        <p:spPr bwMode="auto">
          <a:xfrm rot="10800000">
            <a:off x="7319964" y="836613"/>
            <a:ext cx="1800225" cy="1008062"/>
          </a:xfrm>
          <a:prstGeom prst="wedgeRoundRectCallout">
            <a:avLst>
              <a:gd name="adj1" fmla="val -85185"/>
              <a:gd name="adj2" fmla="val 112991"/>
              <a:gd name="adj3" fmla="val 16667"/>
            </a:avLst>
          </a:prstGeom>
          <a:solidFill>
            <a:schemeClr val="accent1"/>
          </a:solidFill>
          <a:ln w="9525">
            <a:solidFill>
              <a:schemeClr val="tx1"/>
            </a:solidFill>
            <a:miter lim="800000"/>
            <a:headEnd/>
            <a:tailEnd/>
          </a:ln>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elsker å høre læreren fortelle</a:t>
            </a:r>
          </a:p>
        </p:txBody>
      </p:sp>
      <p:pic>
        <p:nvPicPr>
          <p:cNvPr id="36876" name="Picture 11" descr="MCj030429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8889" y="3500439"/>
            <a:ext cx="181133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AutoShape 12"/>
          <p:cNvSpPr>
            <a:spLocks noChangeArrowheads="1"/>
          </p:cNvSpPr>
          <p:nvPr/>
        </p:nvSpPr>
        <p:spPr bwMode="auto">
          <a:xfrm>
            <a:off x="7391401" y="2133600"/>
            <a:ext cx="2233613" cy="1079500"/>
          </a:xfrm>
          <a:prstGeom prst="wedgeEllipseCallout">
            <a:avLst>
              <a:gd name="adj1" fmla="val -4870"/>
              <a:gd name="adj2" fmla="val 98972"/>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liker å prate og diskutere</a:t>
            </a:r>
          </a:p>
        </p:txBody>
      </p:sp>
      <p:pic>
        <p:nvPicPr>
          <p:cNvPr id="36878" name="Picture 13" descr="MCj0354035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2039" y="4581525"/>
            <a:ext cx="223043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AutoShape 14"/>
          <p:cNvSpPr>
            <a:spLocks noChangeArrowheads="1"/>
          </p:cNvSpPr>
          <p:nvPr/>
        </p:nvSpPr>
        <p:spPr bwMode="auto">
          <a:xfrm>
            <a:off x="1919289" y="4508500"/>
            <a:ext cx="2232025" cy="1512888"/>
          </a:xfrm>
          <a:prstGeom prst="wedgeEllipseCallout">
            <a:avLst>
              <a:gd name="adj1" fmla="val 91463"/>
              <a:gd name="adj2" fmla="val 29222"/>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Noen ganger er jeg ”zummete”</a:t>
            </a:r>
          </a:p>
        </p:txBody>
      </p:sp>
    </p:spTree>
    <p:extLst>
      <p:ext uri="{BB962C8B-B14F-4D97-AF65-F5344CB8AC3E}">
        <p14:creationId xmlns:p14="http://schemas.microsoft.com/office/powerpoint/2010/main" val="26392185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ru.j-npcs.org/usoft/WWW/sunsite_unc.edu/LDP/pics/linus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85482"/>
            <a:ext cx="3023937" cy="20725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igi.no/incoming/2015/02/11/svend-andreas-horgen.jpg/alternates/h585/Svend%20Andreas%20Hor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004" y="96253"/>
            <a:ext cx="3278512" cy="3898232"/>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4157004" y="3994485"/>
            <a:ext cx="3352264" cy="369332"/>
          </a:xfrm>
          <a:prstGeom prst="rect">
            <a:avLst/>
          </a:prstGeom>
        </p:spPr>
        <p:txBody>
          <a:bodyPr wrap="none">
            <a:spAutoFit/>
          </a:bodyPr>
          <a:lstStyle/>
          <a:p>
            <a:r>
              <a:rPr lang="nb-NO" dirty="0">
                <a:solidFill>
                  <a:srgbClr val="660099"/>
                </a:solidFill>
                <a:latin typeface="arial" panose="020B0604020202020204" pitchFamily="34" charset="0"/>
                <a:hlinkClick r:id="rId4"/>
              </a:rPr>
              <a:t>Svend Andreas </a:t>
            </a:r>
            <a:r>
              <a:rPr lang="nb-NO" dirty="0" smtClean="0">
                <a:solidFill>
                  <a:srgbClr val="660099"/>
                </a:solidFill>
                <a:latin typeface="arial" panose="020B0604020202020204" pitchFamily="34" charset="0"/>
                <a:hlinkClick r:id="rId4"/>
              </a:rPr>
              <a:t>Horgen, </a:t>
            </a:r>
            <a:r>
              <a:rPr lang="nb-NO" dirty="0">
                <a:solidFill>
                  <a:srgbClr val="660099"/>
                </a:solidFill>
                <a:latin typeface="arial" panose="020B0604020202020204" pitchFamily="34" charset="0"/>
                <a:hlinkClick r:id="rId4"/>
              </a:rPr>
              <a:t>HIST</a:t>
            </a:r>
            <a:endParaRPr lang="nb-NO" b="0" i="0" dirty="0">
              <a:solidFill>
                <a:srgbClr val="222222"/>
              </a:solidFill>
              <a:effectLst/>
              <a:latin typeface="arial" panose="020B0604020202020204" pitchFamily="34" charset="0"/>
            </a:endParaRPr>
          </a:p>
        </p:txBody>
      </p:sp>
      <p:sp>
        <p:nvSpPr>
          <p:cNvPr id="4" name="Bildeforklaring formet som en ellipse 3"/>
          <p:cNvSpPr/>
          <p:nvPr/>
        </p:nvSpPr>
        <p:spPr>
          <a:xfrm>
            <a:off x="360947" y="376989"/>
            <a:ext cx="3657600" cy="2069432"/>
          </a:xfrm>
          <a:prstGeom prst="wedgeEllipseCallout">
            <a:avLst>
              <a:gd name="adj1" fmla="val 83525"/>
              <a:gd name="adj2" fmla="val 330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000" b="1" dirty="0"/>
              <a:t>Fleksibilitetens forbannelse</a:t>
            </a:r>
          </a:p>
        </p:txBody>
      </p:sp>
      <p:sp>
        <p:nvSpPr>
          <p:cNvPr id="5" name="Bildeforklaring formet som en sky 4"/>
          <p:cNvSpPr/>
          <p:nvPr/>
        </p:nvSpPr>
        <p:spPr>
          <a:xfrm>
            <a:off x="7988969" y="465221"/>
            <a:ext cx="4203031" cy="1933074"/>
          </a:xfrm>
          <a:prstGeom prst="cloudCallout">
            <a:avLst>
              <a:gd name="adj1" fmla="val -77660"/>
              <a:gd name="adj2" fmla="val -3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400" b="1" dirty="0"/>
              <a:t>kanskje </a:t>
            </a:r>
            <a:r>
              <a:rPr lang="nb-NO" sz="2400" b="1" dirty="0" smtClean="0"/>
              <a:t>overvunnet med personlig oppfølging?!</a:t>
            </a:r>
            <a:endParaRPr lang="nb-NO" sz="2400" b="1" dirty="0"/>
          </a:p>
        </p:txBody>
      </p:sp>
      <p:pic>
        <p:nvPicPr>
          <p:cNvPr id="2054" name="Picture 6" descr="http://4.bp.blogspot.com/-5DK1S2Y4rbo/VNn8ek1dknI/AAAAAAAACNc/qGljIOF-jPM/s1600/e-pos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099" y="2446421"/>
            <a:ext cx="3559248" cy="4365744"/>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160421" y="2776972"/>
            <a:ext cx="3858126" cy="923330"/>
          </a:xfrm>
          <a:prstGeom prst="rect">
            <a:avLst/>
          </a:prstGeom>
        </p:spPr>
        <p:txBody>
          <a:bodyPr wrap="square">
            <a:spAutoFit/>
          </a:bodyPr>
          <a:lstStyle/>
          <a:p>
            <a:r>
              <a:rPr lang="nb-NO" dirty="0">
                <a:hlinkClick r:id="rId6"/>
              </a:rPr>
              <a:t>http://</a:t>
            </a:r>
            <a:r>
              <a:rPr lang="nb-NO" dirty="0" smtClean="0">
                <a:hlinkClick r:id="rId6"/>
              </a:rPr>
              <a:t>gjemmesiden.blogspot.no/2015/02/fleksibilitetens-forbannelse-er-kanskje.html</a:t>
            </a:r>
            <a:r>
              <a:rPr lang="nb-NO" dirty="0" smtClean="0"/>
              <a:t> </a:t>
            </a:r>
            <a:endParaRPr lang="nb-NO" dirty="0"/>
          </a:p>
        </p:txBody>
      </p:sp>
      <p:sp>
        <p:nvSpPr>
          <p:cNvPr id="7" name="Bildeforklaring formet som et avrundet rektangel 6"/>
          <p:cNvSpPr/>
          <p:nvPr/>
        </p:nvSpPr>
        <p:spPr>
          <a:xfrm>
            <a:off x="3561347" y="4708358"/>
            <a:ext cx="4331369" cy="1876926"/>
          </a:xfrm>
          <a:prstGeom prst="wedgeRoundRectCallout">
            <a:avLst>
              <a:gd name="adj1" fmla="val -82129"/>
              <a:gd name="adj2" fmla="val -37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Minste motstand vei studenten:</a:t>
            </a:r>
          </a:p>
          <a:p>
            <a:pPr algn="ctr"/>
            <a:r>
              <a:rPr lang="nb-NO" sz="3600" dirty="0" smtClean="0"/>
              <a:t>«Alt jeg kan gjøre i dag, kan jeg gjøre i morgen»</a:t>
            </a:r>
            <a:endParaRPr lang="nb-NO" sz="3600" dirty="0"/>
          </a:p>
        </p:txBody>
      </p:sp>
    </p:spTree>
    <p:extLst>
      <p:ext uri="{BB962C8B-B14F-4D97-AF65-F5344CB8AC3E}">
        <p14:creationId xmlns:p14="http://schemas.microsoft.com/office/powerpoint/2010/main" val="159626020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0179" y="-122405"/>
            <a:ext cx="10515600" cy="1325563"/>
          </a:xfrm>
        </p:spPr>
        <p:txBody>
          <a:bodyPr/>
          <a:lstStyle/>
          <a:p>
            <a:r>
              <a:rPr lang="nb-NO" dirty="0" smtClean="0"/>
              <a:t>Video brukt i MOOC/nettkurs</a:t>
            </a:r>
            <a:endParaRPr lang="nb-NO" dirty="0"/>
          </a:p>
        </p:txBody>
      </p:sp>
      <p:pic>
        <p:nvPicPr>
          <p:cNvPr id="3" name="Bilde 2"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804737"/>
            <a:ext cx="5815335" cy="3465096"/>
          </a:xfrm>
          <a:prstGeom prst="rect">
            <a:avLst/>
          </a:prstGeom>
        </p:spPr>
      </p:pic>
      <p:sp>
        <p:nvSpPr>
          <p:cNvPr id="4" name="Rektangel 3"/>
          <p:cNvSpPr/>
          <p:nvPr/>
        </p:nvSpPr>
        <p:spPr>
          <a:xfrm>
            <a:off x="381000" y="6488668"/>
            <a:ext cx="10964779" cy="369332"/>
          </a:xfrm>
          <a:prstGeom prst="rect">
            <a:avLst/>
          </a:prstGeom>
        </p:spPr>
        <p:txBody>
          <a:bodyPr wrap="square">
            <a:spAutoFit/>
          </a:bodyPr>
          <a:lstStyle/>
          <a:p>
            <a:r>
              <a:rPr lang="nb-NO" dirty="0">
                <a:hlinkClick r:id="rId3"/>
              </a:rPr>
              <a:t>https://</a:t>
            </a:r>
            <a:r>
              <a:rPr lang="nb-NO" dirty="0" smtClean="0">
                <a:hlinkClick r:id="rId3"/>
              </a:rPr>
              <a:t>www.bi.no/ForeleserportalFiles/LearningLab/Konferanse%2013.okt%202014/BI2020_14_foldnes.pdf</a:t>
            </a:r>
            <a:r>
              <a:rPr lang="nb-NO" dirty="0" smtClean="0"/>
              <a:t> </a:t>
            </a:r>
            <a:endParaRPr lang="nb-NO" dirty="0"/>
          </a:p>
        </p:txBody>
      </p:sp>
      <p:pic>
        <p:nvPicPr>
          <p:cNvPr id="5" name="Bilde 4"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169" y="919774"/>
            <a:ext cx="5161548" cy="5235022"/>
          </a:xfrm>
          <a:prstGeom prst="rect">
            <a:avLst/>
          </a:prstGeom>
        </p:spPr>
      </p:pic>
      <p:pic>
        <p:nvPicPr>
          <p:cNvPr id="6" name="Bilde 5" descr="Skjermutkli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245" y="949683"/>
            <a:ext cx="2067213" cy="1819529"/>
          </a:xfrm>
          <a:prstGeom prst="rect">
            <a:avLst/>
          </a:prstGeom>
        </p:spPr>
      </p:pic>
      <p:pic>
        <p:nvPicPr>
          <p:cNvPr id="7" name="Bilde 6" descr="Skjermutklip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156" y="3332074"/>
            <a:ext cx="1698118" cy="1698118"/>
          </a:xfrm>
          <a:prstGeom prst="rect">
            <a:avLst/>
          </a:prstGeom>
        </p:spPr>
      </p:pic>
    </p:spTree>
    <p:extLst>
      <p:ext uri="{BB962C8B-B14F-4D97-AF65-F5344CB8AC3E}">
        <p14:creationId xmlns:p14="http://schemas.microsoft.com/office/powerpoint/2010/main" val="111364914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71550" y="279032"/>
            <a:ext cx="6563072" cy="6250706"/>
          </a:xfrm>
        </p:spPr>
        <p:txBody>
          <a:bodyPr>
            <a:normAutofit/>
          </a:bodyPr>
          <a:lstStyle/>
          <a:p>
            <a:r>
              <a:rPr lang="en-US" i="1" dirty="0"/>
              <a:t>Reflections on a Global Number one - on iTunes U</a:t>
            </a:r>
            <a:br>
              <a:rPr lang="en-US" i="1" dirty="0"/>
            </a:br>
            <a:r>
              <a:rPr lang="en-US" b="1" dirty="0" smtClean="0"/>
              <a:t>Marianne Talbot</a:t>
            </a:r>
            <a:r>
              <a:rPr lang="en-US" dirty="0" smtClean="0"/>
              <a:t>, </a:t>
            </a:r>
            <a:r>
              <a:rPr lang="en-US" dirty="0"/>
              <a:t>Director of Studies in Philosophy, Department for Continuing Education, University of Oxford.</a:t>
            </a:r>
            <a:endParaRPr lang="nb-NO" dirty="0"/>
          </a:p>
        </p:txBody>
      </p:sp>
      <p:pic>
        <p:nvPicPr>
          <p:cNvPr id="4" name="Bilde 3"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981" y="0"/>
            <a:ext cx="7334250" cy="6858000"/>
          </a:xfrm>
          <a:prstGeom prst="rect">
            <a:avLst/>
          </a:prstGeom>
        </p:spPr>
      </p:pic>
      <p:pic>
        <p:nvPicPr>
          <p:cNvPr id="1026" name="Picture 2" descr="http://www.philosophy.ox.ac.uk/__data/assets/image/0014/1337/mtalb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990" y="4676378"/>
            <a:ext cx="1673263"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p:cNvSpPr txBox="1"/>
          <p:nvPr/>
        </p:nvSpPr>
        <p:spPr>
          <a:xfrm>
            <a:off x="971550" y="5860326"/>
            <a:ext cx="6048672" cy="646331"/>
          </a:xfrm>
          <a:prstGeom prst="rect">
            <a:avLst/>
          </a:prstGeom>
          <a:noFill/>
        </p:spPr>
        <p:txBody>
          <a:bodyPr wrap="square" rtlCol="0">
            <a:spAutoFit/>
          </a:bodyPr>
          <a:lstStyle/>
          <a:p>
            <a:r>
              <a:rPr lang="nb-NO" dirty="0"/>
              <a:t>Se filmen: </a:t>
            </a:r>
            <a:r>
              <a:rPr lang="nb-NO" dirty="0">
                <a:hlinkClick r:id="rId4"/>
              </a:rPr>
              <a:t>http://norgesuniversitetet.no/video/reflections-on-a-global-number-one-on-itunes-u</a:t>
            </a:r>
            <a:r>
              <a:rPr lang="nb-NO" dirty="0"/>
              <a:t> </a:t>
            </a:r>
          </a:p>
        </p:txBody>
      </p:sp>
    </p:spTree>
    <p:extLst>
      <p:ext uri="{BB962C8B-B14F-4D97-AF65-F5344CB8AC3E}">
        <p14:creationId xmlns:p14="http://schemas.microsoft.com/office/powerpoint/2010/main" val="416125577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solidFill>
                <a:schemeClr val="bg1"/>
              </a:solidFill>
            </a:endParaRPr>
          </a:p>
        </p:txBody>
      </p:sp>
      <p:sp>
        <p:nvSpPr>
          <p:cNvPr id="3" name="Plassholder for innhold 2"/>
          <p:cNvSpPr>
            <a:spLocks noGrp="1"/>
          </p:cNvSpPr>
          <p:nvPr>
            <p:ph idx="1"/>
          </p:nvPr>
        </p:nvSpPr>
        <p:spPr/>
        <p:txBody>
          <a:bodyPr/>
          <a:lstStyle/>
          <a:p>
            <a:endParaRPr lang="nb-NO"/>
          </a:p>
        </p:txBody>
      </p:sp>
      <p:sp>
        <p:nvSpPr>
          <p:cNvPr id="4" name="Rektangel 3"/>
          <p:cNvSpPr/>
          <p:nvPr/>
        </p:nvSpPr>
        <p:spPr>
          <a:xfrm>
            <a:off x="1753785" y="1825625"/>
            <a:ext cx="8684429" cy="2585323"/>
          </a:xfrm>
          <a:prstGeom prst="rect">
            <a:avLst/>
          </a:prstGeom>
          <a:noFill/>
        </p:spPr>
        <p:txBody>
          <a:bodyPr wrap="none" lIns="91440" tIns="45720" rIns="91440" bIns="45720">
            <a:spAutoFit/>
          </a:bodyPr>
          <a:lstStyle/>
          <a:p>
            <a:pPr algn="ctr"/>
            <a:r>
              <a:rPr lang="nb-NO"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Hvorfor skal vi </a:t>
            </a:r>
            <a:r>
              <a:rPr lang="nb-NO" sz="5400" b="1" u="sng"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ikke</a:t>
            </a:r>
            <a:r>
              <a:rPr lang="nb-NO"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drive med</a:t>
            </a:r>
          </a:p>
          <a:p>
            <a:pPr algn="ctr"/>
            <a:r>
              <a:rPr lang="nb-NO"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Videoundervisning og</a:t>
            </a:r>
          </a:p>
          <a:p>
            <a:pPr algn="ctr"/>
            <a:r>
              <a:rPr lang="nb-NO"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Forelesningsopptak!</a:t>
            </a:r>
            <a:endParaRPr lang="nb-NO"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343652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solidFill>
                  <a:schemeClr val="bg1">
                    <a:lumMod val="95000"/>
                  </a:schemeClr>
                </a:solidFill>
              </a:rPr>
              <a:t>Foreleseres motforestillinger mot å filme forelesninger</a:t>
            </a:r>
            <a:endParaRPr lang="nb-NO" dirty="0">
              <a:solidFill>
                <a:schemeClr val="bg1">
                  <a:lumMod val="95000"/>
                </a:schemeClr>
              </a:solidFill>
            </a:endParaRPr>
          </a:p>
        </p:txBody>
      </p:sp>
      <p:sp>
        <p:nvSpPr>
          <p:cNvPr id="3" name="Plassholder for innhold 2"/>
          <p:cNvSpPr>
            <a:spLocks noGrp="1"/>
          </p:cNvSpPr>
          <p:nvPr>
            <p:ph idx="1"/>
          </p:nvPr>
        </p:nvSpPr>
        <p:spPr/>
        <p:txBody>
          <a:bodyPr>
            <a:normAutofit/>
          </a:bodyPr>
          <a:lstStyle/>
          <a:p>
            <a:r>
              <a:rPr lang="nb-NO" dirty="0" smtClean="0">
                <a:solidFill>
                  <a:schemeClr val="bg1">
                    <a:lumMod val="95000"/>
                  </a:schemeClr>
                </a:solidFill>
              </a:rPr>
              <a:t>Redd for at studentene slutter å komme på forelesningene</a:t>
            </a:r>
          </a:p>
          <a:p>
            <a:r>
              <a:rPr lang="nb-NO" dirty="0" smtClean="0">
                <a:solidFill>
                  <a:schemeClr val="bg1">
                    <a:lumMod val="95000"/>
                  </a:schemeClr>
                </a:solidFill>
              </a:rPr>
              <a:t>Kremmere: Vil holde den samme forelesningen mange steder mot god betaling</a:t>
            </a:r>
          </a:p>
          <a:p>
            <a:r>
              <a:rPr lang="nb-NO" dirty="0" smtClean="0">
                <a:solidFill>
                  <a:schemeClr val="bg1">
                    <a:lumMod val="95000"/>
                  </a:schemeClr>
                </a:solidFill>
              </a:rPr>
              <a:t>Redd for å si noe feil i forelesningen, som blir stående for forelesers regning for evig tid på Internett. «Folk lærer feil </a:t>
            </a:r>
            <a:r>
              <a:rPr lang="nb-NO" dirty="0" err="1" smtClean="0">
                <a:solidFill>
                  <a:schemeClr val="bg1">
                    <a:lumMod val="95000"/>
                  </a:schemeClr>
                </a:solidFill>
              </a:rPr>
              <a:t>pga</a:t>
            </a:r>
            <a:r>
              <a:rPr lang="nb-NO" dirty="0" smtClean="0">
                <a:solidFill>
                  <a:schemeClr val="bg1">
                    <a:lumMod val="95000"/>
                  </a:schemeClr>
                </a:solidFill>
              </a:rPr>
              <a:t> meg!»</a:t>
            </a:r>
          </a:p>
          <a:p>
            <a:r>
              <a:rPr lang="nb-NO" dirty="0" smtClean="0">
                <a:solidFill>
                  <a:schemeClr val="bg1">
                    <a:lumMod val="95000"/>
                  </a:schemeClr>
                </a:solidFill>
              </a:rPr>
              <a:t>De gjør seg selv overflødige. Vi underviser ofte det samme hvert år. (sparken?) </a:t>
            </a:r>
            <a:endParaRPr lang="nb-NO" dirty="0">
              <a:solidFill>
                <a:schemeClr val="bg1">
                  <a:lumMod val="95000"/>
                </a:schemeClr>
              </a:solidFill>
            </a:endParaRPr>
          </a:p>
        </p:txBody>
      </p:sp>
    </p:spTree>
    <p:extLst>
      <p:ext uri="{BB962C8B-B14F-4D97-AF65-F5344CB8AC3E}">
        <p14:creationId xmlns:p14="http://schemas.microsoft.com/office/powerpoint/2010/main" val="61018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solidFill>
                  <a:schemeClr val="bg1">
                    <a:lumMod val="95000"/>
                  </a:schemeClr>
                </a:solidFill>
              </a:rPr>
              <a:t>Foreleseres motforestillinger mot å filme forelesninger</a:t>
            </a:r>
            <a:endParaRPr lang="nb-NO" dirty="0">
              <a:solidFill>
                <a:schemeClr val="bg1">
                  <a:lumMod val="95000"/>
                </a:schemeClr>
              </a:solidFill>
            </a:endParaRPr>
          </a:p>
        </p:txBody>
      </p:sp>
      <p:sp>
        <p:nvSpPr>
          <p:cNvPr id="3" name="Plassholder for innhold 2"/>
          <p:cNvSpPr>
            <a:spLocks noGrp="1"/>
          </p:cNvSpPr>
          <p:nvPr>
            <p:ph idx="1"/>
          </p:nvPr>
        </p:nvSpPr>
        <p:spPr/>
        <p:txBody>
          <a:bodyPr>
            <a:normAutofit/>
          </a:bodyPr>
          <a:lstStyle/>
          <a:p>
            <a:r>
              <a:rPr lang="nb-NO" dirty="0" smtClean="0">
                <a:solidFill>
                  <a:schemeClr val="bg1">
                    <a:lumMod val="95000"/>
                  </a:schemeClr>
                </a:solidFill>
              </a:rPr>
              <a:t>Vi er alle sjenerte – vi liker ikke at andre skal kunne se våre forelesninger, </a:t>
            </a:r>
            <a:r>
              <a:rPr lang="nb-NO" u="sng" dirty="0" smtClean="0">
                <a:solidFill>
                  <a:schemeClr val="bg1">
                    <a:lumMod val="95000"/>
                  </a:schemeClr>
                </a:solidFill>
              </a:rPr>
              <a:t>spesielt ikke kollegaer</a:t>
            </a:r>
          </a:p>
          <a:p>
            <a:r>
              <a:rPr lang="nb-NO" dirty="0" smtClean="0">
                <a:solidFill>
                  <a:schemeClr val="bg1">
                    <a:lumMod val="95000"/>
                  </a:schemeClr>
                </a:solidFill>
              </a:rPr>
              <a:t>De føler de ikke kan snakke like fritt</a:t>
            </a:r>
          </a:p>
          <a:p>
            <a:r>
              <a:rPr lang="nb-NO" dirty="0" smtClean="0">
                <a:solidFill>
                  <a:schemeClr val="bg1">
                    <a:lumMod val="95000"/>
                  </a:schemeClr>
                </a:solidFill>
              </a:rPr>
              <a:t>Større prestasjonspress</a:t>
            </a:r>
          </a:p>
          <a:p>
            <a:r>
              <a:rPr lang="nb-NO" dirty="0" smtClean="0">
                <a:solidFill>
                  <a:schemeClr val="bg1">
                    <a:lumMod val="95000"/>
                  </a:schemeClr>
                </a:solidFill>
              </a:rPr>
              <a:t>Problem med opphavsretts beskyttet materiale som brukes i forelesningen</a:t>
            </a:r>
          </a:p>
          <a:p>
            <a:r>
              <a:rPr lang="nb-NO" dirty="0" smtClean="0">
                <a:solidFill>
                  <a:schemeClr val="bg1">
                    <a:lumMod val="95000"/>
                  </a:schemeClr>
                </a:solidFill>
              </a:rPr>
              <a:t>Liker ikke å bruke mikrofon når de foreleser</a:t>
            </a:r>
          </a:p>
          <a:p>
            <a:r>
              <a:rPr lang="nb-NO" dirty="0" smtClean="0">
                <a:solidFill>
                  <a:schemeClr val="bg1">
                    <a:lumMod val="95000"/>
                  </a:schemeClr>
                </a:solidFill>
              </a:rPr>
              <a:t>Kontroll - Redd for hva som skjer videre med forelesningen når den slippes på Internett </a:t>
            </a:r>
          </a:p>
          <a:p>
            <a:endParaRPr lang="nb-NO" dirty="0">
              <a:solidFill>
                <a:schemeClr val="bg1">
                  <a:lumMod val="95000"/>
                </a:schemeClr>
              </a:solidFill>
            </a:endParaRPr>
          </a:p>
        </p:txBody>
      </p:sp>
    </p:spTree>
    <p:extLst>
      <p:ext uri="{BB962C8B-B14F-4D97-AF65-F5344CB8AC3E}">
        <p14:creationId xmlns:p14="http://schemas.microsoft.com/office/powerpoint/2010/main" val="213654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solidFill>
                  <a:schemeClr val="bg1">
                    <a:lumMod val="95000"/>
                  </a:schemeClr>
                </a:solidFill>
              </a:rPr>
              <a:t>Foreleseres motforestillinger mot å filme forelesninger</a:t>
            </a:r>
            <a:endParaRPr lang="nb-NO" dirty="0">
              <a:solidFill>
                <a:schemeClr val="bg1">
                  <a:lumMod val="95000"/>
                </a:schemeClr>
              </a:solidFill>
            </a:endParaRPr>
          </a:p>
        </p:txBody>
      </p:sp>
      <p:sp>
        <p:nvSpPr>
          <p:cNvPr id="3" name="Plassholder for innhold 2"/>
          <p:cNvSpPr>
            <a:spLocks noGrp="1"/>
          </p:cNvSpPr>
          <p:nvPr>
            <p:ph idx="1"/>
          </p:nvPr>
        </p:nvSpPr>
        <p:spPr/>
        <p:txBody>
          <a:bodyPr>
            <a:normAutofit/>
          </a:bodyPr>
          <a:lstStyle/>
          <a:p>
            <a:r>
              <a:rPr lang="nb-NO" dirty="0" smtClean="0">
                <a:solidFill>
                  <a:schemeClr val="bg1">
                    <a:lumMod val="95000"/>
                  </a:schemeClr>
                </a:solidFill>
              </a:rPr>
              <a:t>Liker ikke å høre seg selv når man ser opptakene</a:t>
            </a:r>
          </a:p>
          <a:p>
            <a:r>
              <a:rPr lang="nb-NO" dirty="0" smtClean="0">
                <a:solidFill>
                  <a:schemeClr val="bg1">
                    <a:lumMod val="95000"/>
                  </a:schemeClr>
                </a:solidFill>
              </a:rPr>
              <a:t>Redd for at teknikken skal svikte</a:t>
            </a:r>
          </a:p>
          <a:p>
            <a:r>
              <a:rPr lang="nb-NO" dirty="0" smtClean="0">
                <a:solidFill>
                  <a:schemeClr val="bg1">
                    <a:lumMod val="95000"/>
                  </a:schemeClr>
                </a:solidFill>
              </a:rPr>
              <a:t>Liker ikke at andre kanskje bruker mitt materiale uten at «Jeg» krediteres</a:t>
            </a:r>
            <a:endParaRPr lang="nb-NO" dirty="0">
              <a:solidFill>
                <a:schemeClr val="bg1">
                  <a:lumMod val="95000"/>
                </a:schemeClr>
              </a:solidFill>
            </a:endParaRPr>
          </a:p>
        </p:txBody>
      </p:sp>
    </p:spTree>
    <p:extLst>
      <p:ext uri="{BB962C8B-B14F-4D97-AF65-F5344CB8AC3E}">
        <p14:creationId xmlns:p14="http://schemas.microsoft.com/office/powerpoint/2010/main" val="144020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sp>
        <p:nvSpPr>
          <p:cNvPr id="4" name="Rektangel 3"/>
          <p:cNvSpPr/>
          <p:nvPr/>
        </p:nvSpPr>
        <p:spPr>
          <a:xfrm rot="20349144">
            <a:off x="418267" y="2202926"/>
            <a:ext cx="11048490" cy="1754326"/>
          </a:xfrm>
          <a:prstGeom prst="rect">
            <a:avLst/>
          </a:prstGeom>
          <a:solidFill>
            <a:schemeClr val="accent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b-NO"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Skal disse argumentene få</a:t>
            </a:r>
          </a:p>
          <a:p>
            <a:pPr algn="ctr"/>
            <a:r>
              <a:rPr lang="nb-NO"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t>
            </a:r>
            <a:r>
              <a:rPr lang="nb-NO"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toppe videobasert undervisning?</a:t>
            </a:r>
            <a:endParaRPr lang="nb-NO"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398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098" name="Picture 2" descr="http://www.aftenbladet.no/archive/00403/Postkort_40397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04665"/>
            <a:ext cx="8993067" cy="637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09564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endParaRPr lang="nb-NO" dirty="0"/>
          </a:p>
        </p:txBody>
      </p:sp>
      <p:pic>
        <p:nvPicPr>
          <p:cNvPr id="5" name="Plassholder for innhold 4"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612694">
            <a:off x="1958817" y="1688766"/>
            <a:ext cx="5048763" cy="4525963"/>
          </a:xfrm>
        </p:spPr>
      </p:pic>
      <p:sp>
        <p:nvSpPr>
          <p:cNvPr id="4" name="Rektangel 3"/>
          <p:cNvSpPr/>
          <p:nvPr/>
        </p:nvSpPr>
        <p:spPr>
          <a:xfrm>
            <a:off x="1421189" y="476672"/>
            <a:ext cx="9307100" cy="1754326"/>
          </a:xfrm>
          <a:prstGeom prst="rect">
            <a:avLst/>
          </a:prstGeom>
          <a:noFill/>
        </p:spPr>
        <p:txBody>
          <a:bodyPr wrap="none" lIns="91440" tIns="45720" rIns="91440" bIns="45720">
            <a:spAutoFit/>
          </a:bodyPr>
          <a:lstStyle/>
          <a:p>
            <a:pPr algn="ctr"/>
            <a:r>
              <a:rPr lang="nb-NO"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22 gode argument for </a:t>
            </a:r>
            <a:r>
              <a:rPr lang="nb-NO"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podcast</a:t>
            </a:r>
            <a:r>
              <a:rPr lang="nb-NO"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nb-NO"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opptak av forelesninger</a:t>
            </a:r>
          </a:p>
        </p:txBody>
      </p:sp>
      <p:sp>
        <p:nvSpPr>
          <p:cNvPr id="6" name="TekstSylinder 5"/>
          <p:cNvSpPr txBox="1"/>
          <p:nvPr/>
        </p:nvSpPr>
        <p:spPr>
          <a:xfrm>
            <a:off x="5231904" y="6309320"/>
            <a:ext cx="5040560" cy="369332"/>
          </a:xfrm>
          <a:prstGeom prst="rect">
            <a:avLst/>
          </a:prstGeom>
          <a:noFill/>
        </p:spPr>
        <p:txBody>
          <a:bodyPr wrap="square" rtlCol="0">
            <a:spAutoFit/>
          </a:bodyPr>
          <a:lstStyle/>
          <a:p>
            <a:r>
              <a:rPr lang="nb-NO" dirty="0"/>
              <a:t>Kilde Bent Kure: </a:t>
            </a:r>
            <a:r>
              <a:rPr lang="nb-NO" dirty="0">
                <a:hlinkClick r:id="rId3"/>
              </a:rPr>
              <a:t>http://medieped.blogspot.com</a:t>
            </a:r>
            <a:endParaRPr lang="nb-NO" dirty="0"/>
          </a:p>
        </p:txBody>
      </p:sp>
      <p:pic>
        <p:nvPicPr>
          <p:cNvPr id="7" name="Bilde 6" descr="IMG_8869.JPG"/>
          <p:cNvPicPr>
            <a:picLocks noChangeAspect="1"/>
          </p:cNvPicPr>
          <p:nvPr/>
        </p:nvPicPr>
        <p:blipFill>
          <a:blip r:embed="rId4" cstate="print"/>
          <a:srcRect l="6658" r="23437" b="7812"/>
          <a:stretch>
            <a:fillRect/>
          </a:stretch>
        </p:blipFill>
        <p:spPr>
          <a:xfrm rot="793016">
            <a:off x="6527639" y="2546332"/>
            <a:ext cx="3863512" cy="3396690"/>
          </a:xfrm>
          <a:prstGeom prst="rect">
            <a:avLst/>
          </a:prstGeom>
        </p:spPr>
      </p:pic>
    </p:spTree>
    <p:extLst>
      <p:ext uri="{BB962C8B-B14F-4D97-AF65-F5344CB8AC3E}">
        <p14:creationId xmlns:p14="http://schemas.microsoft.com/office/powerpoint/2010/main" val="207256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dn.embed.ly/providers/logos/slidesha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4" y="-1016794"/>
            <a:ext cx="10499725" cy="7874794"/>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838200" y="5957047"/>
            <a:ext cx="10336306" cy="769441"/>
          </a:xfrm>
          <a:prstGeom prst="rect">
            <a:avLst/>
          </a:prstGeom>
          <a:solidFill>
            <a:schemeClr val="bg1"/>
          </a:solidFill>
          <a:ln w="31750">
            <a:solidFill>
              <a:srgbClr val="00B0F0"/>
            </a:solidFill>
          </a:ln>
        </p:spPr>
        <p:txBody>
          <a:bodyPr wrap="square" rtlCol="0">
            <a:spAutoFit/>
          </a:bodyPr>
          <a:lstStyle/>
          <a:p>
            <a:pPr algn="ctr"/>
            <a:r>
              <a:rPr lang="nb-NO" sz="4400" dirty="0" smtClean="0">
                <a:hlinkClick r:id="rId4"/>
              </a:rPr>
              <a:t>https://youtu.be/6ZwY5Fivl9c</a:t>
            </a:r>
            <a:r>
              <a:rPr lang="nb-NO" sz="4400" dirty="0" smtClean="0"/>
              <a:t> </a:t>
            </a:r>
            <a:endParaRPr lang="nb-NO" sz="4400" dirty="0"/>
          </a:p>
        </p:txBody>
      </p:sp>
      <p:pic>
        <p:nvPicPr>
          <p:cNvPr id="5" name="Picture 2" descr="http://logok.org/wp-content/uploads/2014/08/YouTube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511" y="5866965"/>
            <a:ext cx="1266137" cy="94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36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34450" y="365125"/>
            <a:ext cx="7719349" cy="1325563"/>
          </a:xfrm>
        </p:spPr>
        <p:txBody>
          <a:bodyPr>
            <a:noAutofit/>
          </a:bodyPr>
          <a:lstStyle/>
          <a:p>
            <a:r>
              <a:rPr lang="nb-NO" sz="8000" dirty="0" smtClean="0"/>
              <a:t>Dyslektiker</a:t>
            </a:r>
            <a:endParaRPr lang="nb-NO" sz="8000" dirty="0"/>
          </a:p>
        </p:txBody>
      </p:sp>
      <p:pic>
        <p:nvPicPr>
          <p:cNvPr id="2050" name="Picture 2" descr="http://menukarma.com/menus/files/rss-syndic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9496" y="11091"/>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iygamer.com/wp-content/uploads/2010/04/podcast_rss_m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0188" y="83099"/>
            <a:ext cx="1586953"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img269.imageshack.us/img269/108/anato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672" y="1844824"/>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p:cNvSpPr/>
          <p:nvPr/>
        </p:nvSpPr>
        <p:spPr>
          <a:xfrm rot="20980986">
            <a:off x="4258177" y="5652048"/>
            <a:ext cx="4211089" cy="923330"/>
          </a:xfrm>
          <a:prstGeom prst="rect">
            <a:avLst/>
          </a:prstGeom>
          <a:noFill/>
        </p:spPr>
        <p:txBody>
          <a:bodyPr wrap="none" lIns="91440" tIns="45720" rIns="91440" bIns="45720">
            <a:spAutoFit/>
          </a:bodyPr>
          <a:lstStyle/>
          <a:p>
            <a:pPr algn="ctr"/>
            <a:r>
              <a:rPr lang="nb-NO"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Anatomi 1996</a:t>
            </a:r>
          </a:p>
        </p:txBody>
      </p:sp>
      <p:pic>
        <p:nvPicPr>
          <p:cNvPr id="16388" name="Picture 4" descr="http://t1.gstatic.com/images?q=tbn:ANd9GcRWtDE88vqv6YdXYk74vjz5VwaCd_ggMjutgjMVIgJSbHQ58TQ8K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6172" y="2165700"/>
            <a:ext cx="19050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ww.mydigitalphotos.dk/wp-content/uploads/velbon-sherpa-pro-cf-53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84232" y="3140968"/>
            <a:ext cx="1891930" cy="2376264"/>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8"/>
          <p:cNvSpPr/>
          <p:nvPr/>
        </p:nvSpPr>
        <p:spPr>
          <a:xfrm rot="908029">
            <a:off x="1362194" y="3562286"/>
            <a:ext cx="5361019" cy="923330"/>
          </a:xfrm>
          <a:prstGeom prst="rect">
            <a:avLst/>
          </a:prstGeom>
          <a:noFill/>
        </p:spPr>
        <p:txBody>
          <a:bodyPr wrap="none" lIns="91440" tIns="45720" rIns="91440" bIns="45720">
            <a:spAutoFit/>
          </a:bodyPr>
          <a:lstStyle/>
          <a:p>
            <a:pPr algn="ctr"/>
            <a:r>
              <a:rPr lang="nb-NO"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Auditiv læringsstil</a:t>
            </a:r>
            <a:endParaRPr lang="nb-NO"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Tree>
    <p:extLst>
      <p:ext uri="{BB962C8B-B14F-4D97-AF65-F5344CB8AC3E}">
        <p14:creationId xmlns:p14="http://schemas.microsoft.com/office/powerpoint/2010/main" val="175766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ppt_x"/>
                                          </p:val>
                                        </p:tav>
                                        <p:tav tm="100000">
                                          <p:val>
                                            <p:strVal val="#ppt_x"/>
                                          </p:val>
                                        </p:tav>
                                      </p:tavLst>
                                    </p:anim>
                                    <p:anim calcmode="lin" valueType="num">
                                      <p:cBhvr additive="base">
                                        <p:cTn id="8"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90"/>
                                        </p:tgtEl>
                                        <p:attrNameLst>
                                          <p:attrName>style.visibility</p:attrName>
                                        </p:attrNameLst>
                                      </p:cBhvr>
                                      <p:to>
                                        <p:strVal val="visible"/>
                                      </p:to>
                                    </p:set>
                                    <p:anim calcmode="lin" valueType="num">
                                      <p:cBhvr additive="base">
                                        <p:cTn id="13" dur="500" fill="hold"/>
                                        <p:tgtEl>
                                          <p:spTgt spid="16390"/>
                                        </p:tgtEl>
                                        <p:attrNameLst>
                                          <p:attrName>ppt_x</p:attrName>
                                        </p:attrNameLst>
                                      </p:cBhvr>
                                      <p:tavLst>
                                        <p:tav tm="0">
                                          <p:val>
                                            <p:strVal val="#ppt_x"/>
                                          </p:val>
                                        </p:tav>
                                        <p:tav tm="100000">
                                          <p:val>
                                            <p:strVal val="#ppt_x"/>
                                          </p:val>
                                        </p:tav>
                                      </p:tavLst>
                                    </p:anim>
                                    <p:anim calcmode="lin" valueType="num">
                                      <p:cBhvr additive="base">
                                        <p:cTn id="14"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88"/>
                                        </p:tgtEl>
                                        <p:attrNameLst>
                                          <p:attrName>style.visibility</p:attrName>
                                        </p:attrNameLst>
                                      </p:cBhvr>
                                      <p:to>
                                        <p:strVal val="visible"/>
                                      </p:to>
                                    </p:set>
                                    <p:anim calcmode="lin" valueType="num">
                                      <p:cBhvr additive="base">
                                        <p:cTn id="19" dur="500" fill="hold"/>
                                        <p:tgtEl>
                                          <p:spTgt spid="16388"/>
                                        </p:tgtEl>
                                        <p:attrNameLst>
                                          <p:attrName>ppt_x</p:attrName>
                                        </p:attrNameLst>
                                      </p:cBhvr>
                                      <p:tavLst>
                                        <p:tav tm="0">
                                          <p:val>
                                            <p:strVal val="#ppt_x"/>
                                          </p:val>
                                        </p:tav>
                                        <p:tav tm="100000">
                                          <p:val>
                                            <p:strVal val="#ppt_x"/>
                                          </p:val>
                                        </p:tav>
                                      </p:tavLst>
                                    </p:anim>
                                    <p:anim calcmode="lin" valueType="num">
                                      <p:cBhvr additive="base">
                                        <p:cTn id="20" dur="500" fill="hold"/>
                                        <p:tgtEl>
                                          <p:spTgt spid="1638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00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3000" fill="hold"/>
                                        <p:tgtEl>
                                          <p:spTgt spid="9"/>
                                        </p:tgtEl>
                                        <p:attrNameLst>
                                          <p:attrName>ppt_x</p:attrName>
                                        </p:attrNameLst>
                                      </p:cBhvr>
                                      <p:tavLst>
                                        <p:tav tm="0">
                                          <p:val>
                                            <p:strVal val="#ppt_x"/>
                                          </p:val>
                                        </p:tav>
                                        <p:tav tm="100000">
                                          <p:val>
                                            <p:strVal val="#ppt_x"/>
                                          </p:val>
                                        </p:tav>
                                      </p:tavLst>
                                    </p:anim>
                                    <p:anim calcmode="lin" valueType="num">
                                      <p:cBhvr additive="base">
                                        <p:cTn id="24"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1. REPETISJON</a:t>
            </a:r>
          </a:p>
        </p:txBody>
      </p:sp>
      <p:sp>
        <p:nvSpPr>
          <p:cNvPr id="3" name="Plassholder for innhold 2"/>
          <p:cNvSpPr>
            <a:spLocks noGrp="1"/>
          </p:cNvSpPr>
          <p:nvPr>
            <p:ph idx="1"/>
          </p:nvPr>
        </p:nvSpPr>
        <p:spPr/>
        <p:txBody>
          <a:bodyPr/>
          <a:lstStyle/>
          <a:p>
            <a:pPr marL="0" indent="0">
              <a:buNone/>
            </a:pPr>
            <a:r>
              <a:rPr lang="nb-NO" dirty="0"/>
              <a:t>Repetisjon er et meget anerkjent pedagogisk prinsipp. Med </a:t>
            </a:r>
            <a:r>
              <a:rPr lang="nb-NO" dirty="0" err="1"/>
              <a:t>podcast</a:t>
            </a:r>
            <a:r>
              <a:rPr lang="nb-NO" dirty="0"/>
              <a:t> av forelesninger har studenten for første gang en reell, men også enkel, mulighet til å få repetert forelesningen. </a:t>
            </a:r>
          </a:p>
        </p:txBody>
      </p:sp>
      <p:pic>
        <p:nvPicPr>
          <p:cNvPr id="1026" name="Picture 2" descr="C:\Users\magnusn\AppData\Local\Microsoft\Windows\Temporary Internet Files\Content.IE5\H1QCOBPY\MC90043158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428" y="3717032"/>
            <a:ext cx="2980700" cy="298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10421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2. AUDITIVE STUDENTER</a:t>
            </a:r>
          </a:p>
        </p:txBody>
      </p:sp>
      <p:sp>
        <p:nvSpPr>
          <p:cNvPr id="3" name="Plassholder for innhold 2"/>
          <p:cNvSpPr>
            <a:spLocks noGrp="1"/>
          </p:cNvSpPr>
          <p:nvPr>
            <p:ph idx="1"/>
          </p:nvPr>
        </p:nvSpPr>
        <p:spPr/>
        <p:txBody>
          <a:bodyPr/>
          <a:lstStyle/>
          <a:p>
            <a:pPr marL="0" indent="0">
              <a:buNone/>
            </a:pPr>
            <a:r>
              <a:rPr lang="nb-NO" dirty="0"/>
              <a:t>Studentene har ulike læringsstiler. Noen lærer best ved å lese, mens andre lærer best ved å lytte til den som formidles. De </a:t>
            </a:r>
            <a:r>
              <a:rPr lang="nb-NO" dirty="0" err="1"/>
              <a:t>bokglade</a:t>
            </a:r>
            <a:r>
              <a:rPr lang="nb-NO" dirty="0"/>
              <a:t> kan lese når de vil og hvor de vil. Mens den som vil høre forelesningen, får bare EN sjanse. La dem få flere.</a:t>
            </a:r>
          </a:p>
        </p:txBody>
      </p:sp>
      <p:pic>
        <p:nvPicPr>
          <p:cNvPr id="2050" name="Picture 2" descr="C:\Users\magnusn\AppData\Local\Microsoft\Windows\Temporary Internet Files\Content.IE5\HNH911DU\MC90044040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824" y="411480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09198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3. KOMPLISERTE RESONNEMENT OG BEVIS</a:t>
            </a:r>
            <a:endParaRPr lang="nb-NO" dirty="0"/>
          </a:p>
        </p:txBody>
      </p:sp>
      <p:sp>
        <p:nvSpPr>
          <p:cNvPr id="3" name="Plassholder for innhold 2"/>
          <p:cNvSpPr>
            <a:spLocks noGrp="1"/>
          </p:cNvSpPr>
          <p:nvPr>
            <p:ph idx="1"/>
          </p:nvPr>
        </p:nvSpPr>
        <p:spPr/>
        <p:txBody>
          <a:bodyPr/>
          <a:lstStyle/>
          <a:p>
            <a:pPr marL="0" indent="0">
              <a:buNone/>
            </a:pPr>
            <a:r>
              <a:rPr lang="nb-NO" dirty="0"/>
              <a:t>Mye av undervisningen på universitetsnivå inneholder resonnement, forklaringer eller bevis som kan være vanskelige å forstå første gang studenten hører dem. Nå har studentene en mulighet til å jobbe aktivt med den type resonnement og forklaringer i etterkant.</a:t>
            </a:r>
          </a:p>
        </p:txBody>
      </p:sp>
      <p:pic>
        <p:nvPicPr>
          <p:cNvPr id="3074" name="Picture 2" descr="C:\Users\magnusn\AppData\Local\Microsoft\Windows\Temporary Internet Files\Content.IE5\HNH911DU\MC90028695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5840" y="4653137"/>
            <a:ext cx="2394642" cy="208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1725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4. DYSLEKTIKERE</a:t>
            </a:r>
          </a:p>
        </p:txBody>
      </p:sp>
      <p:sp>
        <p:nvSpPr>
          <p:cNvPr id="3" name="Plassholder for innhold 2"/>
          <p:cNvSpPr>
            <a:spLocks noGrp="1"/>
          </p:cNvSpPr>
          <p:nvPr>
            <p:ph idx="1"/>
          </p:nvPr>
        </p:nvSpPr>
        <p:spPr/>
        <p:txBody>
          <a:bodyPr/>
          <a:lstStyle/>
          <a:p>
            <a:pPr marL="0" indent="0">
              <a:buNone/>
            </a:pPr>
            <a:r>
              <a:rPr lang="nb-NO"/>
              <a:t>Nærmere </a:t>
            </a:r>
            <a:r>
              <a:rPr lang="nb-NO" smtClean="0"/>
              <a:t>5 </a:t>
            </a:r>
            <a:r>
              <a:rPr lang="nb-NO" dirty="0"/>
              <a:t>% av studentmassen har en eller annen form for dysleksi. Bruk av skriftlige læremidler har alltid vært tungt for dyslektikere. Med </a:t>
            </a:r>
            <a:r>
              <a:rPr lang="nb-NO" dirty="0" err="1"/>
              <a:t>podcast</a:t>
            </a:r>
            <a:r>
              <a:rPr lang="nb-NO" dirty="0"/>
              <a:t> har de fått et nytt og viktig læremiddel, som delvis kompenserer for deres dysleksi.</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785" y="4365104"/>
            <a:ext cx="3978771" cy="2129312"/>
          </a:xfrm>
          <a:prstGeom prst="rect">
            <a:avLst/>
          </a:prstGeom>
        </p:spPr>
      </p:pic>
    </p:spTree>
    <p:extLst>
      <p:ext uri="{BB962C8B-B14F-4D97-AF65-F5344CB8AC3E}">
        <p14:creationId xmlns:p14="http://schemas.microsoft.com/office/powerpoint/2010/main" val="110311781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5. MANGE STUDENTER ER AVHENGIGE AV EN JOBB</a:t>
            </a:r>
            <a:endParaRPr lang="nb-NO" dirty="0"/>
          </a:p>
        </p:txBody>
      </p:sp>
      <p:sp>
        <p:nvSpPr>
          <p:cNvPr id="3" name="Plassholder for innhold 2"/>
          <p:cNvSpPr>
            <a:spLocks noGrp="1"/>
          </p:cNvSpPr>
          <p:nvPr>
            <p:ph idx="1"/>
          </p:nvPr>
        </p:nvSpPr>
        <p:spPr/>
        <p:txBody>
          <a:bodyPr/>
          <a:lstStyle/>
          <a:p>
            <a:pPr marL="0" indent="0">
              <a:buNone/>
            </a:pPr>
            <a:r>
              <a:rPr lang="nb-NO" dirty="0" smtClean="0"/>
              <a:t>Studie- </a:t>
            </a:r>
            <a:r>
              <a:rPr lang="nb-NO" dirty="0"/>
              <a:t>og livssituasjonen til mange studenter er slik at de er avhengige av jobb ved siden av studiene. </a:t>
            </a:r>
            <a:r>
              <a:rPr lang="nb-NO" dirty="0" err="1"/>
              <a:t>Podcast</a:t>
            </a:r>
            <a:r>
              <a:rPr lang="nb-NO" dirty="0"/>
              <a:t> av forelesninger vil gjøre at de nå kan lytte til forelesningene når de er ferdig med jobben.</a:t>
            </a:r>
          </a:p>
        </p:txBody>
      </p:sp>
      <p:pic>
        <p:nvPicPr>
          <p:cNvPr id="4098" name="Picture 2" descr="C:\Users\magnusn\AppData\Local\Microsoft\Windows\Temporary Internet Files\Content.IE5\H1QCOBPY\MP90039978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9976" y="4149080"/>
            <a:ext cx="3901440" cy="259994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agnusn\AppData\Local\Microsoft\Windows\Temporary Internet Files\Content.IE5\FY64TC7D\MP90040003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592" y="4005064"/>
            <a:ext cx="3133572"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2781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6. SYKE ELLER LANGTIDSSYKE</a:t>
            </a:r>
          </a:p>
        </p:txBody>
      </p:sp>
      <p:sp>
        <p:nvSpPr>
          <p:cNvPr id="3" name="Plassholder for innhold 2"/>
          <p:cNvSpPr>
            <a:spLocks noGrp="1"/>
          </p:cNvSpPr>
          <p:nvPr>
            <p:ph idx="1"/>
          </p:nvPr>
        </p:nvSpPr>
        <p:spPr/>
        <p:txBody>
          <a:bodyPr/>
          <a:lstStyle/>
          <a:p>
            <a:pPr marL="0" indent="0">
              <a:buNone/>
            </a:pPr>
            <a:r>
              <a:rPr lang="nb-NO" dirty="0"/>
              <a:t>Mange studenter er syke i løpet av studieåret og noen er fraværende pga. sykdom i lengre perioder. De har nå muligheten til å få med seg forelesningen.</a:t>
            </a:r>
            <a:r>
              <a:rPr lang="nb-NO" dirty="0" smtClean="0"/>
              <a:t/>
            </a:r>
            <a:br>
              <a:rPr lang="nb-NO" dirty="0" smtClean="0"/>
            </a:br>
            <a:endParaRPr lang="nb-NO" dirty="0"/>
          </a:p>
        </p:txBody>
      </p:sp>
      <p:pic>
        <p:nvPicPr>
          <p:cNvPr id="5123" name="Picture 3" descr="C:\Users\magnusn\AppData\Local\Microsoft\Windows\Temporary Internet Files\Content.IE5\9D3YTFHC\MC9003590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7808" y="4059936"/>
            <a:ext cx="2952328" cy="20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28160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7. UNIVERSELL UTFORMING</a:t>
            </a:r>
          </a:p>
        </p:txBody>
      </p:sp>
      <p:sp>
        <p:nvSpPr>
          <p:cNvPr id="3" name="Plassholder for innhold 2"/>
          <p:cNvSpPr>
            <a:spLocks noGrp="1"/>
          </p:cNvSpPr>
          <p:nvPr>
            <p:ph idx="1"/>
          </p:nvPr>
        </p:nvSpPr>
        <p:spPr/>
        <p:txBody>
          <a:bodyPr>
            <a:normAutofit/>
          </a:bodyPr>
          <a:lstStyle/>
          <a:p>
            <a:pPr marL="0" indent="0">
              <a:buNone/>
            </a:pPr>
            <a:r>
              <a:rPr lang="nb-NO" dirty="0"/>
              <a:t>Prinsippet om universell utforming bygger på idealet om at det skal være like muligheter for alle til deltakelse på en likeverdig måte</a:t>
            </a:r>
            <a:r>
              <a:rPr lang="nb-NO" dirty="0" smtClean="0"/>
              <a:t>.</a:t>
            </a:r>
          </a:p>
          <a:p>
            <a:pPr marL="0" indent="0">
              <a:buNone/>
            </a:pPr>
            <a:r>
              <a:rPr lang="nb-NO" dirty="0"/>
              <a:t>Dette er også hjemlet i Lov om universiteter og høyskoler hvor det i § 4-3 </a:t>
            </a:r>
            <a:r>
              <a:rPr lang="nb-NO" dirty="0" err="1"/>
              <a:t>pkt</a:t>
            </a:r>
            <a:r>
              <a:rPr lang="nb-NO" dirty="0"/>
              <a:t> 5 står at ”institusjonene skal, så langt det er mulig og rimelig, legge studiesituasjonen til rette for studenter med særskilte behov”.</a:t>
            </a:r>
            <a:r>
              <a:rPr lang="nb-NO" dirty="0" smtClean="0"/>
              <a:t/>
            </a:r>
            <a:br>
              <a:rPr lang="nb-NO" dirty="0" smtClean="0"/>
            </a:br>
            <a:r>
              <a:rPr lang="nb-NO" dirty="0" smtClean="0"/>
              <a:t/>
            </a:r>
            <a:br>
              <a:rPr lang="nb-NO" dirty="0" smtClean="0"/>
            </a:br>
            <a:r>
              <a:rPr lang="nb-NO" dirty="0"/>
              <a:t>Hvis vi skal ta denne loven på alvor, noe enhver utdanningsinstitusjon er nødt til, vil mange hevde at en forholdsvis stor del av studentmassen har krav på å få tilgang til opptak av forelesninger. Dette gjelder f.eks. følgende:</a:t>
            </a:r>
          </a:p>
        </p:txBody>
      </p:sp>
    </p:spTree>
    <p:extLst>
      <p:ext uri="{BB962C8B-B14F-4D97-AF65-F5344CB8AC3E}">
        <p14:creationId xmlns:p14="http://schemas.microsoft.com/office/powerpoint/2010/main" val="334891244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7. UNIVERSELL UTFORMING</a:t>
            </a:r>
          </a:p>
        </p:txBody>
      </p:sp>
      <p:sp>
        <p:nvSpPr>
          <p:cNvPr id="3" name="Plassholder for innhold 2"/>
          <p:cNvSpPr>
            <a:spLocks noGrp="1"/>
          </p:cNvSpPr>
          <p:nvPr>
            <p:ph idx="1"/>
          </p:nvPr>
        </p:nvSpPr>
        <p:spPr/>
        <p:txBody>
          <a:bodyPr>
            <a:normAutofit fontScale="92500" lnSpcReduction="20000"/>
          </a:bodyPr>
          <a:lstStyle/>
          <a:p>
            <a:r>
              <a:rPr lang="nb-NO" dirty="0" smtClean="0"/>
              <a:t>Dyslektikere</a:t>
            </a:r>
          </a:p>
          <a:p>
            <a:r>
              <a:rPr lang="nb-NO" dirty="0" smtClean="0"/>
              <a:t>Studenter </a:t>
            </a:r>
            <a:r>
              <a:rPr lang="nb-NO" dirty="0"/>
              <a:t>med angst, som gjør at de ikke klarer å være tett sammen med </a:t>
            </a:r>
            <a:r>
              <a:rPr lang="nb-NO" dirty="0" smtClean="0"/>
              <a:t>andre</a:t>
            </a:r>
          </a:p>
          <a:p>
            <a:r>
              <a:rPr lang="nb-NO" dirty="0" err="1" smtClean="0"/>
              <a:t>Hørselhemmede</a:t>
            </a:r>
            <a:r>
              <a:rPr lang="nb-NO" dirty="0"/>
              <a:t>, som ikke får med seg alt, og som trenger høre på forelesningen flere </a:t>
            </a:r>
            <a:r>
              <a:rPr lang="nb-NO" dirty="0" smtClean="0"/>
              <a:t>ganger</a:t>
            </a:r>
          </a:p>
          <a:p>
            <a:r>
              <a:rPr lang="nb-NO" dirty="0" smtClean="0"/>
              <a:t>Allergikere </a:t>
            </a:r>
            <a:r>
              <a:rPr lang="nb-NO" dirty="0"/>
              <a:t>og astmatikere, som i perioder kan ha vanskeligheter med å følge ordinær </a:t>
            </a:r>
            <a:r>
              <a:rPr lang="nb-NO" dirty="0" smtClean="0"/>
              <a:t>undervisning</a:t>
            </a:r>
            <a:endParaRPr lang="nb-NO" dirty="0"/>
          </a:p>
          <a:p>
            <a:r>
              <a:rPr lang="nb-NO" dirty="0" smtClean="0"/>
              <a:t>Studenter </a:t>
            </a:r>
            <a:r>
              <a:rPr lang="nb-NO" dirty="0"/>
              <a:t>med konsentrasjonsvansker. Hvis du ofte eller enkelte ganger er meget ukonsentrert, vil det være vanskelig å få med seg forelesningen</a:t>
            </a:r>
            <a:r>
              <a:rPr lang="nb-NO" dirty="0" smtClean="0"/>
              <a:t>.</a:t>
            </a:r>
          </a:p>
          <a:p>
            <a:r>
              <a:rPr lang="nb-NO" dirty="0" smtClean="0"/>
              <a:t>Bevegelseshemmede</a:t>
            </a:r>
          </a:p>
          <a:p>
            <a:r>
              <a:rPr lang="nb-NO" dirty="0" smtClean="0"/>
              <a:t>Studenter </a:t>
            </a:r>
            <a:r>
              <a:rPr lang="nb-NO" dirty="0"/>
              <a:t>med andre kroniske lidelser eller sykdommer som </a:t>
            </a:r>
            <a:r>
              <a:rPr lang="nb-NO" dirty="0" err="1"/>
              <a:t>asbergere</a:t>
            </a:r>
            <a:r>
              <a:rPr lang="nb-NO" dirty="0"/>
              <a:t>, ME-pasienter, nevroser, ADHD</a:t>
            </a:r>
          </a:p>
        </p:txBody>
      </p:sp>
    </p:spTree>
    <p:extLst>
      <p:ext uri="{BB962C8B-B14F-4D97-AF65-F5344CB8AC3E}">
        <p14:creationId xmlns:p14="http://schemas.microsoft.com/office/powerpoint/2010/main" val="89346177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8. FREMMEDSPRÅKLIGE</a:t>
            </a:r>
          </a:p>
        </p:txBody>
      </p:sp>
      <p:sp>
        <p:nvSpPr>
          <p:cNvPr id="3" name="Plassholder for innhold 2"/>
          <p:cNvSpPr>
            <a:spLocks noGrp="1"/>
          </p:cNvSpPr>
          <p:nvPr>
            <p:ph idx="1"/>
          </p:nvPr>
        </p:nvSpPr>
        <p:spPr/>
        <p:txBody>
          <a:bodyPr/>
          <a:lstStyle/>
          <a:p>
            <a:pPr marL="0" indent="0">
              <a:buNone/>
            </a:pPr>
            <a:r>
              <a:rPr lang="nb-NO" dirty="0"/>
              <a:t>Norske læresteder har mange studenter som ikke har norsk som morsmål. De har klar nytte av å kunne høre forelesningene flere ganger. </a:t>
            </a:r>
            <a:r>
              <a:rPr lang="nb-NO" dirty="0" smtClean="0"/>
              <a:t/>
            </a:r>
            <a:br>
              <a:rPr lang="nb-NO" dirty="0" smtClean="0"/>
            </a:br>
            <a:endParaRPr lang="nb-NO" dirty="0"/>
          </a:p>
        </p:txBody>
      </p:sp>
      <p:pic>
        <p:nvPicPr>
          <p:cNvPr id="6148" name="Picture 4" descr="http://hiof.no/neted/modules/archive/front/display.php?data=250a4bf0af5e568345d64ba41235dde11ce7df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076" y="3212977"/>
            <a:ext cx="6229350" cy="415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27819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9. FLEKSIBILITET</a:t>
            </a:r>
          </a:p>
        </p:txBody>
      </p:sp>
      <p:sp>
        <p:nvSpPr>
          <p:cNvPr id="3" name="Plassholder for innhold 2"/>
          <p:cNvSpPr>
            <a:spLocks noGrp="1"/>
          </p:cNvSpPr>
          <p:nvPr>
            <p:ph idx="1"/>
          </p:nvPr>
        </p:nvSpPr>
        <p:spPr/>
        <p:txBody>
          <a:bodyPr/>
          <a:lstStyle/>
          <a:p>
            <a:pPr marL="0" indent="0">
              <a:buNone/>
            </a:pPr>
            <a:r>
              <a:rPr lang="nb-NO" dirty="0"/>
              <a:t>Enten vi liker det eller ikke, så har samfunnet og den måten vi mennesker </a:t>
            </a:r>
            <a:r>
              <a:rPr lang="nb-NO" dirty="0" err="1"/>
              <a:t>omgåes</a:t>
            </a:r>
            <a:r>
              <a:rPr lang="nb-NO" dirty="0"/>
              <a:t>, endret seg de siste ti-årene. Alt dette gjør at studentene nå ønsker (og trenger?) mer fleksibilitet i sitt liv, inklusiv studentlivet. </a:t>
            </a:r>
            <a:r>
              <a:rPr lang="nb-NO" dirty="0" err="1"/>
              <a:t>Podcast</a:t>
            </a:r>
            <a:r>
              <a:rPr lang="nb-NO" dirty="0"/>
              <a:t> av forelesninger legger forholdene til rette for mer fleksibilitet.</a:t>
            </a:r>
          </a:p>
        </p:txBody>
      </p:sp>
      <p:pic>
        <p:nvPicPr>
          <p:cNvPr id="7170" name="Picture 2" descr="C:\Users\magnusn\AppData\Local\Microsoft\Windows\Temporary Internet Files\Content.IE5\HNH911DU\MP90039006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7848" y="4653136"/>
            <a:ext cx="2044824" cy="204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1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dirty="0" smtClean="0"/>
          </a:p>
          <a:p>
            <a:endParaRPr lang="nb-NO" dirty="0"/>
          </a:p>
        </p:txBody>
      </p:sp>
      <p:sp>
        <p:nvSpPr>
          <p:cNvPr id="4" name="Rektangel 3"/>
          <p:cNvSpPr/>
          <p:nvPr/>
        </p:nvSpPr>
        <p:spPr>
          <a:xfrm>
            <a:off x="732751" y="856634"/>
            <a:ext cx="10621049" cy="4985980"/>
          </a:xfrm>
          <a:prstGeom prst="rect">
            <a:avLst/>
          </a:prstGeom>
          <a:noFill/>
        </p:spPr>
        <p:txBody>
          <a:bodyPr wrap="none" lIns="91440" tIns="45720" rIns="91440" bIns="45720">
            <a:spAutoFit/>
          </a:bodyPr>
          <a:lstStyle/>
          <a:p>
            <a:pPr algn="ctr"/>
            <a:r>
              <a:rPr lang="nb-NO" sz="9600" b="1" dirty="0">
                <a:ln w="12700">
                  <a:solidFill>
                    <a:schemeClr val="accent1"/>
                  </a:solidFill>
                  <a:prstDash val="solid"/>
                </a:ln>
                <a:solidFill>
                  <a:srgbClr val="7030A0"/>
                </a:solidFill>
                <a:effectLst>
                  <a:outerShdw dist="38100" dir="2640000" algn="bl" rotWithShape="0">
                    <a:schemeClr val="accent1"/>
                  </a:outerShdw>
                </a:effectLst>
              </a:rPr>
              <a:t>Digitalisering av </a:t>
            </a:r>
            <a:r>
              <a:rPr lang="nb-NO" sz="9600" b="1" dirty="0" smtClean="0">
                <a:ln w="12700">
                  <a:solidFill>
                    <a:schemeClr val="accent1"/>
                  </a:solidFill>
                  <a:prstDash val="solid"/>
                </a:ln>
                <a:solidFill>
                  <a:srgbClr val="7030A0"/>
                </a:solidFill>
                <a:effectLst>
                  <a:outerShdw dist="38100" dir="2640000" algn="bl" rotWithShape="0">
                    <a:schemeClr val="accent1"/>
                  </a:outerShdw>
                </a:effectLst>
              </a:rPr>
              <a:t/>
            </a:r>
            <a:br>
              <a:rPr lang="nb-NO" sz="9600" b="1" dirty="0" smtClean="0">
                <a:ln w="12700">
                  <a:solidFill>
                    <a:schemeClr val="accent1"/>
                  </a:solidFill>
                  <a:prstDash val="solid"/>
                </a:ln>
                <a:solidFill>
                  <a:srgbClr val="7030A0"/>
                </a:solidFill>
                <a:effectLst>
                  <a:outerShdw dist="38100" dir="2640000" algn="bl" rotWithShape="0">
                    <a:schemeClr val="accent1"/>
                  </a:outerShdw>
                </a:effectLst>
              </a:rPr>
            </a:br>
            <a:r>
              <a:rPr lang="nb-NO" sz="9600" b="1" dirty="0" smtClean="0">
                <a:ln w="12700">
                  <a:solidFill>
                    <a:schemeClr val="accent1"/>
                  </a:solidFill>
                  <a:prstDash val="solid"/>
                </a:ln>
                <a:solidFill>
                  <a:srgbClr val="7030A0"/>
                </a:solidFill>
                <a:effectLst>
                  <a:outerShdw dist="38100" dir="2640000" algn="bl" rotWithShape="0">
                    <a:schemeClr val="accent1"/>
                  </a:outerShdw>
                </a:effectLst>
              </a:rPr>
              <a:t>Tekst OCR </a:t>
            </a:r>
            <a:r>
              <a:rPr lang="nb-NO" sz="9600" b="1" dirty="0">
                <a:ln w="12700">
                  <a:solidFill>
                    <a:schemeClr val="accent1"/>
                  </a:solidFill>
                  <a:prstDash val="solid"/>
                </a:ln>
                <a:solidFill>
                  <a:srgbClr val="7030A0"/>
                </a:solidFill>
                <a:effectLst>
                  <a:outerShdw dist="38100" dir="2640000" algn="bl" rotWithShape="0">
                    <a:schemeClr val="accent1"/>
                  </a:outerShdw>
                </a:effectLst>
              </a:rPr>
              <a:t>– </a:t>
            </a:r>
          </a:p>
          <a:p>
            <a:pPr algn="ctr"/>
            <a:r>
              <a:rPr lang="nb-NO" sz="6600" b="1" dirty="0">
                <a:ln w="12700">
                  <a:solidFill>
                    <a:schemeClr val="accent1"/>
                  </a:solidFill>
                  <a:prstDash val="solid"/>
                </a:ln>
                <a:solidFill>
                  <a:srgbClr val="7030A0"/>
                </a:solidFill>
                <a:effectLst>
                  <a:outerShdw dist="38100" dir="2640000" algn="bl" rotWithShape="0">
                    <a:schemeClr val="accent1"/>
                  </a:outerShdw>
                </a:effectLst>
              </a:rPr>
              <a:t>Optical </a:t>
            </a:r>
            <a:r>
              <a:rPr lang="nb-NO" sz="6600" b="1" dirty="0" err="1">
                <a:ln w="12700">
                  <a:solidFill>
                    <a:schemeClr val="accent1"/>
                  </a:solidFill>
                  <a:prstDash val="solid"/>
                </a:ln>
                <a:solidFill>
                  <a:srgbClr val="7030A0"/>
                </a:solidFill>
                <a:effectLst>
                  <a:outerShdw dist="38100" dir="2640000" algn="bl" rotWithShape="0">
                    <a:schemeClr val="accent1"/>
                  </a:outerShdw>
                </a:effectLst>
              </a:rPr>
              <a:t>Character</a:t>
            </a:r>
            <a:r>
              <a:rPr lang="nb-NO" sz="6600" b="1" dirty="0">
                <a:ln w="12700">
                  <a:solidFill>
                    <a:schemeClr val="accent1"/>
                  </a:solidFill>
                  <a:prstDash val="solid"/>
                </a:ln>
                <a:solidFill>
                  <a:srgbClr val="7030A0"/>
                </a:solidFill>
                <a:effectLst>
                  <a:outerShdw dist="38100" dir="2640000" algn="bl" rotWithShape="0">
                    <a:schemeClr val="accent1"/>
                  </a:outerShdw>
                </a:effectLst>
              </a:rPr>
              <a:t> </a:t>
            </a:r>
            <a:r>
              <a:rPr lang="nb-NO" sz="6600" b="1" dirty="0" err="1">
                <a:ln w="12700">
                  <a:solidFill>
                    <a:schemeClr val="accent1"/>
                  </a:solidFill>
                  <a:prstDash val="solid"/>
                </a:ln>
                <a:solidFill>
                  <a:srgbClr val="7030A0"/>
                </a:solidFill>
                <a:effectLst>
                  <a:outerShdw dist="38100" dir="2640000" algn="bl" rotWithShape="0">
                    <a:schemeClr val="accent1"/>
                  </a:outerShdw>
                </a:effectLst>
              </a:rPr>
              <a:t>Recognition</a:t>
            </a:r>
            <a:r>
              <a:rPr lang="nb-NO" sz="6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nb-NO" sz="6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endParaRPr lang="nb-NO"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7992003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10. NÅR SOM HELST OG HVOR SOM HELST</a:t>
            </a:r>
          </a:p>
        </p:txBody>
      </p:sp>
      <p:sp>
        <p:nvSpPr>
          <p:cNvPr id="3" name="Plassholder for innhold 2"/>
          <p:cNvSpPr>
            <a:spLocks noGrp="1"/>
          </p:cNvSpPr>
          <p:nvPr>
            <p:ph idx="1"/>
          </p:nvPr>
        </p:nvSpPr>
        <p:spPr/>
        <p:txBody>
          <a:bodyPr/>
          <a:lstStyle/>
          <a:p>
            <a:pPr marL="0" indent="0">
              <a:buNone/>
            </a:pPr>
            <a:r>
              <a:rPr lang="nb-NO" dirty="0"/>
              <a:t>Med en iPod full av forelesninger, har studenten nå en anledning til å følge en forelesning enten han sitter på bussen, sitter på en treningssykkel, er på hytta, på toget, i baksetet i en bil på vei til hytta, i sofaen hjemme eller sitter på lesesalen. </a:t>
            </a:r>
            <a:r>
              <a:rPr lang="nb-NO" dirty="0" smtClean="0"/>
              <a:t/>
            </a:r>
            <a:br>
              <a:rPr lang="nb-NO" dirty="0" smtClean="0"/>
            </a:br>
            <a:endParaRPr lang="nb-NO" dirty="0"/>
          </a:p>
        </p:txBody>
      </p:sp>
      <p:pic>
        <p:nvPicPr>
          <p:cNvPr id="8194" name="Picture 2" descr="http://t0.gstatic.com/images?q=tbn:ANd9GcQU_C-JSVuoO3HHQohLv47v9tPNzRq_faljwcb3pf0HPr2rA_2a5yPDK4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864" y="4293096"/>
            <a:ext cx="2649576"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22906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11. INNSATTE I FENGSLER</a:t>
            </a:r>
          </a:p>
        </p:txBody>
      </p:sp>
      <p:sp>
        <p:nvSpPr>
          <p:cNvPr id="3" name="Plassholder for innhold 2"/>
          <p:cNvSpPr>
            <a:spLocks noGrp="1"/>
          </p:cNvSpPr>
          <p:nvPr>
            <p:ph idx="1"/>
          </p:nvPr>
        </p:nvSpPr>
        <p:spPr/>
        <p:txBody>
          <a:bodyPr/>
          <a:lstStyle/>
          <a:p>
            <a:pPr marL="0" indent="0">
              <a:buNone/>
            </a:pPr>
            <a:r>
              <a:rPr lang="nb-NO" dirty="0"/>
              <a:t>Samfunnsmessig og for den enkelte ville det være en stor fordel om innsatte i fengsler kunne bruke tiden til å studere. Med innføring av kvalitetsreformen har innsatte opplevd at det nå er vanskeligere å studere. Når forelesningene blir </a:t>
            </a:r>
            <a:r>
              <a:rPr lang="nb-NO" dirty="0" err="1"/>
              <a:t>podcastet</a:t>
            </a:r>
            <a:r>
              <a:rPr lang="nb-NO" dirty="0"/>
              <a:t> vil dette gi nye muligheter til innsatte i fengsler.</a:t>
            </a:r>
          </a:p>
        </p:txBody>
      </p:sp>
      <p:pic>
        <p:nvPicPr>
          <p:cNvPr id="9218" name="Picture 2" descr="C:\Users\magnusn\AppData\Local\Microsoft\Windows\Temporary Internet Files\Content.IE5\9D3YTFHC\MC9002875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1939" y="4621794"/>
            <a:ext cx="1334559" cy="183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85685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12. STUDENTENE FORVENTER DET AV EN MODERNE INSTITUSJON</a:t>
            </a:r>
          </a:p>
        </p:txBody>
      </p:sp>
      <p:sp>
        <p:nvSpPr>
          <p:cNvPr id="3" name="Plassholder for innhold 2"/>
          <p:cNvSpPr>
            <a:spLocks noGrp="1"/>
          </p:cNvSpPr>
          <p:nvPr>
            <p:ph idx="1"/>
          </p:nvPr>
        </p:nvSpPr>
        <p:spPr/>
        <p:txBody>
          <a:bodyPr/>
          <a:lstStyle/>
          <a:p>
            <a:pPr marL="0" indent="0">
              <a:buNone/>
            </a:pPr>
            <a:r>
              <a:rPr lang="nb-NO" dirty="0"/>
              <a:t>Dagens studenter forventer </a:t>
            </a:r>
            <a:r>
              <a:rPr lang="nb-NO" dirty="0" err="1"/>
              <a:t>podcast</a:t>
            </a:r>
            <a:r>
              <a:rPr lang="nb-NO" dirty="0"/>
              <a:t>, og mange studenter er meget forundret over at det ikke gjøres i mye større grad enn det som nå er tilfellet. </a:t>
            </a:r>
          </a:p>
        </p:txBody>
      </p:sp>
      <p:pic>
        <p:nvPicPr>
          <p:cNvPr id="10243" name="Picture 3" descr="D:\bilder\Party\Helpdesk lønningspils mai 2010\IMG_86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7808" y="4293097"/>
            <a:ext cx="2691550" cy="201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025607"/>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13. SAMARBEIDSLÆRING</a:t>
            </a:r>
          </a:p>
        </p:txBody>
      </p:sp>
      <p:sp>
        <p:nvSpPr>
          <p:cNvPr id="3" name="Plassholder for innhold 2"/>
          <p:cNvSpPr>
            <a:spLocks noGrp="1"/>
          </p:cNvSpPr>
          <p:nvPr>
            <p:ph idx="1"/>
          </p:nvPr>
        </p:nvSpPr>
        <p:spPr/>
        <p:txBody>
          <a:bodyPr/>
          <a:lstStyle/>
          <a:p>
            <a:pPr marL="0" indent="0">
              <a:buNone/>
            </a:pPr>
            <a:r>
              <a:rPr lang="nb-NO" dirty="0"/>
              <a:t>Studenter har nå muligheten til å sitte sammen rundt et opptak, lytte, stoppe, diskutere, spole tilbake og avklare vanskelige forhold.</a:t>
            </a:r>
          </a:p>
        </p:txBody>
      </p:sp>
      <p:pic>
        <p:nvPicPr>
          <p:cNvPr id="11266" name="Picture 2" descr="C:\Users\magnusn\AppData\Local\Microsoft\Windows\Temporary Internet Files\Content.IE5\HNH911DU\MP90042306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9" y="3429000"/>
            <a:ext cx="67910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magnusn\AppData\Local\Microsoft\Windows\Temporary Internet Files\Content.IE5\9D3YTFHC\MC90043699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3913" y="5267326"/>
            <a:ext cx="1930400" cy="131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46128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14 PROFILERE INSTITUSJONEN</a:t>
            </a:r>
          </a:p>
        </p:txBody>
      </p:sp>
      <p:sp>
        <p:nvSpPr>
          <p:cNvPr id="3" name="Plassholder for innhold 2"/>
          <p:cNvSpPr>
            <a:spLocks noGrp="1"/>
          </p:cNvSpPr>
          <p:nvPr>
            <p:ph idx="1"/>
          </p:nvPr>
        </p:nvSpPr>
        <p:spPr/>
        <p:txBody>
          <a:bodyPr/>
          <a:lstStyle/>
          <a:p>
            <a:pPr marL="0" indent="0">
              <a:buNone/>
            </a:pPr>
            <a:r>
              <a:rPr lang="nb-NO" dirty="0"/>
              <a:t>Ledende amerikanske universitet har i flere år lagt opptak av forelesninger åpent ut på nettet. Dette har vært med på å gi dem økt internasjonal oppmerksomhet, økt profilering og fremhevet dem som moderne institusjoner.</a:t>
            </a:r>
          </a:p>
        </p:txBody>
      </p:sp>
      <p:pic>
        <p:nvPicPr>
          <p:cNvPr id="12290" name="Picture 2" descr="http://www.hiof.no/neted/modules/archive/front/display.php?data=b5d288826f85904fcb14cf373233a0dc4b9865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6" y="4149081"/>
            <a:ext cx="5328592" cy="285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93078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15. FORELESER KAN EVALUERE SIN EGEN FORMIDLING</a:t>
            </a:r>
          </a:p>
        </p:txBody>
      </p:sp>
      <p:sp>
        <p:nvSpPr>
          <p:cNvPr id="3" name="Plassholder for innhold 2"/>
          <p:cNvSpPr>
            <a:spLocks noGrp="1"/>
          </p:cNvSpPr>
          <p:nvPr>
            <p:ph idx="1"/>
          </p:nvPr>
        </p:nvSpPr>
        <p:spPr>
          <a:xfrm>
            <a:off x="1981200" y="1600201"/>
            <a:ext cx="4834880" cy="4525963"/>
          </a:xfrm>
        </p:spPr>
        <p:txBody>
          <a:bodyPr/>
          <a:lstStyle/>
          <a:p>
            <a:pPr marL="0" indent="0">
              <a:buNone/>
            </a:pPr>
            <a:r>
              <a:rPr lang="nb-NO" dirty="0"/>
              <a:t>Foreleser har nå en ny og unik mulighet til selv å vurdere sin egen formidling. Ved å lytte og se på opptak av egen forelesning, enten alene eller sammen med en kollega, kan man få vurdert og forbedret sin egen undervisning.</a:t>
            </a:r>
          </a:p>
        </p:txBody>
      </p:sp>
      <p:pic>
        <p:nvPicPr>
          <p:cNvPr id="13314" name="Picture 2" descr="D:\bilder\B\IMG_76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8129" y="1700808"/>
            <a:ext cx="2789851" cy="41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66741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16. GJENBRUK OG NYE UNDERVISNINGSFORMER</a:t>
            </a:r>
          </a:p>
        </p:txBody>
      </p:sp>
      <p:sp>
        <p:nvSpPr>
          <p:cNvPr id="3" name="Plassholder for innhold 2"/>
          <p:cNvSpPr>
            <a:spLocks noGrp="1"/>
          </p:cNvSpPr>
          <p:nvPr>
            <p:ph idx="1"/>
          </p:nvPr>
        </p:nvSpPr>
        <p:spPr/>
        <p:txBody>
          <a:bodyPr>
            <a:normAutofit/>
          </a:bodyPr>
          <a:lstStyle/>
          <a:p>
            <a:pPr marL="0" indent="0">
              <a:buNone/>
            </a:pPr>
            <a:r>
              <a:rPr lang="nb-NO" dirty="0"/>
              <a:t>Enkelt sagt, kan vi si at et studium nå består av: forelesninger, lesing av pensum, skriftlige oppgaver og eksamen til slutt. Dersom emnet har tilgang til gode </a:t>
            </a:r>
            <a:r>
              <a:rPr lang="nb-NO" dirty="0" err="1"/>
              <a:t>podcast</a:t>
            </a:r>
            <a:r>
              <a:rPr lang="nb-NO" dirty="0"/>
              <a:t> fra tidligere år eller fra andre institusjoner, kan disse </a:t>
            </a:r>
            <a:r>
              <a:rPr lang="nb-NO" dirty="0" err="1"/>
              <a:t>podcastene</a:t>
            </a:r>
            <a:r>
              <a:rPr lang="nb-NO" dirty="0"/>
              <a:t> nå inngå som en obligatorisk del av pensum, på lik linje med en lærebok. Dette gir de som planlegger selve undervisningen muligheten til å bygge opp og designe kurset og arbeidsformene på en nye og bedre måte.</a:t>
            </a:r>
          </a:p>
        </p:txBody>
      </p:sp>
      <p:pic>
        <p:nvPicPr>
          <p:cNvPr id="14338" name="Picture 2" descr="C:\Users\magnusn\AppData\Local\Microsoft\Windows\Temporary Internet Files\Content.IE5\H1QCOBPY\MP90043734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8088" y="5595380"/>
            <a:ext cx="3096344" cy="1242926"/>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magnusn\AppData\Local\Microsoft\Windows\Temporary Internet Files\Content.IE5\H1QCOBPY\MC9004372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4738" y="0"/>
            <a:ext cx="1472208" cy="14722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magnusn\AppData\Local\Microsoft\Windows\Temporary Internet Files\Content.IE5\H1QCOBPY\MC9004372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9730"/>
            <a:ext cx="1472208" cy="14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9815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17. ETTER- OG VIDEREUTDANNING</a:t>
            </a:r>
          </a:p>
        </p:txBody>
      </p:sp>
      <p:sp>
        <p:nvSpPr>
          <p:cNvPr id="3" name="Plassholder for innhold 2"/>
          <p:cNvSpPr>
            <a:spLocks noGrp="1"/>
          </p:cNvSpPr>
          <p:nvPr>
            <p:ph idx="1"/>
          </p:nvPr>
        </p:nvSpPr>
        <p:spPr/>
        <p:txBody>
          <a:bodyPr/>
          <a:lstStyle/>
          <a:p>
            <a:pPr marL="0" indent="0">
              <a:buNone/>
            </a:pPr>
            <a:r>
              <a:rPr lang="nb-NO" dirty="0"/>
              <a:t>En stor utfordring med mye etter- og videreutdanning er at de fleste av disse studentene er i jobb og ofte bor langt borte fra lærestedet. Mange EVU-kurs lider under at det er alt for få timer med undervisning, kanskje bare tre helgesamlinger i løpet av semesteret. Nå kan antall forelesninger økes, ved at en del av dem eller alle, tilbys som </a:t>
            </a:r>
            <a:r>
              <a:rPr lang="nb-NO" dirty="0" err="1"/>
              <a:t>podcast</a:t>
            </a:r>
            <a:r>
              <a:rPr lang="nb-NO" dirty="0"/>
              <a:t>.</a:t>
            </a:r>
          </a:p>
        </p:txBody>
      </p:sp>
      <p:pic>
        <p:nvPicPr>
          <p:cNvPr id="15362" name="Picture 2" descr="C:\Users\magnusn\AppData\Local\Microsoft\Windows\Temporary Internet Files\Content.IE5\9D3YTFHC\MC90023157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8248" y="5126762"/>
            <a:ext cx="1851434" cy="171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61101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18. POPULÆRVITENSKAPLIGE FOREDRAG</a:t>
            </a:r>
          </a:p>
        </p:txBody>
      </p:sp>
      <p:sp>
        <p:nvSpPr>
          <p:cNvPr id="3" name="Plassholder for innhold 2"/>
          <p:cNvSpPr>
            <a:spLocks noGrp="1"/>
          </p:cNvSpPr>
          <p:nvPr>
            <p:ph idx="1"/>
          </p:nvPr>
        </p:nvSpPr>
        <p:spPr>
          <a:xfrm>
            <a:off x="1981200" y="1600201"/>
            <a:ext cx="8229600" cy="2908920"/>
          </a:xfrm>
        </p:spPr>
        <p:txBody>
          <a:bodyPr/>
          <a:lstStyle/>
          <a:p>
            <a:pPr marL="0" indent="0">
              <a:buNone/>
            </a:pPr>
            <a:r>
              <a:rPr lang="nb-NO" dirty="0"/>
              <a:t>Alle UH-institusjoner har et samfunnsansvar for formidling av kunnskap og nye forskningsresultater. </a:t>
            </a:r>
            <a:r>
              <a:rPr lang="nb-NO" dirty="0" err="1"/>
              <a:t>Podcast</a:t>
            </a:r>
            <a:r>
              <a:rPr lang="nb-NO" dirty="0"/>
              <a:t> av </a:t>
            </a:r>
            <a:r>
              <a:rPr lang="nb-NO" dirty="0" err="1"/>
              <a:t>populærvitenskaplige</a:t>
            </a:r>
            <a:r>
              <a:rPr lang="nb-NO" dirty="0"/>
              <a:t> emner kan øke formidlingen av kunnskap til allmennheten.</a:t>
            </a:r>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7768" y="4221088"/>
            <a:ext cx="3563888" cy="2375926"/>
          </a:xfrm>
          <a:prstGeom prst="rect">
            <a:avLst/>
          </a:prstGeom>
        </p:spPr>
      </p:pic>
    </p:spTree>
    <p:extLst>
      <p:ext uri="{BB962C8B-B14F-4D97-AF65-F5344CB8AC3E}">
        <p14:creationId xmlns:p14="http://schemas.microsoft.com/office/powerpoint/2010/main" val="421215652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19. STUDENTENE PRIORITERER SKOLER MED PODCAST</a:t>
            </a:r>
          </a:p>
        </p:txBody>
      </p:sp>
      <p:sp>
        <p:nvSpPr>
          <p:cNvPr id="3" name="Plassholder for innhold 2"/>
          <p:cNvSpPr>
            <a:spLocks noGrp="1"/>
          </p:cNvSpPr>
          <p:nvPr>
            <p:ph idx="1"/>
          </p:nvPr>
        </p:nvSpPr>
        <p:spPr/>
        <p:txBody>
          <a:bodyPr/>
          <a:lstStyle/>
          <a:p>
            <a:pPr marL="0" indent="0">
              <a:buNone/>
            </a:pPr>
            <a:r>
              <a:rPr lang="nb-NO" dirty="0"/>
              <a:t>Dersom en student som skal studere står mellom å velge tre likeverdige studiesteder, må vi anta at mange studenter vil foretrekke den skolen hvor alle forelesningene blir </a:t>
            </a:r>
            <a:r>
              <a:rPr lang="nb-NO" dirty="0" err="1"/>
              <a:t>podcastet</a:t>
            </a:r>
            <a:r>
              <a:rPr lang="nb-NO" dirty="0"/>
              <a:t>. Slik er det, enten vi ønsker det eller ikke.</a:t>
            </a: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931924"/>
            <a:ext cx="9144000" cy="1926077"/>
          </a:xfrm>
          <a:prstGeom prst="rect">
            <a:avLst/>
          </a:prstGeom>
        </p:spPr>
      </p:pic>
    </p:spTree>
    <p:extLst>
      <p:ext uri="{BB962C8B-B14F-4D97-AF65-F5344CB8AC3E}">
        <p14:creationId xmlns:p14="http://schemas.microsoft.com/office/powerpoint/2010/main" val="36152338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Ta OCR av dette bilde i </a:t>
            </a:r>
            <a:r>
              <a:rPr lang="nb-NO" b="1" dirty="0" err="1" smtClean="0"/>
              <a:t>onenote</a:t>
            </a:r>
            <a:endParaRPr lang="nb-NO" b="1" dirty="0"/>
          </a:p>
        </p:txBody>
      </p:sp>
      <p:sp>
        <p:nvSpPr>
          <p:cNvPr id="3" name="Plassholder for innhold 2"/>
          <p:cNvSpPr>
            <a:spLocks noGrp="1"/>
          </p:cNvSpPr>
          <p:nvPr>
            <p:ph idx="1"/>
          </p:nvPr>
        </p:nvSpPr>
        <p:spPr/>
        <p:txBody>
          <a:bodyPr/>
          <a:lstStyle/>
          <a:p>
            <a:endParaRPr lang="nb-NO"/>
          </a:p>
        </p:txBody>
      </p:sp>
      <p:sp>
        <p:nvSpPr>
          <p:cNvPr id="4" name="AutoShape 2" descr="omvendt undervisning.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5" name="Bilde 4"/>
          <p:cNvPicPr>
            <a:picLocks noChangeAspect="1"/>
          </p:cNvPicPr>
          <p:nvPr/>
        </p:nvPicPr>
        <p:blipFill>
          <a:blip r:embed="rId2"/>
          <a:stretch>
            <a:fillRect/>
          </a:stretch>
        </p:blipFill>
        <p:spPr>
          <a:xfrm>
            <a:off x="838200" y="1825625"/>
            <a:ext cx="9010153" cy="4663682"/>
          </a:xfrm>
          <a:prstGeom prst="rect">
            <a:avLst/>
          </a:prstGeom>
        </p:spPr>
      </p:pic>
      <p:pic>
        <p:nvPicPr>
          <p:cNvPr id="6" name="Picture 2" descr="http://microsoft-news.com/wp-content/uploads/2014/11/OneNote.jpg"/>
          <p:cNvPicPr>
            <a:picLocks noChangeAspect="1" noChangeArrowheads="1"/>
          </p:cNvPicPr>
          <p:nvPr/>
        </p:nvPicPr>
        <p:blipFill rotWithShape="1">
          <a:blip r:embed="rId3">
            <a:extLst>
              <a:ext uri="{28A0092B-C50C-407E-A947-70E740481C1C}">
                <a14:useLocalDpi xmlns:a14="http://schemas.microsoft.com/office/drawing/2010/main" val="0"/>
              </a:ext>
            </a:extLst>
          </a:blip>
          <a:srcRect t="25871" b="27761"/>
          <a:stretch/>
        </p:blipFill>
        <p:spPr bwMode="auto">
          <a:xfrm>
            <a:off x="5964072" y="303796"/>
            <a:ext cx="5670553" cy="1448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03572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20. PROFILERING AV FORELESER - BRANDING</a:t>
            </a:r>
          </a:p>
        </p:txBody>
      </p:sp>
      <p:sp>
        <p:nvSpPr>
          <p:cNvPr id="3" name="Plassholder for innhold 2"/>
          <p:cNvSpPr>
            <a:spLocks noGrp="1"/>
          </p:cNvSpPr>
          <p:nvPr>
            <p:ph idx="1"/>
          </p:nvPr>
        </p:nvSpPr>
        <p:spPr/>
        <p:txBody>
          <a:bodyPr>
            <a:normAutofit/>
          </a:bodyPr>
          <a:lstStyle/>
          <a:p>
            <a:pPr marL="0" indent="0">
              <a:buNone/>
            </a:pPr>
            <a:r>
              <a:rPr lang="nb-NO" dirty="0"/>
              <a:t>Marianne Talbot var i 2009 en helt vanlig professor og foreleser i filosofi blant 80 kollegaer på Institutt for filosofi på Oxford </a:t>
            </a:r>
            <a:r>
              <a:rPr lang="nb-NO" dirty="0" err="1"/>
              <a:t>University</a:t>
            </a:r>
            <a:r>
              <a:rPr lang="nb-NO" dirty="0"/>
              <a:t>. Mange av hennes kollegaer var vel kjent internasjonalt, men ikke hun. En tekniker på Oxford spurte om de kunne </a:t>
            </a:r>
            <a:r>
              <a:rPr lang="nb-NO" dirty="0" err="1"/>
              <a:t>podcaste</a:t>
            </a:r>
            <a:r>
              <a:rPr lang="nb-NO" dirty="0"/>
              <a:t> hennes forelesning som het "A </a:t>
            </a:r>
            <a:r>
              <a:rPr lang="nb-NO" dirty="0" err="1"/>
              <a:t>romp</a:t>
            </a:r>
            <a:r>
              <a:rPr lang="nb-NO" dirty="0"/>
              <a:t> </a:t>
            </a:r>
            <a:r>
              <a:rPr lang="nb-NO" dirty="0" err="1"/>
              <a:t>through</a:t>
            </a:r>
            <a:r>
              <a:rPr lang="nb-NO" dirty="0"/>
              <a:t> </a:t>
            </a:r>
            <a:r>
              <a:rPr lang="nb-NO" dirty="0" err="1"/>
              <a:t>the</a:t>
            </a:r>
            <a:r>
              <a:rPr lang="nb-NO" dirty="0"/>
              <a:t> </a:t>
            </a:r>
            <a:r>
              <a:rPr lang="nb-NO" dirty="0" err="1"/>
              <a:t>history</a:t>
            </a:r>
            <a:r>
              <a:rPr lang="nb-NO" dirty="0"/>
              <a:t> </a:t>
            </a:r>
            <a:r>
              <a:rPr lang="nb-NO" dirty="0" err="1"/>
              <a:t>of</a:t>
            </a:r>
            <a:r>
              <a:rPr lang="nb-NO" dirty="0"/>
              <a:t> </a:t>
            </a:r>
            <a:r>
              <a:rPr lang="nb-NO" dirty="0" err="1"/>
              <a:t>philosophy</a:t>
            </a:r>
            <a:r>
              <a:rPr lang="nb-NO" dirty="0"/>
              <a:t>" på iTunes U. Ikke visste hun mye om hverken </a:t>
            </a:r>
            <a:r>
              <a:rPr lang="nb-NO" dirty="0" err="1"/>
              <a:t>podcast</a:t>
            </a:r>
            <a:r>
              <a:rPr lang="nb-NO" dirty="0"/>
              <a:t> eller iTunes U. Våren 2010 ble hun en suveren "No. 1 </a:t>
            </a:r>
            <a:r>
              <a:rPr lang="nb-NO" dirty="0" err="1"/>
              <a:t>world</a:t>
            </a:r>
            <a:r>
              <a:rPr lang="nb-NO" dirty="0"/>
              <a:t> </a:t>
            </a:r>
            <a:r>
              <a:rPr lang="nb-NO" dirty="0" err="1"/>
              <a:t>wide</a:t>
            </a:r>
            <a:r>
              <a:rPr lang="nb-NO" dirty="0"/>
              <a:t>" i antall nedlastinger fra iTunes U. </a:t>
            </a:r>
          </a:p>
        </p:txBody>
      </p:sp>
      <p:pic>
        <p:nvPicPr>
          <p:cNvPr id="4" name="Bilde 3"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486" y="6300598"/>
            <a:ext cx="9144000" cy="495057"/>
          </a:xfrm>
          <a:prstGeom prst="rect">
            <a:avLst/>
          </a:prstGeom>
        </p:spPr>
      </p:pic>
    </p:spTree>
    <p:extLst>
      <p:ext uri="{BB962C8B-B14F-4D97-AF65-F5344CB8AC3E}">
        <p14:creationId xmlns:p14="http://schemas.microsoft.com/office/powerpoint/2010/main" val="363115267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21. BEDRE UTNYTTELSE AV SAMFUNNETS RESSURSER</a:t>
            </a:r>
          </a:p>
        </p:txBody>
      </p:sp>
      <p:sp>
        <p:nvSpPr>
          <p:cNvPr id="3" name="Plassholder for innhold 2"/>
          <p:cNvSpPr>
            <a:spLocks noGrp="1"/>
          </p:cNvSpPr>
          <p:nvPr>
            <p:ph idx="1"/>
          </p:nvPr>
        </p:nvSpPr>
        <p:spPr/>
        <p:txBody>
          <a:bodyPr/>
          <a:lstStyle/>
          <a:p>
            <a:pPr marL="0" indent="0">
              <a:buNone/>
            </a:pPr>
            <a:r>
              <a:rPr lang="nb-NO" dirty="0"/>
              <a:t>Når samfunnet bruker milliarder vært år på at mange tusen forelesere skal forberede og holde gode forelesninger, så er det synd at mange av disse holdes bare én gang og for et meget begrenset publikum. En av Norges viktigste ressurser er kunnskap, og disse forelesningene kunne utgjøre en ekstra kunnskapsressurs for Norge om de ble gjort tilgjengelig for allmennheten.</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864" y="5801030"/>
            <a:ext cx="5796044" cy="1114624"/>
          </a:xfrm>
          <a:prstGeom prst="rect">
            <a:avLst/>
          </a:prstGeom>
        </p:spPr>
      </p:pic>
    </p:spTree>
    <p:extLst>
      <p:ext uri="{BB962C8B-B14F-4D97-AF65-F5344CB8AC3E}">
        <p14:creationId xmlns:p14="http://schemas.microsoft.com/office/powerpoint/2010/main" val="411032057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22. MER TID TIL FORSKNING</a:t>
            </a:r>
          </a:p>
        </p:txBody>
      </p:sp>
      <p:sp>
        <p:nvSpPr>
          <p:cNvPr id="3" name="Plassholder for innhold 2"/>
          <p:cNvSpPr>
            <a:spLocks noGrp="1"/>
          </p:cNvSpPr>
          <p:nvPr>
            <p:ph idx="1"/>
          </p:nvPr>
        </p:nvSpPr>
        <p:spPr/>
        <p:txBody>
          <a:bodyPr/>
          <a:lstStyle/>
          <a:p>
            <a:pPr marL="0" indent="0">
              <a:buNone/>
            </a:pPr>
            <a:r>
              <a:rPr lang="nb-NO" dirty="0"/>
              <a:t>Mange akademikere blir dratt i to retninger og opplever at de ikke får nok tid til både forskning og undervisning. Mange føler at undervisning krever for mye tid og at de ikke får sin tilmålte tid til forskning. Kanskje </a:t>
            </a:r>
            <a:r>
              <a:rPr lang="nb-NO" dirty="0" err="1"/>
              <a:t>podcast</a:t>
            </a:r>
            <a:r>
              <a:rPr lang="nb-NO" dirty="0"/>
              <a:t> av forelesningene, satt i system på en forsvarlig måte, kan gi noen av akademikerne mer tid til forskning</a:t>
            </a:r>
            <a:r>
              <a:rPr lang="nb-NO" dirty="0" smtClean="0"/>
              <a:t>?</a:t>
            </a:r>
            <a:endParaRPr lang="nb-NO" dirty="0"/>
          </a:p>
        </p:txBody>
      </p:sp>
      <p:pic>
        <p:nvPicPr>
          <p:cNvPr id="16386" name="Picture 2" descr="C:\Users\magnusn\AppData\Local\Microsoft\Windows\Temporary Internet Files\Content.IE5\HNH911DU\MP90043952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1927" y="5043652"/>
            <a:ext cx="2768352" cy="184820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magnusn\AppData\Local\Microsoft\Windows\Temporary Internet Files\Content.IE5\9D3YTFHC\MP90033729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0279" y="5048913"/>
            <a:ext cx="130454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Users\magnusn\AppData\Local\Microsoft\Windows\Temporary Internet Files\Content.IE5\FY64TC7D\MP90043124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2304" y="5042017"/>
            <a:ext cx="1835696" cy="1835696"/>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magnusn\AppData\Local\Microsoft\Windows\Temporary Internet Files\Content.IE5\H1QCOBPY\MP90043942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5539443"/>
            <a:ext cx="3217927" cy="215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375358"/>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Filmer fra Magnus Nohr finner du her:</a:t>
            </a:r>
            <a:endParaRPr lang="nb-NO" dirty="0"/>
          </a:p>
        </p:txBody>
      </p:sp>
      <p:pic>
        <p:nvPicPr>
          <p:cNvPr id="5" name="Plassholder for inn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8334" y="1497765"/>
            <a:ext cx="7735711" cy="4351338"/>
          </a:xfrm>
        </p:spPr>
      </p:pic>
      <p:sp>
        <p:nvSpPr>
          <p:cNvPr id="3" name="TekstSylinder 2"/>
          <p:cNvSpPr txBox="1"/>
          <p:nvPr/>
        </p:nvSpPr>
        <p:spPr>
          <a:xfrm>
            <a:off x="336884" y="5967663"/>
            <a:ext cx="4251158" cy="646331"/>
          </a:xfrm>
          <a:prstGeom prst="rect">
            <a:avLst/>
          </a:prstGeom>
          <a:noFill/>
        </p:spPr>
        <p:txBody>
          <a:bodyPr wrap="square" rtlCol="0">
            <a:spAutoFit/>
          </a:bodyPr>
          <a:lstStyle/>
          <a:p>
            <a:r>
              <a:rPr lang="nb-NO" dirty="0">
                <a:hlinkClick r:id="rId3"/>
              </a:rPr>
              <a:t>http://screencast.hiof.no</a:t>
            </a:r>
            <a:r>
              <a:rPr lang="nb-NO" dirty="0" smtClean="0">
                <a:hlinkClick r:id="rId3"/>
              </a:rPr>
              <a:t>/</a:t>
            </a:r>
            <a:endParaRPr lang="nb-NO" dirty="0" smtClean="0"/>
          </a:p>
          <a:p>
            <a:r>
              <a:rPr lang="nb-NO" dirty="0" smtClean="0">
                <a:hlinkClick r:id="rId4"/>
              </a:rPr>
              <a:t>www.youtube.com/magnusnohr</a:t>
            </a:r>
            <a:r>
              <a:rPr lang="nb-NO" dirty="0" smtClean="0"/>
              <a:t> </a:t>
            </a:r>
            <a:endParaRPr lang="nb-NO" dirty="0"/>
          </a:p>
        </p:txBody>
      </p:sp>
      <p:sp>
        <p:nvSpPr>
          <p:cNvPr id="4" name="Rektangel 3"/>
          <p:cNvSpPr/>
          <p:nvPr/>
        </p:nvSpPr>
        <p:spPr>
          <a:xfrm rot="20359458">
            <a:off x="7976591" y="5505998"/>
            <a:ext cx="3169009" cy="923330"/>
          </a:xfrm>
          <a:prstGeom prst="rect">
            <a:avLst/>
          </a:prstGeom>
          <a:noFill/>
        </p:spPr>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Spørsmål?</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81957758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332692"/>
            <a:ext cx="8218147" cy="1107996"/>
          </a:xfrm>
          <a:prstGeom prst="rect">
            <a:avLst/>
          </a:prstGeom>
        </p:spPr>
        <p:txBody>
          <a:bodyPr wrap="none">
            <a:spAutoFit/>
          </a:bodyPr>
          <a:lstStyle/>
          <a:p>
            <a:r>
              <a:rPr lang="nn-NO" sz="6600" u="sng" smtClean="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2"/>
              </a:rPr>
              <a:t>https://mix.office.com/</a:t>
            </a:r>
            <a:endParaRPr lang="nb-NO" sz="6600" dirty="0"/>
          </a:p>
        </p:txBody>
      </p:sp>
      <p:sp>
        <p:nvSpPr>
          <p:cNvPr id="3" name="Rektangel 2"/>
          <p:cNvSpPr/>
          <p:nvPr/>
        </p:nvSpPr>
        <p:spPr>
          <a:xfrm>
            <a:off x="409073" y="2424046"/>
            <a:ext cx="6096000" cy="738664"/>
          </a:xfrm>
          <a:prstGeom prst="rect">
            <a:avLst/>
          </a:prstGeom>
        </p:spPr>
        <p:txBody>
          <a:bodyPr>
            <a:spAutoFit/>
          </a:bodyPr>
          <a:lstStyle/>
          <a:p>
            <a:pPr>
              <a:spcAft>
                <a:spcPts val="0"/>
              </a:spcAft>
            </a:pPr>
            <a:r>
              <a:rPr lang="nn-NO" dirty="0" err="1"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Flere</a:t>
            </a:r>
            <a:r>
              <a:rPr lang="nn-NO"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nn-NO" dirty="0">
                <a:solidFill>
                  <a:srgbClr val="1F497D"/>
                </a:solidFill>
                <a:latin typeface="Calibri" panose="020F0502020204030204" pitchFamily="34" charset="0"/>
                <a:ea typeface="Calibri" panose="020F0502020204030204" pitchFamily="34" charset="0"/>
                <a:cs typeface="Times New Roman" panose="02020603050405020304" pitchFamily="18" charset="0"/>
              </a:rPr>
              <a:t>innføringsressursar finn du </a:t>
            </a:r>
            <a:r>
              <a:rPr lang="nn-NO"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her</a:t>
            </a:r>
            <a:r>
              <a:rPr lang="nn-NO" dirty="0">
                <a:solidFill>
                  <a:srgbClr val="1F497D"/>
                </a:solidFill>
                <a:latin typeface="Calibri" panose="020F0502020204030204" pitchFamily="34" charset="0"/>
                <a:ea typeface="Calibri" panose="020F0502020204030204" pitchFamily="34" charset="0"/>
                <a:cs typeface="Times New Roman" panose="02020603050405020304" pitchFamily="18" charset="0"/>
              </a:rPr>
              <a:t>:</a:t>
            </a:r>
            <a:endParaRPr lang="nb-NO" dirty="0">
              <a:latin typeface="Calibri" panose="020F0502020204030204" pitchFamily="34" charset="0"/>
              <a:ea typeface="Calibri" panose="020F0502020204030204" pitchFamily="34" charset="0"/>
              <a:cs typeface="Times New Roman" panose="02020603050405020304" pitchFamily="18" charset="0"/>
            </a:endParaRPr>
          </a:p>
          <a:p>
            <a:r>
              <a:rPr lang="nn-NO" sz="240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https://mix.office.com/gallery/category/how-to</a:t>
            </a:r>
            <a:endParaRPr lang="nb-NO" sz="2400" dirty="0"/>
          </a:p>
        </p:txBody>
      </p:sp>
    </p:spTree>
    <p:extLst>
      <p:ext uri="{BB962C8B-B14F-4D97-AF65-F5344CB8AC3E}">
        <p14:creationId xmlns:p14="http://schemas.microsoft.com/office/powerpoint/2010/main" val="3053342051"/>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3013397" y="1155450"/>
            <a:ext cx="8803927" cy="5047178"/>
          </a:xfrm>
          <a:prstGeom prst="rect">
            <a:avLst/>
          </a:prstGeom>
        </p:spPr>
      </p:pic>
      <p:sp>
        <p:nvSpPr>
          <p:cNvPr id="43" name="TextBox 42"/>
          <p:cNvSpPr txBox="1"/>
          <p:nvPr/>
        </p:nvSpPr>
        <p:spPr>
          <a:xfrm>
            <a:off x="377222" y="142100"/>
            <a:ext cx="4768899" cy="523220"/>
          </a:xfrm>
          <a:prstGeom prst="rect">
            <a:avLst/>
          </a:prstGeom>
          <a:noFill/>
        </p:spPr>
        <p:txBody>
          <a:bodyPr wrap="square" rtlCol="0">
            <a:spAutoFit/>
          </a:bodyPr>
          <a:lstStyle/>
          <a:p>
            <a:r>
              <a:rPr lang="en-US" sz="2800" dirty="0" smtClean="0">
                <a:latin typeface="Segoe UI Light" panose="020B0502040204020203" pitchFamily="34" charset="0"/>
                <a:cs typeface="Segoe UI Light" panose="020B0502040204020203" pitchFamily="34" charset="0"/>
              </a:rPr>
              <a:t>Create your first Mix recording</a:t>
            </a:r>
            <a:endParaRPr lang="en-US" sz="2800" dirty="0">
              <a:latin typeface="Segoe UI Light" panose="020B0502040204020203" pitchFamily="34" charset="0"/>
              <a:cs typeface="Segoe UI Light" panose="020B0502040204020203" pitchFamily="34" charset="0"/>
            </a:endParaRPr>
          </a:p>
        </p:txBody>
      </p:sp>
      <p:pic>
        <p:nvPicPr>
          <p:cNvPr id="44" name="Picture 43"/>
          <p:cNvPicPr>
            <a:picLocks noChangeAspect="1"/>
          </p:cNvPicPr>
          <p:nvPr/>
        </p:nvPicPr>
        <p:blipFill>
          <a:blip r:embed="rId4"/>
          <a:stretch>
            <a:fillRect/>
          </a:stretch>
        </p:blipFill>
        <p:spPr>
          <a:xfrm>
            <a:off x="9513933" y="182144"/>
            <a:ext cx="2200522" cy="393952"/>
          </a:xfrm>
          <a:prstGeom prst="rect">
            <a:avLst/>
          </a:prstGeom>
        </p:spPr>
      </p:pic>
      <p:cxnSp>
        <p:nvCxnSpPr>
          <p:cNvPr id="46" name="Straight Connector 45"/>
          <p:cNvCxnSpPr/>
          <p:nvPr/>
        </p:nvCxnSpPr>
        <p:spPr>
          <a:xfrm>
            <a:off x="288517" y="750398"/>
            <a:ext cx="11528808"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21431" y="1628541"/>
            <a:ext cx="1934609" cy="584775"/>
          </a:xfrm>
          <a:prstGeom prst="rect">
            <a:avLst/>
          </a:prstGeom>
          <a:noFill/>
        </p:spPr>
        <p:txBody>
          <a:bodyPr wrap="square" rtlCol="0">
            <a:spAutoFit/>
          </a:bodyPr>
          <a:lstStyle/>
          <a:p>
            <a:r>
              <a:rPr lang="en-US" sz="1600" dirty="0" smtClean="0">
                <a:latin typeface="Segoe UI Light" panose="020B0502040204020203" pitchFamily="34" charset="0"/>
                <a:cs typeface="Segoe UI Light" panose="020B0502040204020203" pitchFamily="34" charset="0"/>
              </a:rPr>
              <a:t>Click </a:t>
            </a:r>
            <a:r>
              <a:rPr lang="en-US" sz="1600" dirty="0" smtClean="0">
                <a:latin typeface="+mj-lt"/>
                <a:cs typeface="Segoe UI Light" panose="020B0502040204020203" pitchFamily="34" charset="0"/>
              </a:rPr>
              <a:t>Slide Recording</a:t>
            </a:r>
            <a:r>
              <a:rPr lang="en-US" sz="1600" dirty="0" smtClean="0">
                <a:latin typeface="Segoe UI Light" panose="020B0502040204020203" pitchFamily="34" charset="0"/>
                <a:cs typeface="Segoe UI Light" panose="020B0502040204020203" pitchFamily="34" charset="0"/>
              </a:rPr>
              <a:t>. </a:t>
            </a:r>
          </a:p>
        </p:txBody>
      </p:sp>
      <p:sp>
        <p:nvSpPr>
          <p:cNvPr id="22" name="Oval 21"/>
          <p:cNvSpPr/>
          <p:nvPr/>
        </p:nvSpPr>
        <p:spPr>
          <a:xfrm>
            <a:off x="444153" y="1684314"/>
            <a:ext cx="457200" cy="45720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Segoe UI Semibold" panose="020B0702040204020203" pitchFamily="34" charset="0"/>
                <a:cs typeface="Segoe UI Semibold" panose="020B0702040204020203" pitchFamily="34" charset="0"/>
              </a:rPr>
              <a:t>1</a:t>
            </a:r>
            <a:endParaRPr lang="en-US" sz="2400" dirty="0">
              <a:solidFill>
                <a:schemeClr val="bg1"/>
              </a:solidFill>
              <a:latin typeface="Segoe UI Semibold" panose="020B0702040204020203" pitchFamily="34" charset="0"/>
              <a:cs typeface="Segoe UI Semibold" panose="020B0702040204020203" pitchFamily="34" charset="0"/>
            </a:endParaRPr>
          </a:p>
        </p:txBody>
      </p:sp>
      <p:pic>
        <p:nvPicPr>
          <p:cNvPr id="23" name="Picture 22"/>
          <p:cNvPicPr>
            <a:picLocks noChangeAspect="1"/>
          </p:cNvPicPr>
          <p:nvPr/>
        </p:nvPicPr>
        <p:blipFill>
          <a:blip r:embed="rId5"/>
          <a:stretch>
            <a:fillRect/>
          </a:stretch>
        </p:blipFill>
        <p:spPr>
          <a:xfrm>
            <a:off x="2241453" y="586201"/>
            <a:ext cx="667504" cy="1061939"/>
          </a:xfrm>
          <a:prstGeom prst="rect">
            <a:avLst/>
          </a:prstGeom>
        </p:spPr>
      </p:pic>
      <p:sp>
        <p:nvSpPr>
          <p:cNvPr id="30" name="TextBox 29"/>
          <p:cNvSpPr txBox="1"/>
          <p:nvPr/>
        </p:nvSpPr>
        <p:spPr>
          <a:xfrm>
            <a:off x="387373" y="1155450"/>
            <a:ext cx="1851401" cy="369332"/>
          </a:xfrm>
          <a:prstGeom prst="rect">
            <a:avLst/>
          </a:prstGeom>
          <a:noFill/>
        </p:spPr>
        <p:txBody>
          <a:bodyPr wrap="square" rtlCol="0">
            <a:spAutoFit/>
          </a:bodyPr>
          <a:lstStyle/>
          <a:p>
            <a:r>
              <a:rPr lang="en-US" dirty="0" smtClean="0">
                <a:latin typeface="Segoe UI Semibold" panose="020B0702040204020203" pitchFamily="34" charset="0"/>
                <a:cs typeface="Segoe UI Semibold" panose="020B0702040204020203" pitchFamily="34" charset="0"/>
              </a:rPr>
              <a:t>In the </a:t>
            </a:r>
            <a:r>
              <a:rPr lang="en-US" dirty="0">
                <a:latin typeface="Segoe UI Semibold" panose="020B0702040204020203" pitchFamily="34" charset="0"/>
                <a:cs typeface="Segoe UI Semibold" panose="020B0702040204020203" pitchFamily="34" charset="0"/>
              </a:rPr>
              <a:t>Mix </a:t>
            </a:r>
            <a:r>
              <a:rPr lang="en-US" dirty="0" smtClean="0">
                <a:latin typeface="Segoe UI Semibold" panose="020B0702040204020203" pitchFamily="34" charset="0"/>
                <a:cs typeface="Segoe UI Semibold" panose="020B0702040204020203" pitchFamily="34" charset="0"/>
              </a:rPr>
              <a:t>tab</a:t>
            </a:r>
            <a:endParaRPr lang="en-US" dirty="0">
              <a:latin typeface="Segoe UI Semibold" panose="020B0702040204020203" pitchFamily="34" charset="0"/>
              <a:cs typeface="Segoe UI Semibold" panose="020B0702040204020203" pitchFamily="34" charset="0"/>
            </a:endParaRPr>
          </a:p>
        </p:txBody>
      </p:sp>
      <p:sp>
        <p:nvSpPr>
          <p:cNvPr id="18" name="Right Triangle 17"/>
          <p:cNvSpPr/>
          <p:nvPr/>
        </p:nvSpPr>
        <p:spPr>
          <a:xfrm>
            <a:off x="2960480" y="2433665"/>
            <a:ext cx="3743639" cy="388110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stCxn id="18" idx="0"/>
            <a:endCxn id="18" idx="4"/>
          </p:cNvCxnSpPr>
          <p:nvPr/>
        </p:nvCxnSpPr>
        <p:spPr>
          <a:xfrm>
            <a:off x="2960480" y="2433665"/>
            <a:ext cx="3743639" cy="3881105"/>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Rectangular Callout 2"/>
          <p:cNvSpPr/>
          <p:nvPr/>
        </p:nvSpPr>
        <p:spPr>
          <a:xfrm>
            <a:off x="3188131" y="1890993"/>
            <a:ext cx="1614638" cy="429562"/>
          </a:xfrm>
          <a:prstGeom prst="wedgeRectCallout">
            <a:avLst>
              <a:gd name="adj1" fmla="val -32699"/>
              <a:gd name="adj2" fmla="val -799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185691" y="1958644"/>
            <a:ext cx="1603929" cy="307777"/>
          </a:xfrm>
          <a:prstGeom prst="rect">
            <a:avLst/>
          </a:prstGeom>
          <a:noFill/>
        </p:spPr>
        <p:txBody>
          <a:bodyPr wrap="square" rtlCol="0">
            <a:spAutoFit/>
          </a:bodyPr>
          <a:lstStyle/>
          <a:p>
            <a:pPr algn="ctr"/>
            <a:r>
              <a:rPr lang="en-US" sz="1400" b="1" dirty="0" smtClean="0">
                <a:solidFill>
                  <a:schemeClr val="bg1"/>
                </a:solidFill>
                <a:latin typeface="Segoe Print" panose="02000600000000000000" pitchFamily="2" charset="0"/>
              </a:rPr>
              <a:t>Start recording</a:t>
            </a:r>
            <a:endParaRPr lang="en-US" sz="1400" b="1" dirty="0">
              <a:solidFill>
                <a:schemeClr val="bg1"/>
              </a:solidFill>
              <a:latin typeface="Segoe Print" panose="02000600000000000000" pitchFamily="2" charset="0"/>
            </a:endParaRPr>
          </a:p>
        </p:txBody>
      </p:sp>
      <p:sp>
        <p:nvSpPr>
          <p:cNvPr id="36" name="Rectangular Callout 35"/>
          <p:cNvSpPr/>
          <p:nvPr/>
        </p:nvSpPr>
        <p:spPr>
          <a:xfrm>
            <a:off x="8046720" y="2973506"/>
            <a:ext cx="2456109" cy="386839"/>
          </a:xfrm>
          <a:prstGeom prst="wedgeRectCallout">
            <a:avLst>
              <a:gd name="adj1" fmla="val 33559"/>
              <a:gd name="adj2" fmla="val 944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761977" y="3028051"/>
            <a:ext cx="3025594" cy="307777"/>
          </a:xfrm>
          <a:prstGeom prst="rect">
            <a:avLst/>
          </a:prstGeom>
          <a:noFill/>
        </p:spPr>
        <p:txBody>
          <a:bodyPr wrap="square" rtlCol="0">
            <a:spAutoFit/>
          </a:bodyPr>
          <a:lstStyle/>
          <a:p>
            <a:pPr algn="ctr"/>
            <a:r>
              <a:rPr lang="en-US" sz="1400" b="1" dirty="0" smtClean="0">
                <a:solidFill>
                  <a:schemeClr val="bg1"/>
                </a:solidFill>
                <a:latin typeface="Segoe Print" panose="02000600000000000000" pitchFamily="2" charset="0"/>
              </a:rPr>
              <a:t>Camera and microphone</a:t>
            </a:r>
            <a:endParaRPr lang="en-US" sz="1400" b="1" dirty="0">
              <a:solidFill>
                <a:schemeClr val="bg1"/>
              </a:solidFill>
              <a:latin typeface="Segoe Print" panose="02000600000000000000" pitchFamily="2" charset="0"/>
            </a:endParaRPr>
          </a:p>
        </p:txBody>
      </p:sp>
      <p:sp>
        <p:nvSpPr>
          <p:cNvPr id="37" name="Rectangular Callout 36"/>
          <p:cNvSpPr/>
          <p:nvPr/>
        </p:nvSpPr>
        <p:spPr>
          <a:xfrm>
            <a:off x="8177465" y="4621477"/>
            <a:ext cx="2325364" cy="585060"/>
          </a:xfrm>
          <a:prstGeom prst="wedgeRectCallout">
            <a:avLst>
              <a:gd name="adj1" fmla="val 33367"/>
              <a:gd name="adj2" fmla="val 812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223064" y="4680582"/>
            <a:ext cx="2231425" cy="707886"/>
          </a:xfrm>
          <a:prstGeom prst="rect">
            <a:avLst/>
          </a:prstGeom>
          <a:noFill/>
        </p:spPr>
        <p:txBody>
          <a:bodyPr wrap="square" rtlCol="0">
            <a:spAutoFit/>
          </a:bodyPr>
          <a:lstStyle/>
          <a:p>
            <a:pPr algn="ctr"/>
            <a:r>
              <a:rPr lang="en-US" sz="1400" b="1" dirty="0" smtClean="0">
                <a:solidFill>
                  <a:schemeClr val="bg1"/>
                </a:solidFill>
                <a:latin typeface="Segoe Print" panose="02000600000000000000" pitchFamily="2" charset="0"/>
              </a:rPr>
              <a:t>Draw on slides</a:t>
            </a:r>
          </a:p>
          <a:p>
            <a:pPr algn="ctr"/>
            <a:r>
              <a:rPr lang="en-US" sz="1200" dirty="0" smtClean="0">
                <a:solidFill>
                  <a:schemeClr val="bg1"/>
                </a:solidFill>
                <a:latin typeface="Segoe Print" panose="02000600000000000000" pitchFamily="2" charset="0"/>
              </a:rPr>
              <a:t>(once you start recording)</a:t>
            </a:r>
            <a:endParaRPr lang="en-US" sz="1200" dirty="0">
              <a:solidFill>
                <a:schemeClr val="bg1"/>
              </a:solidFill>
              <a:latin typeface="Segoe Print" panose="02000600000000000000" pitchFamily="2" charset="0"/>
            </a:endParaRPr>
          </a:p>
          <a:p>
            <a:pPr algn="ctr"/>
            <a:endParaRPr lang="en-US" sz="1400" b="1" dirty="0">
              <a:solidFill>
                <a:schemeClr val="bg1"/>
              </a:solidFill>
              <a:latin typeface="Segoe Print" panose="02000600000000000000" pitchFamily="2" charset="0"/>
            </a:endParaRPr>
          </a:p>
        </p:txBody>
      </p:sp>
      <p:sp>
        <p:nvSpPr>
          <p:cNvPr id="42" name="Rectangular Callout 41"/>
          <p:cNvSpPr/>
          <p:nvPr/>
        </p:nvSpPr>
        <p:spPr>
          <a:xfrm>
            <a:off x="9702801" y="1825789"/>
            <a:ext cx="1991360" cy="585060"/>
          </a:xfrm>
          <a:prstGeom prst="wedgeRectCallout">
            <a:avLst>
              <a:gd name="adj1" fmla="val 33816"/>
              <a:gd name="adj2" fmla="val -769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9544125" y="1887671"/>
            <a:ext cx="2298840" cy="492443"/>
          </a:xfrm>
          <a:prstGeom prst="rect">
            <a:avLst/>
          </a:prstGeom>
          <a:noFill/>
        </p:spPr>
        <p:txBody>
          <a:bodyPr wrap="square" rtlCol="0">
            <a:spAutoFit/>
          </a:bodyPr>
          <a:lstStyle/>
          <a:p>
            <a:pPr algn="ctr"/>
            <a:r>
              <a:rPr lang="en-US" sz="1400" b="1" dirty="0" smtClean="0">
                <a:solidFill>
                  <a:schemeClr val="bg1"/>
                </a:solidFill>
                <a:latin typeface="Segoe Print" panose="02000600000000000000" pitchFamily="2" charset="0"/>
              </a:rPr>
              <a:t>Close</a:t>
            </a:r>
            <a:br>
              <a:rPr lang="en-US" sz="1400" b="1" dirty="0" smtClean="0">
                <a:solidFill>
                  <a:schemeClr val="bg1"/>
                </a:solidFill>
                <a:latin typeface="Segoe Print" panose="02000600000000000000" pitchFamily="2" charset="0"/>
              </a:rPr>
            </a:br>
            <a:r>
              <a:rPr lang="en-US" sz="1200" dirty="0" smtClean="0">
                <a:solidFill>
                  <a:schemeClr val="bg1"/>
                </a:solidFill>
                <a:latin typeface="Segoe Print" panose="02000600000000000000" pitchFamily="2" charset="0"/>
              </a:rPr>
              <a:t>(return to the Mix tab)</a:t>
            </a:r>
            <a:endParaRPr lang="en-US" sz="1200" dirty="0">
              <a:solidFill>
                <a:schemeClr val="bg1"/>
              </a:solidFill>
              <a:latin typeface="Segoe Print" panose="02000600000000000000" pitchFamily="2" charset="0"/>
            </a:endParaRPr>
          </a:p>
        </p:txBody>
      </p:sp>
      <p:sp>
        <p:nvSpPr>
          <p:cNvPr id="34" name="TextBox 33"/>
          <p:cNvSpPr txBox="1"/>
          <p:nvPr/>
        </p:nvSpPr>
        <p:spPr>
          <a:xfrm>
            <a:off x="990790" y="3413726"/>
            <a:ext cx="3337369" cy="1323439"/>
          </a:xfrm>
          <a:prstGeom prst="rect">
            <a:avLst/>
          </a:prstGeom>
          <a:noFill/>
        </p:spPr>
        <p:txBody>
          <a:bodyPr wrap="square" rtlCol="0">
            <a:spAutoFit/>
          </a:bodyPr>
          <a:lstStyle/>
          <a:p>
            <a:r>
              <a:rPr lang="en-US" sz="1600" dirty="0" smtClean="0">
                <a:latin typeface="Segoe UI Light" panose="020B0502040204020203" pitchFamily="34" charset="0"/>
                <a:cs typeface="Segoe UI Light" panose="020B0502040204020203" pitchFamily="34" charset="0"/>
              </a:rPr>
              <a:t>Click </a:t>
            </a:r>
            <a:r>
              <a:rPr lang="en-US" sz="1600" dirty="0" smtClean="0">
                <a:latin typeface="+mj-lt"/>
                <a:cs typeface="Segoe UI Light" panose="020B0502040204020203" pitchFamily="34" charset="0"/>
              </a:rPr>
              <a:t>Record</a:t>
            </a:r>
            <a:r>
              <a:rPr lang="en-US" sz="1600" dirty="0" smtClean="0">
                <a:latin typeface="Segoe UI Light" panose="020B0502040204020203" pitchFamily="34" charset="0"/>
                <a:cs typeface="Segoe UI Light" panose="020B0502040204020203" pitchFamily="34" charset="0"/>
              </a:rPr>
              <a:t>. Now try drawing </a:t>
            </a:r>
            <a:br>
              <a:rPr lang="en-US" sz="1600" dirty="0" smtClean="0">
                <a:latin typeface="Segoe UI Light" panose="020B0502040204020203" pitchFamily="34" charset="0"/>
                <a:cs typeface="Segoe UI Light" panose="020B0502040204020203" pitchFamily="34" charset="0"/>
              </a:rPr>
            </a:br>
            <a:r>
              <a:rPr lang="en-US" sz="1600" dirty="0" smtClean="0">
                <a:latin typeface="Segoe UI Light" panose="020B0502040204020203" pitchFamily="34" charset="0"/>
                <a:cs typeface="Segoe UI Light" panose="020B0502040204020203" pitchFamily="34" charset="0"/>
              </a:rPr>
              <a:t>on this slide. You can narrate too! </a:t>
            </a:r>
          </a:p>
          <a:p>
            <a:r>
              <a:rPr lang="en-US" sz="1600" dirty="0" smtClean="0">
                <a:latin typeface="Segoe UI Light" panose="020B0502040204020203" pitchFamily="34" charset="0"/>
                <a:cs typeface="Segoe UI Light" panose="020B0502040204020203" pitchFamily="34" charset="0"/>
              </a:rPr>
              <a:t>Click </a:t>
            </a:r>
            <a:r>
              <a:rPr lang="en-US" sz="1600" dirty="0" smtClean="0">
                <a:latin typeface="+mj-lt"/>
                <a:cs typeface="Segoe UI Light" panose="020B0502040204020203" pitchFamily="34" charset="0"/>
              </a:rPr>
              <a:t>Stop</a:t>
            </a:r>
            <a:r>
              <a:rPr lang="en-US" sz="1600" dirty="0" smtClean="0">
                <a:latin typeface="Segoe UI Light" panose="020B0502040204020203" pitchFamily="34" charset="0"/>
                <a:cs typeface="Segoe UI Light" panose="020B0502040204020203" pitchFamily="34" charset="0"/>
              </a:rPr>
              <a:t> </a:t>
            </a:r>
            <a:r>
              <a:rPr lang="en-US" sz="1600" dirty="0">
                <a:latin typeface="Segoe UI Light" panose="020B0502040204020203" pitchFamily="34" charset="0"/>
                <a:cs typeface="Segoe UI Light" panose="020B0502040204020203" pitchFamily="34" charset="0"/>
              </a:rPr>
              <a:t>w</a:t>
            </a:r>
            <a:r>
              <a:rPr lang="en-US" sz="1600" dirty="0" smtClean="0">
                <a:latin typeface="Segoe UI Light" panose="020B0502040204020203" pitchFamily="34" charset="0"/>
                <a:cs typeface="Segoe UI Light" panose="020B0502040204020203" pitchFamily="34" charset="0"/>
              </a:rPr>
              <a:t>hen finished.</a:t>
            </a:r>
            <a:endParaRPr lang="en-US" sz="1600" dirty="0">
              <a:latin typeface="Segoe UI Light" panose="020B0502040204020203" pitchFamily="34" charset="0"/>
              <a:cs typeface="Segoe UI Light" panose="020B0502040204020203" pitchFamily="34" charset="0"/>
            </a:endParaRPr>
          </a:p>
          <a:p>
            <a:endParaRPr lang="en-US" sz="1600" dirty="0" smtClean="0">
              <a:latin typeface="Segoe UI Light" panose="020B0502040204020203" pitchFamily="34" charset="0"/>
              <a:cs typeface="Segoe UI Light" panose="020B0502040204020203" pitchFamily="34" charset="0"/>
            </a:endParaRPr>
          </a:p>
          <a:p>
            <a:r>
              <a:rPr lang="en-US" sz="1600" dirty="0" smtClean="0">
                <a:latin typeface="Segoe UI Light" panose="020B0502040204020203" pitchFamily="34" charset="0"/>
                <a:cs typeface="Segoe UI Light" panose="020B0502040204020203" pitchFamily="34" charset="0"/>
              </a:rPr>
              <a:t>Click </a:t>
            </a:r>
            <a:r>
              <a:rPr lang="en-US" sz="1600" dirty="0">
                <a:latin typeface="+mj-lt"/>
                <a:cs typeface="Segoe UI Light" panose="020B0502040204020203" pitchFamily="34" charset="0"/>
              </a:rPr>
              <a:t>Close</a:t>
            </a:r>
            <a:r>
              <a:rPr lang="en-US" sz="1600" dirty="0" smtClean="0">
                <a:latin typeface="Segoe UI Light" panose="020B0502040204020203" pitchFamily="34" charset="0"/>
                <a:cs typeface="Segoe UI Light" panose="020B0502040204020203" pitchFamily="34" charset="0"/>
              </a:rPr>
              <a:t> to return to the Mix tab.</a:t>
            </a:r>
            <a:endParaRPr lang="en-US" sz="1600" dirty="0">
              <a:latin typeface="Segoe UI Light" panose="020B0502040204020203" pitchFamily="34" charset="0"/>
              <a:cs typeface="Segoe UI Light" panose="020B0502040204020203" pitchFamily="34" charset="0"/>
            </a:endParaRPr>
          </a:p>
        </p:txBody>
      </p:sp>
      <p:sp>
        <p:nvSpPr>
          <p:cNvPr id="15" name="Oval 14"/>
          <p:cNvSpPr/>
          <p:nvPr/>
        </p:nvSpPr>
        <p:spPr>
          <a:xfrm>
            <a:off x="522478" y="3458914"/>
            <a:ext cx="457200" cy="45720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Segoe UI Semibold" panose="020B0702040204020203" pitchFamily="34" charset="0"/>
                <a:cs typeface="Segoe UI Semibold" panose="020B0702040204020203" pitchFamily="34" charset="0"/>
              </a:rPr>
              <a:t>2</a:t>
            </a:r>
            <a:endParaRPr lang="en-US" sz="2400" dirty="0">
              <a:solidFill>
                <a:schemeClr val="bg1"/>
              </a:solidFill>
              <a:latin typeface="Segoe UI Semibold" panose="020B0702040204020203" pitchFamily="34" charset="0"/>
              <a:cs typeface="Segoe UI Semibold" panose="020B0702040204020203" pitchFamily="34" charset="0"/>
            </a:endParaRPr>
          </a:p>
        </p:txBody>
      </p:sp>
      <p:sp>
        <p:nvSpPr>
          <p:cNvPr id="21" name="Oval 20"/>
          <p:cNvSpPr/>
          <p:nvPr/>
        </p:nvSpPr>
        <p:spPr>
          <a:xfrm>
            <a:off x="544444" y="5588041"/>
            <a:ext cx="457200" cy="45720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Segoe UI Semibold" panose="020B0702040204020203" pitchFamily="34" charset="0"/>
                <a:cs typeface="Segoe UI Semibold" panose="020B0702040204020203" pitchFamily="34" charset="0"/>
              </a:rPr>
              <a:t>3</a:t>
            </a:r>
            <a:endParaRPr lang="en-US" sz="2400" dirty="0">
              <a:solidFill>
                <a:schemeClr val="bg1"/>
              </a:solidFill>
              <a:latin typeface="Segoe UI Semibold" panose="020B0702040204020203" pitchFamily="34" charset="0"/>
              <a:cs typeface="Segoe UI Semibold" panose="020B0702040204020203" pitchFamily="34" charset="0"/>
            </a:endParaRPr>
          </a:p>
        </p:txBody>
      </p:sp>
      <p:sp>
        <p:nvSpPr>
          <p:cNvPr id="33" name="TextBox 32"/>
          <p:cNvSpPr txBox="1"/>
          <p:nvPr/>
        </p:nvSpPr>
        <p:spPr>
          <a:xfrm>
            <a:off x="1075849" y="5504743"/>
            <a:ext cx="3252310" cy="584775"/>
          </a:xfrm>
          <a:prstGeom prst="rect">
            <a:avLst/>
          </a:prstGeom>
          <a:noFill/>
        </p:spPr>
        <p:txBody>
          <a:bodyPr wrap="square" rtlCol="0">
            <a:spAutoFit/>
          </a:bodyPr>
          <a:lstStyle/>
          <a:p>
            <a:r>
              <a:rPr lang="en-US" sz="1600" dirty="0" smtClean="0">
                <a:latin typeface="Segoe UI Light" panose="020B0502040204020203" pitchFamily="34" charset="0"/>
                <a:cs typeface="Segoe UI Light" panose="020B0502040204020203" pitchFamily="34" charset="0"/>
              </a:rPr>
              <a:t>Click </a:t>
            </a:r>
            <a:r>
              <a:rPr lang="en-US" sz="1600" dirty="0" smtClean="0">
                <a:latin typeface="+mj-lt"/>
                <a:cs typeface="Segoe UI Light" panose="020B0502040204020203" pitchFamily="34" charset="0"/>
              </a:rPr>
              <a:t>Upload to Mix </a:t>
            </a:r>
            <a:r>
              <a:rPr lang="en-US" sz="1600" dirty="0" smtClean="0">
                <a:latin typeface="Segoe UI Light" panose="020B0502040204020203" pitchFamily="34" charset="0"/>
                <a:cs typeface="Segoe UI Light" panose="020B0502040204020203" pitchFamily="34" charset="0"/>
              </a:rPr>
              <a:t>to view and share your interactive presentation.</a:t>
            </a:r>
            <a:endParaRPr lang="en-US" sz="1600" dirty="0">
              <a:latin typeface="Segoe UI Light" panose="020B0502040204020203" pitchFamily="34" charset="0"/>
              <a:cs typeface="Segoe UI Light" panose="020B0502040204020203" pitchFamily="34" charset="0"/>
            </a:endParaRPr>
          </a:p>
        </p:txBody>
      </p:sp>
      <p:pic>
        <p:nvPicPr>
          <p:cNvPr id="12" name="Picture 11"/>
          <p:cNvPicPr>
            <a:picLocks noChangeAspect="1"/>
          </p:cNvPicPr>
          <p:nvPr/>
        </p:nvPicPr>
        <p:blipFill>
          <a:blip r:embed="rId6"/>
          <a:stretch>
            <a:fillRect/>
          </a:stretch>
        </p:blipFill>
        <p:spPr>
          <a:xfrm>
            <a:off x="4314601" y="5131146"/>
            <a:ext cx="675090" cy="1061939"/>
          </a:xfrm>
          <a:prstGeom prst="rect">
            <a:avLst/>
          </a:prstGeom>
        </p:spPr>
      </p:pic>
      <p:sp>
        <p:nvSpPr>
          <p:cNvPr id="29" name="TextBox 28"/>
          <p:cNvSpPr txBox="1"/>
          <p:nvPr/>
        </p:nvSpPr>
        <p:spPr>
          <a:xfrm>
            <a:off x="467254" y="2956931"/>
            <a:ext cx="3144625" cy="369332"/>
          </a:xfrm>
          <a:prstGeom prst="rect">
            <a:avLst/>
          </a:prstGeom>
          <a:noFill/>
        </p:spPr>
        <p:txBody>
          <a:bodyPr wrap="square" rtlCol="0">
            <a:spAutoFit/>
          </a:bodyPr>
          <a:lstStyle/>
          <a:p>
            <a:r>
              <a:rPr lang="en-US" dirty="0" smtClean="0">
                <a:latin typeface="Segoe UI Semibold" panose="020B0702040204020203" pitchFamily="34" charset="0"/>
                <a:cs typeface="Segoe UI Semibold" panose="020B0702040204020203" pitchFamily="34" charset="0"/>
              </a:rPr>
              <a:t>In the Slide Recording View</a:t>
            </a:r>
            <a:endParaRPr lang="en-US" dirty="0">
              <a:latin typeface="Segoe UI Semibold" panose="020B0702040204020203" pitchFamily="34" charset="0"/>
              <a:cs typeface="Segoe UI Semibold" panose="020B0702040204020203" pitchFamily="34" charset="0"/>
            </a:endParaRPr>
          </a:p>
        </p:txBody>
      </p:sp>
      <p:sp>
        <p:nvSpPr>
          <p:cNvPr id="31" name="TextBox 30"/>
          <p:cNvSpPr txBox="1"/>
          <p:nvPr/>
        </p:nvSpPr>
        <p:spPr>
          <a:xfrm>
            <a:off x="489221" y="5075761"/>
            <a:ext cx="1851401" cy="369332"/>
          </a:xfrm>
          <a:prstGeom prst="rect">
            <a:avLst/>
          </a:prstGeom>
          <a:noFill/>
        </p:spPr>
        <p:txBody>
          <a:bodyPr wrap="square" rtlCol="0">
            <a:spAutoFit/>
          </a:bodyPr>
          <a:lstStyle/>
          <a:p>
            <a:r>
              <a:rPr lang="en-US" dirty="0" smtClean="0">
                <a:latin typeface="Segoe UI Semibold" panose="020B0702040204020203" pitchFamily="34" charset="0"/>
                <a:cs typeface="Segoe UI Semibold" panose="020B0702040204020203" pitchFamily="34" charset="0"/>
              </a:rPr>
              <a:t>In the </a:t>
            </a:r>
            <a:r>
              <a:rPr lang="en-US" dirty="0">
                <a:latin typeface="Segoe UI Semibold" panose="020B0702040204020203" pitchFamily="34" charset="0"/>
                <a:cs typeface="Segoe UI Semibold" panose="020B0702040204020203" pitchFamily="34" charset="0"/>
              </a:rPr>
              <a:t>Mix </a:t>
            </a:r>
            <a:r>
              <a:rPr lang="en-US" dirty="0" smtClean="0">
                <a:latin typeface="Segoe UI Semibold" panose="020B0702040204020203" pitchFamily="34" charset="0"/>
                <a:cs typeface="Segoe UI Semibold" panose="020B0702040204020203" pitchFamily="34" charset="0"/>
              </a:rPr>
              <a:t>tab</a:t>
            </a:r>
            <a:endParaRPr lang="en-US" dirty="0">
              <a:latin typeface="Segoe UI Semibold" panose="020B0702040204020203" pitchFamily="34" charset="0"/>
              <a:cs typeface="Segoe UI Semibold" panose="020B0702040204020203" pitchFamily="34" charset="0"/>
            </a:endParaRPr>
          </a:p>
        </p:txBody>
      </p:sp>
      <p:sp>
        <p:nvSpPr>
          <p:cNvPr id="45" name="TextBox 44"/>
          <p:cNvSpPr txBox="1"/>
          <p:nvPr/>
        </p:nvSpPr>
        <p:spPr>
          <a:xfrm>
            <a:off x="6253891" y="5370581"/>
            <a:ext cx="3847148" cy="523220"/>
          </a:xfrm>
          <a:prstGeom prst="rect">
            <a:avLst/>
          </a:prstGeom>
          <a:noFill/>
        </p:spPr>
        <p:txBody>
          <a:bodyPr wrap="square" rtlCol="0">
            <a:spAutoFit/>
          </a:bodyPr>
          <a:lstStyle/>
          <a:p>
            <a:r>
              <a:rPr lang="en-US" sz="2800" dirty="0" smtClean="0">
                <a:solidFill>
                  <a:schemeClr val="bg1">
                    <a:lumMod val="75000"/>
                  </a:schemeClr>
                </a:solidFill>
                <a:latin typeface="Segoe UI" panose="020B0502040204020203" pitchFamily="34" charset="0"/>
                <a:cs typeface="Segoe UI" panose="020B0502040204020203" pitchFamily="34" charset="0"/>
              </a:rPr>
              <a:t>Slide Recording View</a:t>
            </a:r>
            <a:endParaRPr lang="en-US" sz="2800" dirty="0">
              <a:solidFill>
                <a:schemeClr val="bg1">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77352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Office lens APP</a:t>
            </a:r>
            <a:endParaRPr lang="nb-NO" dirty="0"/>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5599" y="1720535"/>
            <a:ext cx="2353972" cy="417830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0688"/>
            <a:ext cx="2705457" cy="4802187"/>
          </a:xfrm>
          <a:prstGeom prst="rect">
            <a:avLst/>
          </a:prstGeom>
        </p:spPr>
      </p:pic>
      <p:pic>
        <p:nvPicPr>
          <p:cNvPr id="6" name="Bil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5456" y="1720535"/>
            <a:ext cx="2785526" cy="4152900"/>
          </a:xfrm>
          <a:prstGeom prst="rect">
            <a:avLst/>
          </a:prstGeom>
        </p:spPr>
      </p:pic>
      <p:pic>
        <p:nvPicPr>
          <p:cNvPr id="8" name="Bild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6256" y="1690688"/>
            <a:ext cx="2679343" cy="4755834"/>
          </a:xfrm>
          <a:prstGeom prst="rect">
            <a:avLst/>
          </a:prstGeom>
        </p:spPr>
      </p:pic>
      <p:pic>
        <p:nvPicPr>
          <p:cNvPr id="9" name="Bil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2908" y="1720535"/>
            <a:ext cx="2319092" cy="4116388"/>
          </a:xfrm>
          <a:prstGeom prst="rect">
            <a:avLst/>
          </a:prstGeom>
        </p:spPr>
      </p:pic>
      <p:pic>
        <p:nvPicPr>
          <p:cNvPr id="11266" name="Picture 2" descr="http://www.gizbot.com/img/2015/04/03-1428052066-occicelensim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2220" y="-40481"/>
            <a:ext cx="2308225" cy="173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6068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rot="20474402">
            <a:off x="1399652" y="2204610"/>
            <a:ext cx="9392700" cy="2400657"/>
          </a:xfrm>
          <a:prstGeom prst="rect">
            <a:avLst/>
          </a:prstGeom>
          <a:noFill/>
          <a:effectLst>
            <a:glow rad="228600">
              <a:schemeClr val="accent5">
                <a:satMod val="175000"/>
                <a:alpha val="40000"/>
              </a:schemeClr>
            </a:glow>
          </a:effectLst>
        </p:spPr>
        <p:txBody>
          <a:bodyPr wrap="none" lIns="91440" tIns="45720" rIns="91440" bIns="45720">
            <a:spAutoFit/>
          </a:bodyPr>
          <a:lstStyle/>
          <a:p>
            <a:pPr algn="ctr"/>
            <a:r>
              <a:rPr lang="nb-NO" sz="15000" b="1" cap="none" spc="0" dirty="0" smtClean="0">
                <a:ln w="12700">
                  <a:solidFill>
                    <a:schemeClr val="accent1"/>
                  </a:solidFill>
                  <a:prstDash val="solid"/>
                </a:ln>
                <a:solidFill>
                  <a:srgbClr val="7030A0"/>
                </a:solidFill>
                <a:effectLst>
                  <a:outerShdw dist="38100" dir="2640000" algn="bl" rotWithShape="0">
                    <a:schemeClr val="accent1"/>
                  </a:outerShdw>
                </a:effectLst>
              </a:rPr>
              <a:t>Talesyntese</a:t>
            </a:r>
            <a:endParaRPr lang="nb-NO" sz="15000" b="1" cap="none" spc="0" dirty="0">
              <a:ln w="12700">
                <a:solidFill>
                  <a:schemeClr val="accent1"/>
                </a:solidFill>
                <a:prstDash val="solid"/>
              </a:ln>
              <a:solidFill>
                <a:srgbClr val="7030A0"/>
              </a:solidFill>
              <a:effectLst>
                <a:outerShdw dist="38100" dir="2640000" algn="bl" rotWithShape="0">
                  <a:schemeClr val="accent1"/>
                </a:outerShdw>
              </a:effectLst>
            </a:endParaRPr>
          </a:p>
        </p:txBody>
      </p:sp>
    </p:spTree>
    <p:extLst>
      <p:ext uri="{BB962C8B-B14F-4D97-AF65-F5344CB8AC3E}">
        <p14:creationId xmlns:p14="http://schemas.microsoft.com/office/powerpoint/2010/main" val="18235863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Talesyntese</a:t>
            </a:r>
          </a:p>
        </p:txBody>
      </p:sp>
      <p:sp>
        <p:nvSpPr>
          <p:cNvPr id="3" name="Plassholder for innhold 2"/>
          <p:cNvSpPr>
            <a:spLocks noGrp="1"/>
          </p:cNvSpPr>
          <p:nvPr>
            <p:ph idx="1"/>
          </p:nvPr>
        </p:nvSpPr>
        <p:spPr/>
        <p:txBody>
          <a:bodyPr/>
          <a:lstStyle/>
          <a:p>
            <a:pPr marL="0" indent="0">
              <a:buNone/>
            </a:pPr>
            <a:r>
              <a:rPr lang="nn-NO" b="1" dirty="0"/>
              <a:t>«Talesyntese</a:t>
            </a:r>
            <a:r>
              <a:rPr lang="nn-NO" dirty="0"/>
              <a:t> er namnet på ein spesiell type dataprogram, som simulerer menneskeleg tale. Talesynteseprogram er av to typar. Dei kan enten lese opp tekst dei får som input (som når ein brukar får eit program til å lese opp e-posten for seg), eller dei kan generere tale ut frå eit visst sett av inputdata (som når programmet formidlar informasjon på grunnlag av inputdata, t.d. kan det generere ei setning </a:t>
            </a:r>
            <a:r>
              <a:rPr lang="nn-NO" i="1" dirty="0"/>
              <a:t>Neste buss går om 25 minutt.</a:t>
            </a:r>
            <a:r>
              <a:rPr lang="nn-NO" dirty="0"/>
              <a:t> ut i frå informasjon henta i ein busstabell, og kunnskap om kva klokka er akkurat no).» (Kilde: Wikipedia)</a:t>
            </a:r>
            <a:endParaRPr lang="nb-NO" dirty="0"/>
          </a:p>
        </p:txBody>
      </p:sp>
      <p:sp>
        <p:nvSpPr>
          <p:cNvPr id="5" name="TekstSylinder 4"/>
          <p:cNvSpPr txBox="1"/>
          <p:nvPr/>
        </p:nvSpPr>
        <p:spPr>
          <a:xfrm>
            <a:off x="838200" y="5924550"/>
            <a:ext cx="10515600" cy="646331"/>
          </a:xfrm>
          <a:prstGeom prst="rect">
            <a:avLst/>
          </a:prstGeom>
          <a:ln>
            <a:solidFill>
              <a:schemeClr val="accent5"/>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nb-NO" dirty="0" smtClean="0"/>
              <a:t> 		</a:t>
            </a:r>
            <a:r>
              <a:rPr lang="nb-NO" sz="3600" dirty="0">
                <a:hlinkClick r:id="rId3"/>
              </a:rPr>
              <a:t>http://</a:t>
            </a:r>
            <a:r>
              <a:rPr lang="nb-NO" sz="3600" dirty="0" smtClean="0">
                <a:hlinkClick r:id="rId3"/>
              </a:rPr>
              <a:t>youtu.be/Q2_DzDuIEZU</a:t>
            </a:r>
            <a:r>
              <a:rPr lang="nb-NO" sz="3600" dirty="0" smtClean="0"/>
              <a:t> </a:t>
            </a:r>
          </a:p>
        </p:txBody>
      </p:sp>
      <p:pic>
        <p:nvPicPr>
          <p:cNvPr id="6" name="Bil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764" y="5953660"/>
            <a:ext cx="1057275" cy="588109"/>
          </a:xfrm>
          <a:prstGeom prst="rect">
            <a:avLst/>
          </a:prstGeom>
        </p:spPr>
      </p:pic>
    </p:spTree>
    <p:extLst>
      <p:ext uri="{BB962C8B-B14F-4D97-AF65-F5344CB8AC3E}">
        <p14:creationId xmlns:p14="http://schemas.microsoft.com/office/powerpoint/2010/main" val="3042932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VOXIT</a:t>
            </a:r>
            <a:r>
              <a:rPr lang="nb-NO" dirty="0" smtClean="0"/>
              <a:t> </a:t>
            </a:r>
            <a:endParaRPr lang="nb-NO" dirty="0"/>
          </a:p>
        </p:txBody>
      </p:sp>
      <p:pic>
        <p:nvPicPr>
          <p:cNvPr id="5" name="Plassholder for innhold 4" descr="Skjermutklip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5191" y="2584611"/>
            <a:ext cx="8213788" cy="4273389"/>
          </a:xfrm>
        </p:spPr>
      </p:pic>
      <p:pic>
        <p:nvPicPr>
          <p:cNvPr id="4" name="Bilde 3"/>
          <p:cNvPicPr>
            <a:picLocks noChangeAspect="1"/>
          </p:cNvPicPr>
          <p:nvPr/>
        </p:nvPicPr>
        <p:blipFill>
          <a:blip r:embed="rId4"/>
          <a:stretch>
            <a:fillRect/>
          </a:stretch>
        </p:blipFill>
        <p:spPr>
          <a:xfrm>
            <a:off x="2876550" y="774861"/>
            <a:ext cx="9315450" cy="3619500"/>
          </a:xfrm>
          <a:prstGeom prst="rect">
            <a:avLst/>
          </a:prstGeom>
        </p:spPr>
      </p:pic>
    </p:spTree>
    <p:extLst>
      <p:ext uri="{BB962C8B-B14F-4D97-AF65-F5344CB8AC3E}">
        <p14:creationId xmlns:p14="http://schemas.microsoft.com/office/powerpoint/2010/main" val="2761783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rot="20474402">
            <a:off x="2374409" y="2228672"/>
            <a:ext cx="7443191" cy="2400657"/>
          </a:xfrm>
          <a:prstGeom prst="rect">
            <a:avLst/>
          </a:prstGeom>
          <a:noFill/>
          <a:effectLst>
            <a:glow rad="228600">
              <a:schemeClr val="accent5">
                <a:satMod val="175000"/>
                <a:alpha val="40000"/>
              </a:schemeClr>
            </a:glow>
          </a:effectLst>
        </p:spPr>
        <p:txBody>
          <a:bodyPr wrap="none" lIns="91440" tIns="45720" rIns="91440" bIns="45720">
            <a:spAutoFit/>
          </a:bodyPr>
          <a:lstStyle/>
          <a:p>
            <a:pPr algn="ctr"/>
            <a:r>
              <a:rPr lang="nb-NO" sz="15000" b="1" dirty="0">
                <a:ln w="12700">
                  <a:solidFill>
                    <a:schemeClr val="accent1"/>
                  </a:solidFill>
                  <a:prstDash val="solid"/>
                </a:ln>
                <a:solidFill>
                  <a:srgbClr val="7030A0"/>
                </a:solidFill>
                <a:effectLst>
                  <a:outerShdw dist="38100" dir="2640000" algn="bl" rotWithShape="0">
                    <a:schemeClr val="accent1"/>
                  </a:outerShdw>
                </a:effectLst>
              </a:rPr>
              <a:t>L</a:t>
            </a:r>
            <a:r>
              <a:rPr lang="nb-NO" sz="15000" b="1" cap="none" spc="0" dirty="0" smtClean="0">
                <a:ln w="12700">
                  <a:solidFill>
                    <a:schemeClr val="accent1"/>
                  </a:solidFill>
                  <a:prstDash val="solid"/>
                </a:ln>
                <a:solidFill>
                  <a:srgbClr val="7030A0"/>
                </a:solidFill>
                <a:effectLst>
                  <a:outerShdw dist="38100" dir="2640000" algn="bl" rotWithShape="0">
                    <a:schemeClr val="accent1"/>
                  </a:outerShdw>
                </a:effectLst>
              </a:rPr>
              <a:t>ydbøker</a:t>
            </a:r>
            <a:endParaRPr lang="nb-NO" sz="15000" b="1" cap="none" spc="0" dirty="0">
              <a:ln w="12700">
                <a:solidFill>
                  <a:schemeClr val="accent1"/>
                </a:solidFill>
                <a:prstDash val="solid"/>
              </a:ln>
              <a:solidFill>
                <a:srgbClr val="7030A0"/>
              </a:solidFill>
              <a:effectLst>
                <a:outerShdw dist="38100" dir="2640000" algn="bl" rotWithShape="0">
                  <a:schemeClr val="accent1"/>
                </a:outerShdw>
              </a:effectLst>
            </a:endParaRPr>
          </a:p>
        </p:txBody>
      </p:sp>
    </p:spTree>
    <p:extLst>
      <p:ext uri="{BB962C8B-B14F-4D97-AF65-F5344CB8AC3E}">
        <p14:creationId xmlns:p14="http://schemas.microsoft.com/office/powerpoint/2010/main" val="1407443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ktangel 3"/>
          <p:cNvSpPr/>
          <p:nvPr/>
        </p:nvSpPr>
        <p:spPr>
          <a:xfrm>
            <a:off x="186776" y="4281563"/>
            <a:ext cx="5509970" cy="830997"/>
          </a:xfrm>
          <a:prstGeom prst="rect">
            <a:avLst/>
          </a:prstGeom>
        </p:spPr>
        <p:txBody>
          <a:bodyPr wrap="none">
            <a:spAutoFit/>
          </a:bodyPr>
          <a:lstStyle/>
          <a:p>
            <a:r>
              <a:rPr lang="nb-NO" sz="4800" b="1" dirty="0" smtClean="0">
                <a:hlinkClick r:id="rId4"/>
              </a:rPr>
              <a:t>http://www.nlb.no/</a:t>
            </a:r>
            <a:r>
              <a:rPr lang="nb-NO" sz="4800" b="1" dirty="0" smtClean="0"/>
              <a:t> </a:t>
            </a:r>
            <a:endParaRPr lang="nb-NO" sz="4800" b="1" dirty="0"/>
          </a:p>
        </p:txBody>
      </p:sp>
    </p:spTree>
    <p:extLst>
      <p:ext uri="{BB962C8B-B14F-4D97-AF65-F5344CB8AC3E}">
        <p14:creationId xmlns:p14="http://schemas.microsoft.com/office/powerpoint/2010/main" val="26213100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200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drupal.org/files/images/bit.ly-logo-300x232%5B1%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241" y="1779315"/>
            <a:ext cx="3963154" cy="306484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lstStyle/>
          <a:p>
            <a:r>
              <a:rPr lang="nb-NO" dirty="0" smtClean="0"/>
              <a:t>Forkorte URL slik at de går å huske</a:t>
            </a:r>
            <a:endParaRPr lang="nb-NO" dirty="0"/>
          </a:p>
        </p:txBody>
      </p:sp>
      <p:sp>
        <p:nvSpPr>
          <p:cNvPr id="4" name="TekstSylinder 3"/>
          <p:cNvSpPr txBox="1"/>
          <p:nvPr/>
        </p:nvSpPr>
        <p:spPr>
          <a:xfrm>
            <a:off x="838200" y="5957047"/>
            <a:ext cx="10336306" cy="769441"/>
          </a:xfrm>
          <a:prstGeom prst="rect">
            <a:avLst/>
          </a:prstGeom>
          <a:solidFill>
            <a:schemeClr val="bg1"/>
          </a:solidFill>
          <a:ln w="31750">
            <a:solidFill>
              <a:srgbClr val="00B0F0"/>
            </a:solidFill>
          </a:ln>
        </p:spPr>
        <p:txBody>
          <a:bodyPr wrap="square" rtlCol="0">
            <a:spAutoFit/>
          </a:bodyPr>
          <a:lstStyle/>
          <a:p>
            <a:pPr algn="ctr"/>
            <a:r>
              <a:rPr lang="nb-NO" sz="4400" dirty="0" smtClean="0">
                <a:hlinkClick r:id="rId4"/>
              </a:rPr>
              <a:t>https://youtu.be/OXllHXjWp1k</a:t>
            </a:r>
            <a:r>
              <a:rPr lang="nb-NO" sz="4400" dirty="0" smtClean="0"/>
              <a:t> </a:t>
            </a:r>
            <a:endParaRPr lang="nb-NO" sz="4400" dirty="0"/>
          </a:p>
        </p:txBody>
      </p:sp>
      <p:pic>
        <p:nvPicPr>
          <p:cNvPr id="5" name="Picture 2" descr="http://logok.org/wp-content/uploads/2014/08/YouTube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511" y="5866965"/>
            <a:ext cx="1266137" cy="94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254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Fire typer lydbøker </a:t>
            </a:r>
            <a:r>
              <a:rPr lang="nb-NO" dirty="0"/>
              <a:t>- NCC-bøker </a:t>
            </a:r>
            <a:r>
              <a:rPr lang="nb-NO" dirty="0" smtClean="0"/>
              <a:t/>
            </a:r>
            <a:br>
              <a:rPr lang="nb-NO" dirty="0" smtClean="0"/>
            </a:br>
            <a:r>
              <a:rPr lang="nb-NO" dirty="0" smtClean="0"/>
              <a:t>og </a:t>
            </a:r>
            <a:r>
              <a:rPr lang="nb-NO" dirty="0"/>
              <a:t>fulltekst-bøker</a:t>
            </a:r>
          </a:p>
        </p:txBody>
      </p:sp>
      <p:sp>
        <p:nvSpPr>
          <p:cNvPr id="3" name="Plassholder for innhold 2"/>
          <p:cNvSpPr>
            <a:spLocks noGrp="1"/>
          </p:cNvSpPr>
          <p:nvPr>
            <p:ph idx="1"/>
          </p:nvPr>
        </p:nvSpPr>
        <p:spPr/>
        <p:txBody>
          <a:bodyPr>
            <a:normAutofit/>
          </a:bodyPr>
          <a:lstStyle/>
          <a:p>
            <a:r>
              <a:rPr lang="nb-NO" sz="4400" dirty="0" smtClean="0"/>
              <a:t>1. lydbok – lest inn av et menneske</a:t>
            </a:r>
          </a:p>
          <a:p>
            <a:r>
              <a:rPr lang="nb-NO" sz="4400" dirty="0" smtClean="0"/>
              <a:t>2. lydbok lest inn ved hjelp av talesyntese</a:t>
            </a:r>
          </a:p>
          <a:p>
            <a:r>
              <a:rPr lang="nb-NO" sz="4400" dirty="0" smtClean="0"/>
              <a:t>3. lydbok lest inn av et menneske med </a:t>
            </a:r>
            <a:r>
              <a:rPr lang="nb-NO" sz="4400" u="sng" dirty="0" smtClean="0"/>
              <a:t>tekst</a:t>
            </a:r>
            <a:endParaRPr lang="nb-NO" sz="4400" dirty="0" smtClean="0"/>
          </a:p>
          <a:p>
            <a:r>
              <a:rPr lang="nb-NO" sz="4400" dirty="0"/>
              <a:t>4</a:t>
            </a:r>
            <a:r>
              <a:rPr lang="nb-NO" sz="4400" dirty="0" smtClean="0"/>
              <a:t>. lydbok lest inn ved hjelp av talesyntese med </a:t>
            </a:r>
            <a:r>
              <a:rPr lang="nb-NO" sz="4400" u="sng" dirty="0" smtClean="0"/>
              <a:t>tekst</a:t>
            </a:r>
            <a:endParaRPr lang="nb-NO" sz="4400" u="sng" dirty="0"/>
          </a:p>
        </p:txBody>
      </p:sp>
      <p:pic>
        <p:nvPicPr>
          <p:cNvPr id="4" name="Bilde 3"/>
          <p:cNvPicPr>
            <a:picLocks noChangeAspect="1"/>
          </p:cNvPicPr>
          <p:nvPr/>
        </p:nvPicPr>
        <p:blipFill>
          <a:blip r:embed="rId3"/>
          <a:stretch>
            <a:fillRect/>
          </a:stretch>
        </p:blipFill>
        <p:spPr>
          <a:xfrm>
            <a:off x="9103895" y="1"/>
            <a:ext cx="3088105" cy="1887176"/>
          </a:xfrm>
          <a:prstGeom prst="rect">
            <a:avLst/>
          </a:prstGeom>
        </p:spPr>
      </p:pic>
      <p:sp>
        <p:nvSpPr>
          <p:cNvPr id="7" name="TekstSylinder 6"/>
          <p:cNvSpPr txBox="1"/>
          <p:nvPr/>
        </p:nvSpPr>
        <p:spPr>
          <a:xfrm>
            <a:off x="838200" y="5924550"/>
            <a:ext cx="10515600" cy="646331"/>
          </a:xfrm>
          <a:prstGeom prst="rect">
            <a:avLst/>
          </a:prstGeom>
          <a:ln>
            <a:solidFill>
              <a:schemeClr val="accent5"/>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nb-NO" dirty="0" smtClean="0"/>
              <a:t> 		</a:t>
            </a:r>
            <a:r>
              <a:rPr lang="nb-NO" sz="3600" dirty="0">
                <a:hlinkClick r:id="rId4"/>
              </a:rPr>
              <a:t>http://</a:t>
            </a:r>
            <a:r>
              <a:rPr lang="nb-NO" sz="3600" dirty="0" smtClean="0">
                <a:hlinkClick r:id="rId4"/>
              </a:rPr>
              <a:t>youtu.be/cohGCVaO3Z8</a:t>
            </a:r>
            <a:r>
              <a:rPr lang="nb-NO" sz="3600" dirty="0" smtClean="0"/>
              <a:t> </a:t>
            </a:r>
          </a:p>
        </p:txBody>
      </p:sp>
      <p:pic>
        <p:nvPicPr>
          <p:cNvPr id="8"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764" y="5953660"/>
            <a:ext cx="1057275" cy="588109"/>
          </a:xfrm>
          <a:prstGeom prst="rect">
            <a:avLst/>
          </a:prstGeom>
        </p:spPr>
      </p:pic>
    </p:spTree>
    <p:extLst>
      <p:ext uri="{BB962C8B-B14F-4D97-AF65-F5344CB8AC3E}">
        <p14:creationId xmlns:p14="http://schemas.microsoft.com/office/powerpoint/2010/main" val="3393446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Ndla</a:t>
            </a:r>
            <a:r>
              <a:rPr lang="nb-NO" dirty="0" smtClean="0"/>
              <a:t> har talesyntese på de fleste av sine tekster</a:t>
            </a:r>
            <a:endParaRPr lang="nb-NO" dirty="0"/>
          </a:p>
        </p:txBody>
      </p:sp>
      <p:pic>
        <p:nvPicPr>
          <p:cNvPr id="4" name="Plassholder for innhold 3"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7070" y="1339850"/>
            <a:ext cx="6851209" cy="4351338"/>
          </a:xfrm>
        </p:spPr>
      </p:pic>
      <p:sp>
        <p:nvSpPr>
          <p:cNvPr id="5" name="Rektangel 4"/>
          <p:cNvSpPr/>
          <p:nvPr/>
        </p:nvSpPr>
        <p:spPr>
          <a:xfrm>
            <a:off x="3885593" y="6296581"/>
            <a:ext cx="4168642" cy="369332"/>
          </a:xfrm>
          <a:prstGeom prst="rect">
            <a:avLst/>
          </a:prstGeom>
        </p:spPr>
        <p:txBody>
          <a:bodyPr wrap="none">
            <a:spAutoFit/>
          </a:bodyPr>
          <a:lstStyle/>
          <a:p>
            <a:r>
              <a:rPr lang="nb-NO" dirty="0" smtClean="0"/>
              <a:t>Eksempel: </a:t>
            </a:r>
            <a:r>
              <a:rPr lang="nb-NO" dirty="0" smtClean="0">
                <a:hlinkClick r:id="rId3"/>
              </a:rPr>
              <a:t>http</a:t>
            </a:r>
            <a:r>
              <a:rPr lang="nb-NO" dirty="0">
                <a:hlinkClick r:id="rId3"/>
              </a:rPr>
              <a:t>://</a:t>
            </a:r>
            <a:r>
              <a:rPr lang="nb-NO" dirty="0" smtClean="0">
                <a:hlinkClick r:id="rId3"/>
              </a:rPr>
              <a:t>ndla.no/nb/node/24477</a:t>
            </a:r>
            <a:r>
              <a:rPr lang="nb-NO" dirty="0" smtClean="0"/>
              <a:t> </a:t>
            </a:r>
            <a:endParaRPr lang="nb-NO" dirty="0"/>
          </a:p>
        </p:txBody>
      </p:sp>
      <p:sp>
        <p:nvSpPr>
          <p:cNvPr id="6" name="Ellipse 5"/>
          <p:cNvSpPr/>
          <p:nvPr/>
        </p:nvSpPr>
        <p:spPr>
          <a:xfrm>
            <a:off x="7362825" y="2665413"/>
            <a:ext cx="704850" cy="4016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539434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527"/>
            <a:ext cx="5759355" cy="6841651"/>
          </a:xfrm>
        </p:spPr>
      </p:pic>
      <p:sp>
        <p:nvSpPr>
          <p:cNvPr id="5" name="Bildeforklaring formet som et avrundet rektangel 4"/>
          <p:cNvSpPr/>
          <p:nvPr/>
        </p:nvSpPr>
        <p:spPr>
          <a:xfrm>
            <a:off x="6086901" y="464024"/>
            <a:ext cx="5773003" cy="3452883"/>
          </a:xfrm>
          <a:prstGeom prst="wedgeRoundRectCallout">
            <a:avLst>
              <a:gd name="adj1" fmla="val -89627"/>
              <a:gd name="adj2" fmla="val 589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200" dirty="0" smtClean="0"/>
              <a:t>Jeg lager mine egne lydbøker!</a:t>
            </a:r>
            <a:endParaRPr lang="nb-NO" sz="7200" dirty="0"/>
          </a:p>
        </p:txBody>
      </p:sp>
    </p:spTree>
    <p:extLst>
      <p:ext uri="{BB962C8B-B14F-4D97-AF65-F5344CB8AC3E}">
        <p14:creationId xmlns:p14="http://schemas.microsoft.com/office/powerpoint/2010/main" val="1180005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05276" y="-159306"/>
            <a:ext cx="12297276" cy="7017306"/>
          </a:xfrm>
          <a:prstGeom prst="rect">
            <a:avLst/>
          </a:prstGeom>
          <a:noFill/>
          <a:effectLst>
            <a:glow rad="228600">
              <a:schemeClr val="accent5">
                <a:satMod val="175000"/>
                <a:alpha val="40000"/>
              </a:schemeClr>
            </a:glow>
          </a:effectLst>
        </p:spPr>
        <p:txBody>
          <a:bodyPr wrap="none" lIns="91440" tIns="45720" rIns="91440" bIns="45720">
            <a:spAutoFit/>
          </a:bodyPr>
          <a:lstStyle/>
          <a:p>
            <a:pPr algn="ctr"/>
            <a:r>
              <a:rPr lang="nb-NO" sz="15000" b="1" dirty="0" smtClean="0">
                <a:ln w="12700">
                  <a:solidFill>
                    <a:schemeClr val="accent1"/>
                  </a:solidFill>
                  <a:prstDash val="solid"/>
                </a:ln>
                <a:solidFill>
                  <a:srgbClr val="7030A0"/>
                </a:solidFill>
                <a:effectLst>
                  <a:outerShdw dist="38100" dir="2640000" algn="bl" rotWithShape="0">
                    <a:schemeClr val="accent1"/>
                  </a:outerShdw>
                </a:effectLst>
              </a:rPr>
              <a:t>      Digital tekst</a:t>
            </a:r>
          </a:p>
          <a:p>
            <a:pPr algn="ctr"/>
            <a:r>
              <a:rPr lang="nb-NO" sz="15000" b="1" dirty="0" smtClean="0">
                <a:ln w="12700">
                  <a:solidFill>
                    <a:schemeClr val="accent1"/>
                  </a:solidFill>
                  <a:prstDash val="solid"/>
                </a:ln>
                <a:solidFill>
                  <a:srgbClr val="7030A0"/>
                </a:solidFill>
                <a:effectLst>
                  <a:outerShdw dist="38100" dir="2640000" algn="bl" rotWithShape="0">
                    <a:schemeClr val="accent1"/>
                  </a:outerShdw>
                </a:effectLst>
              </a:rPr>
              <a:t> </a:t>
            </a:r>
            <a:r>
              <a:rPr lang="nb-NO" sz="15000" b="1" u="sng" dirty="0" smtClean="0">
                <a:ln w="12700">
                  <a:solidFill>
                    <a:schemeClr val="accent1"/>
                  </a:solidFill>
                  <a:prstDash val="solid"/>
                </a:ln>
                <a:solidFill>
                  <a:srgbClr val="7030A0"/>
                </a:solidFill>
                <a:effectLst>
                  <a:outerShdw dist="38100" dir="2640000" algn="bl" rotWithShape="0">
                    <a:schemeClr val="accent1"/>
                  </a:outerShdw>
                </a:effectLst>
              </a:rPr>
              <a:t>+ </a:t>
            </a:r>
            <a:r>
              <a:rPr lang="nb-NO" sz="15000" b="1" u="sng" dirty="0" err="1" smtClean="0">
                <a:ln w="12700">
                  <a:solidFill>
                    <a:schemeClr val="accent1"/>
                  </a:solidFill>
                  <a:prstDash val="solid"/>
                </a:ln>
                <a:solidFill>
                  <a:srgbClr val="7030A0"/>
                </a:solidFill>
                <a:effectLst>
                  <a:outerShdw dist="38100" dir="2640000" algn="bl" rotWithShape="0">
                    <a:schemeClr val="accent1"/>
                  </a:outerShdw>
                </a:effectLst>
              </a:rPr>
              <a:t>Voxit</a:t>
            </a:r>
            <a:r>
              <a:rPr lang="nb-NO" sz="15000" b="1" u="sng" dirty="0" smtClean="0">
                <a:ln w="12700">
                  <a:solidFill>
                    <a:schemeClr val="accent1"/>
                  </a:solidFill>
                  <a:prstDash val="solid"/>
                </a:ln>
                <a:solidFill>
                  <a:srgbClr val="7030A0"/>
                </a:solidFill>
                <a:effectLst>
                  <a:outerShdw dist="38100" dir="2640000" algn="bl" rotWithShape="0">
                    <a:schemeClr val="accent1"/>
                  </a:outerShdw>
                </a:effectLst>
              </a:rPr>
              <a:t>           </a:t>
            </a:r>
          </a:p>
          <a:p>
            <a:pPr algn="ctr"/>
            <a:r>
              <a:rPr lang="nb-NO" sz="15000" b="1" dirty="0" smtClean="0">
                <a:ln w="12700">
                  <a:solidFill>
                    <a:schemeClr val="accent1"/>
                  </a:solidFill>
                  <a:prstDash val="solid"/>
                </a:ln>
                <a:solidFill>
                  <a:srgbClr val="7030A0"/>
                </a:solidFill>
                <a:effectLst>
                  <a:outerShdw dist="38100" dir="2640000" algn="bl" rotWithShape="0">
                    <a:schemeClr val="accent1"/>
                  </a:outerShdw>
                </a:effectLst>
              </a:rPr>
              <a:t>= lydbok (mp3)</a:t>
            </a:r>
            <a:endParaRPr lang="nb-NO" sz="15000" b="1" cap="none" spc="0" dirty="0">
              <a:ln w="12700">
                <a:solidFill>
                  <a:schemeClr val="accent1"/>
                </a:solidFill>
                <a:prstDash val="solid"/>
              </a:ln>
              <a:solidFill>
                <a:srgbClr val="7030A0"/>
              </a:solidFill>
              <a:effectLst>
                <a:outerShdw dist="38100" dir="2640000" algn="bl" rotWithShape="0">
                  <a:schemeClr val="accent1"/>
                </a:outerShdw>
              </a:effectLst>
            </a:endParaRPr>
          </a:p>
        </p:txBody>
      </p:sp>
    </p:spTree>
    <p:extLst>
      <p:ext uri="{BB962C8B-B14F-4D97-AF65-F5344CB8AC3E}">
        <p14:creationId xmlns:p14="http://schemas.microsoft.com/office/powerpoint/2010/main" val="40447143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30335" y="0"/>
            <a:ext cx="11403699" cy="1569660"/>
          </a:xfrm>
          <a:prstGeom prst="rect">
            <a:avLst/>
          </a:prstGeom>
        </p:spPr>
        <p:txBody>
          <a:bodyPr wrap="none">
            <a:spAutoFit/>
          </a:bodyPr>
          <a:lstStyle/>
          <a:p>
            <a:r>
              <a:rPr lang="nb-NO" sz="9600" b="1" cap="none" spc="0" dirty="0" smtClean="0">
                <a:ln w="12700">
                  <a:solidFill>
                    <a:schemeClr val="accent1"/>
                  </a:solidFill>
                  <a:prstDash val="solid"/>
                </a:ln>
                <a:solidFill>
                  <a:srgbClr val="7030A0"/>
                </a:solidFill>
                <a:effectLst>
                  <a:outerShdw dist="38100" dir="2640000" algn="bl" rotWithShape="0">
                    <a:schemeClr val="accent1"/>
                  </a:outerShdw>
                </a:effectLst>
              </a:rPr>
              <a:t>Egenprodusert lydbok</a:t>
            </a:r>
            <a:endParaRPr lang="nb-NO" dirty="0"/>
          </a:p>
        </p:txBody>
      </p:sp>
      <p:pic>
        <p:nvPicPr>
          <p:cNvPr id="3" name="Bilde 2"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335" y="1731631"/>
            <a:ext cx="3340523" cy="1898673"/>
          </a:xfrm>
          <a:prstGeom prst="rect">
            <a:avLst/>
          </a:prstGeom>
        </p:spPr>
      </p:pic>
      <p:sp>
        <p:nvSpPr>
          <p:cNvPr id="4" name="Rektangel 3"/>
          <p:cNvSpPr/>
          <p:nvPr/>
        </p:nvSpPr>
        <p:spPr>
          <a:xfrm>
            <a:off x="3670858" y="1896137"/>
            <a:ext cx="798617" cy="1569660"/>
          </a:xfrm>
          <a:prstGeom prst="rect">
            <a:avLst/>
          </a:prstGeom>
        </p:spPr>
        <p:txBody>
          <a:bodyPr wrap="none">
            <a:spAutoFit/>
          </a:bodyPr>
          <a:lstStyle/>
          <a:p>
            <a:r>
              <a:rPr lang="nb-NO" sz="9600" b="1" dirty="0" smtClean="0">
                <a:ln w="12700">
                  <a:solidFill>
                    <a:schemeClr val="accent1"/>
                  </a:solidFill>
                  <a:prstDash val="solid"/>
                </a:ln>
                <a:solidFill>
                  <a:srgbClr val="7030A0"/>
                </a:solidFill>
                <a:effectLst>
                  <a:outerShdw dist="38100" dir="2640000" algn="bl" rotWithShape="0">
                    <a:schemeClr val="accent1"/>
                  </a:outerShdw>
                </a:effectLst>
              </a:rPr>
              <a:t>+</a:t>
            </a:r>
            <a:endParaRPr lang="nb-NO" sz="9600" dirty="0"/>
          </a:p>
        </p:txBody>
      </p:sp>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335" y="3225091"/>
            <a:ext cx="3340523" cy="2505392"/>
          </a:xfrm>
          <a:prstGeom prst="rect">
            <a:avLst/>
          </a:prstGeom>
        </p:spPr>
      </p:pic>
      <p:pic>
        <p:nvPicPr>
          <p:cNvPr id="4098" name="Picture 2" descr="http://www.nuance.com/news/presskits/omnipagePK/images/OP18_Logos/OP_Pro_18_logos/OPPro18_logo_ve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9475" y="1785488"/>
            <a:ext cx="2474104" cy="20624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td.fnal.gov/CIS/print-plot/OmniPagePro/desktop.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9475" y="3878019"/>
            <a:ext cx="2474104" cy="1761615"/>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p:cNvSpPr/>
          <p:nvPr/>
        </p:nvSpPr>
        <p:spPr>
          <a:xfrm>
            <a:off x="7058981" y="1896137"/>
            <a:ext cx="798617" cy="1569660"/>
          </a:xfrm>
          <a:prstGeom prst="rect">
            <a:avLst/>
          </a:prstGeom>
        </p:spPr>
        <p:txBody>
          <a:bodyPr wrap="none">
            <a:spAutoFit/>
          </a:bodyPr>
          <a:lstStyle/>
          <a:p>
            <a:r>
              <a:rPr lang="nb-NO" sz="9600" b="1" dirty="0" smtClean="0">
                <a:ln w="12700">
                  <a:solidFill>
                    <a:schemeClr val="accent1"/>
                  </a:solidFill>
                  <a:prstDash val="solid"/>
                </a:ln>
                <a:solidFill>
                  <a:srgbClr val="7030A0"/>
                </a:solidFill>
                <a:effectLst>
                  <a:outerShdw dist="38100" dir="2640000" algn="bl" rotWithShape="0">
                    <a:schemeClr val="accent1"/>
                  </a:outerShdw>
                </a:effectLst>
              </a:rPr>
              <a:t>+</a:t>
            </a:r>
            <a:endParaRPr lang="nb-NO" sz="9600" dirty="0"/>
          </a:p>
        </p:txBody>
      </p:sp>
      <p:pic>
        <p:nvPicPr>
          <p:cNvPr id="4102" name="Picture 6" descr="http://www.daisy.no/media/catalog/product/cache/1/image/600x600/9df78eab33525d08d6e5fb8d27136e95/v/o/voxit_speakapp_1.png"/>
          <p:cNvPicPr>
            <a:picLocks noChangeAspect="1" noChangeArrowheads="1"/>
          </p:cNvPicPr>
          <p:nvPr/>
        </p:nvPicPr>
        <p:blipFill rotWithShape="1">
          <a:blip r:embed="rId7">
            <a:extLst>
              <a:ext uri="{28A0092B-C50C-407E-A947-70E740481C1C}">
                <a14:useLocalDpi xmlns:a14="http://schemas.microsoft.com/office/drawing/2010/main" val="0"/>
              </a:ext>
            </a:extLst>
          </a:blip>
          <a:srcRect l="10962" r="10471"/>
          <a:stretch/>
        </p:blipFill>
        <p:spPr bwMode="auto">
          <a:xfrm>
            <a:off x="7857598" y="1896136"/>
            <a:ext cx="2941160" cy="3743497"/>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2452571" y="5398927"/>
            <a:ext cx="7629396" cy="1569660"/>
          </a:xfrm>
          <a:prstGeom prst="rect">
            <a:avLst/>
          </a:prstGeom>
        </p:spPr>
        <p:txBody>
          <a:bodyPr wrap="none">
            <a:spAutoFit/>
          </a:bodyPr>
          <a:lstStyle/>
          <a:p>
            <a:r>
              <a:rPr lang="nb-NO" sz="9600" b="1" cap="none" spc="0" dirty="0" smtClean="0">
                <a:ln w="12700">
                  <a:solidFill>
                    <a:schemeClr val="accent1"/>
                  </a:solidFill>
                  <a:prstDash val="solid"/>
                </a:ln>
                <a:solidFill>
                  <a:srgbClr val="7030A0"/>
                </a:solidFill>
                <a:effectLst>
                  <a:outerShdw dist="38100" dir="2640000" algn="bl" rotWithShape="0">
                    <a:schemeClr val="accent1"/>
                  </a:outerShdw>
                </a:effectLst>
              </a:rPr>
              <a:t>=Lydbok i MP3</a:t>
            </a:r>
            <a:endParaRPr lang="nb-NO" sz="9600" dirty="0"/>
          </a:p>
        </p:txBody>
      </p:sp>
    </p:spTree>
    <p:extLst>
      <p:ext uri="{BB962C8B-B14F-4D97-AF65-F5344CB8AC3E}">
        <p14:creationId xmlns:p14="http://schemas.microsoft.com/office/powerpoint/2010/main" val="2474521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rot="20474402">
            <a:off x="1067705" y="2536448"/>
            <a:ext cx="10056599" cy="1785104"/>
          </a:xfrm>
          <a:prstGeom prst="rect">
            <a:avLst/>
          </a:prstGeom>
          <a:noFill/>
          <a:effectLst>
            <a:glow rad="228600">
              <a:schemeClr val="accent5">
                <a:satMod val="175000"/>
                <a:alpha val="40000"/>
              </a:schemeClr>
            </a:glow>
          </a:effectLst>
        </p:spPr>
        <p:txBody>
          <a:bodyPr wrap="none" lIns="91440" tIns="45720" rIns="91440" bIns="45720">
            <a:spAutoFit/>
          </a:bodyPr>
          <a:lstStyle/>
          <a:p>
            <a:pPr algn="ctr"/>
            <a:r>
              <a:rPr lang="nb-NO" sz="11000" b="1" dirty="0" smtClean="0">
                <a:ln w="12700">
                  <a:solidFill>
                    <a:schemeClr val="accent1"/>
                  </a:solidFill>
                  <a:prstDash val="solid"/>
                </a:ln>
                <a:solidFill>
                  <a:srgbClr val="7030A0"/>
                </a:solidFill>
                <a:effectLst>
                  <a:outerShdw dist="38100" dir="2640000" algn="bl" rotWithShape="0">
                    <a:schemeClr val="accent1"/>
                  </a:outerShdw>
                </a:effectLst>
              </a:rPr>
              <a:t>Tale</a:t>
            </a:r>
            <a:r>
              <a:rPr lang="nb-NO" sz="11000" b="1" cap="none" spc="0" dirty="0" smtClean="0">
                <a:ln w="12700">
                  <a:solidFill>
                    <a:schemeClr val="accent1"/>
                  </a:solidFill>
                  <a:prstDash val="solid"/>
                </a:ln>
                <a:solidFill>
                  <a:srgbClr val="7030A0"/>
                </a:solidFill>
                <a:effectLst>
                  <a:outerShdw dist="38100" dir="2640000" algn="bl" rotWithShape="0">
                    <a:schemeClr val="accent1"/>
                  </a:outerShdw>
                </a:effectLst>
              </a:rPr>
              <a:t>gjenkjenning</a:t>
            </a:r>
            <a:endParaRPr lang="nb-NO" sz="11000" b="1" cap="none" spc="0" dirty="0">
              <a:ln w="12700">
                <a:solidFill>
                  <a:schemeClr val="accent1"/>
                </a:solidFill>
                <a:prstDash val="solid"/>
              </a:ln>
              <a:solidFill>
                <a:srgbClr val="7030A0"/>
              </a:solidFill>
              <a:effectLst>
                <a:outerShdw dist="38100" dir="2640000" algn="bl" rotWithShape="0">
                  <a:schemeClr val="accent1"/>
                </a:outerShdw>
              </a:effectLst>
            </a:endParaRPr>
          </a:p>
        </p:txBody>
      </p:sp>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4983" y="3429000"/>
            <a:ext cx="3009817" cy="3134100"/>
          </a:xfrm>
          <a:prstGeom prst="rect">
            <a:avLst/>
          </a:prstGeom>
        </p:spPr>
      </p:pic>
      <p:pic>
        <p:nvPicPr>
          <p:cNvPr id="3" name="Bil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612" y="760021"/>
            <a:ext cx="2653392" cy="1929740"/>
          </a:xfrm>
          <a:prstGeom prst="rect">
            <a:avLst/>
          </a:prstGeom>
        </p:spPr>
      </p:pic>
    </p:spTree>
    <p:extLst>
      <p:ext uri="{BB962C8B-B14F-4D97-AF65-F5344CB8AC3E}">
        <p14:creationId xmlns:p14="http://schemas.microsoft.com/office/powerpoint/2010/main" val="2502335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Talegjenkjenning</a:t>
            </a:r>
            <a:endParaRPr lang="nb-NO" dirty="0"/>
          </a:p>
        </p:txBody>
      </p:sp>
      <p:sp>
        <p:nvSpPr>
          <p:cNvPr id="3" name="Plassholder for innhold 2"/>
          <p:cNvSpPr>
            <a:spLocks noGrp="1"/>
          </p:cNvSpPr>
          <p:nvPr>
            <p:ph idx="1"/>
          </p:nvPr>
        </p:nvSpPr>
        <p:spPr>
          <a:xfrm>
            <a:off x="838200" y="1584993"/>
            <a:ext cx="10515600" cy="4351338"/>
          </a:xfrm>
        </p:spPr>
        <p:txBody>
          <a:bodyPr>
            <a:normAutofit lnSpcReduction="10000"/>
          </a:bodyPr>
          <a:lstStyle/>
          <a:p>
            <a:r>
              <a:rPr lang="nb-NO" dirty="0"/>
              <a:t>Talegjenkjenning kan være et fantastisk verktøy for en dyslektiker, og kanskje andre også? Tenk å kunne snakke til datamaskinen, og at den skriver ned alt du sier. Plutselig har du fått din egen sekretær!</a:t>
            </a:r>
          </a:p>
          <a:p>
            <a:r>
              <a:rPr lang="nb-NO" dirty="0"/>
              <a:t>«Talegjenkjenning (engelsk: Speech </a:t>
            </a:r>
            <a:r>
              <a:rPr lang="nb-NO" dirty="0" err="1"/>
              <a:t>Recognition</a:t>
            </a:r>
            <a:r>
              <a:rPr lang="nb-NO" dirty="0"/>
              <a:t>) kalles prosessen å gjenkjenne menneskelig tale av en maskin. Denne teknologien gjør det mulig å styre en maskin ved hjelp av tale. Gjenkjenningen skjer vanligvis ved hjelp av et dataprogram som igjen styrer andre programmer eller utstyr koblet til datamaskinen. Mennesker med fysiske funksjonsnedsettelser, som ikke kan styre en datamaskin ved hjelp av tastatur og mus, kan ha spesiell utbytte av talegjenkjenning.» (Kilde: Wikipedia)</a:t>
            </a:r>
          </a:p>
          <a:p>
            <a:pPr marL="0" indent="0">
              <a:buNone/>
            </a:pPr>
            <a:endParaRPr lang="nb-NO" dirty="0"/>
          </a:p>
        </p:txBody>
      </p:sp>
      <p:sp>
        <p:nvSpPr>
          <p:cNvPr id="4" name="TekstSylinder 3"/>
          <p:cNvSpPr txBox="1"/>
          <p:nvPr/>
        </p:nvSpPr>
        <p:spPr>
          <a:xfrm>
            <a:off x="838200" y="5924550"/>
            <a:ext cx="10515600" cy="646331"/>
          </a:xfrm>
          <a:prstGeom prst="rect">
            <a:avLst/>
          </a:prstGeom>
          <a:ln>
            <a:solidFill>
              <a:schemeClr val="accent5"/>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nb-NO" dirty="0" smtClean="0"/>
              <a:t> 		</a:t>
            </a:r>
            <a:r>
              <a:rPr lang="nb-NO" sz="3600" dirty="0">
                <a:hlinkClick r:id="rId3"/>
              </a:rPr>
              <a:t>http://</a:t>
            </a:r>
            <a:r>
              <a:rPr lang="nb-NO" sz="3600" dirty="0" smtClean="0">
                <a:hlinkClick r:id="rId3"/>
              </a:rPr>
              <a:t>youtu.be/AR6nPqS5WGU</a:t>
            </a:r>
            <a:r>
              <a:rPr lang="nb-NO" sz="3600" dirty="0" smtClean="0"/>
              <a:t> </a:t>
            </a:r>
          </a:p>
        </p:txBody>
      </p:sp>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764" y="5953660"/>
            <a:ext cx="1057275" cy="588109"/>
          </a:xfrm>
          <a:prstGeom prst="rect">
            <a:avLst/>
          </a:prstGeom>
        </p:spPr>
      </p:pic>
    </p:spTree>
    <p:extLst>
      <p:ext uri="{BB962C8B-B14F-4D97-AF65-F5344CB8AC3E}">
        <p14:creationId xmlns:p14="http://schemas.microsoft.com/office/powerpoint/2010/main" val="35225864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 Fra iOS </a:t>
            </a:r>
            <a:r>
              <a:rPr lang="nb-NO" dirty="0"/>
              <a:t>8 iPhone</a:t>
            </a:r>
          </a:p>
        </p:txBody>
      </p:sp>
      <p:pic>
        <p:nvPicPr>
          <p:cNvPr id="5" name="Plassholder for inn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33514" y="1361573"/>
            <a:ext cx="2837960" cy="5037379"/>
          </a:xfrm>
        </p:spPr>
      </p:pic>
      <p:pic>
        <p:nvPicPr>
          <p:cNvPr id="4" name="Picture 2" descr="http://cdn.maypalo.com/wp-content/uploads/2013/01/iphone-4s-sir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49805"/>
            <a:ext cx="5857875" cy="5324475"/>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p:nvPr/>
        </p:nvSpPr>
        <p:spPr>
          <a:xfrm>
            <a:off x="2181726" y="5887453"/>
            <a:ext cx="385010" cy="6015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150363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Stemmestyrt skriving i Google Disk</a:t>
            </a:r>
            <a:endParaRPr lang="nb-NO" b="1" dirty="0"/>
          </a:p>
        </p:txBody>
      </p:sp>
      <p:sp>
        <p:nvSpPr>
          <p:cNvPr id="3" name="Plassholder for innhold 2"/>
          <p:cNvSpPr>
            <a:spLocks noGrp="1"/>
          </p:cNvSpPr>
          <p:nvPr>
            <p:ph idx="1"/>
          </p:nvPr>
        </p:nvSpPr>
        <p:spPr/>
        <p:txBody>
          <a:bodyPr/>
          <a:lstStyle/>
          <a:p>
            <a:endParaRPr lang="nb-NO" dirty="0"/>
          </a:p>
        </p:txBody>
      </p:sp>
      <p:pic>
        <p:nvPicPr>
          <p:cNvPr id="4" name="Bilde 3"/>
          <p:cNvPicPr>
            <a:picLocks noChangeAspect="1"/>
          </p:cNvPicPr>
          <p:nvPr/>
        </p:nvPicPr>
        <p:blipFill rotWithShape="1">
          <a:blip r:embed="rId2"/>
          <a:srcRect t="2268" r="64072" b="63189"/>
          <a:stretch/>
        </p:blipFill>
        <p:spPr>
          <a:xfrm>
            <a:off x="838200" y="1490798"/>
            <a:ext cx="7798557" cy="4686165"/>
          </a:xfrm>
          <a:prstGeom prst="rect">
            <a:avLst/>
          </a:prstGeom>
        </p:spPr>
      </p:pic>
      <p:sp>
        <p:nvSpPr>
          <p:cNvPr id="5" name="Rektangel 4"/>
          <p:cNvSpPr/>
          <p:nvPr/>
        </p:nvSpPr>
        <p:spPr>
          <a:xfrm>
            <a:off x="3912926" y="6211669"/>
            <a:ext cx="6096000" cy="646331"/>
          </a:xfrm>
          <a:prstGeom prst="rect">
            <a:avLst/>
          </a:prstGeom>
        </p:spPr>
        <p:txBody>
          <a:bodyPr>
            <a:spAutoFit/>
          </a:bodyPr>
          <a:lstStyle/>
          <a:p>
            <a:r>
              <a:rPr lang="nb-NO" dirty="0" smtClean="0">
                <a:hlinkClick r:id="rId3"/>
              </a:rPr>
              <a:t>https://docs.google.com/document/d/1Kb8mNDD3HD3QFNG3ldvialJm5A4qJCi1Iu2syfL--_g/edit?usp=sharing</a:t>
            </a:r>
            <a:r>
              <a:rPr lang="nb-NO" dirty="0" smtClean="0"/>
              <a:t> </a:t>
            </a:r>
            <a:endParaRPr lang="nb-NO" dirty="0"/>
          </a:p>
        </p:txBody>
      </p:sp>
    </p:spTree>
    <p:extLst>
      <p:ext uri="{BB962C8B-B14F-4D97-AF65-F5344CB8AC3E}">
        <p14:creationId xmlns:p14="http://schemas.microsoft.com/office/powerpoint/2010/main" val="16148294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Plassholder for bunn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t>Læringsstiler</a:t>
            </a:r>
          </a:p>
        </p:txBody>
      </p:sp>
      <p:sp>
        <p:nvSpPr>
          <p:cNvPr id="38916" name="Plassholder for lysbilde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61868F-E29B-4F10-9DB9-50C0595186E7}" type="slidenum">
              <a:rPr lang="nb-NO"/>
              <a:pPr eaLnBrk="1" hangingPunct="1"/>
              <a:t>39</a:t>
            </a:fld>
            <a:endParaRPr lang="nb-NO"/>
          </a:p>
        </p:txBody>
      </p:sp>
      <p:sp>
        <p:nvSpPr>
          <p:cNvPr id="38917" name="Rectangle 4"/>
          <p:cNvSpPr>
            <a:spLocks noGrp="1" noChangeArrowheads="1"/>
          </p:cNvSpPr>
          <p:nvPr>
            <p:ph type="title"/>
          </p:nvPr>
        </p:nvSpPr>
        <p:spPr>
          <a:xfrm>
            <a:off x="3000375" y="333375"/>
            <a:ext cx="8229600" cy="1143000"/>
          </a:xfrm>
        </p:spPr>
        <p:txBody>
          <a:bodyPr/>
          <a:lstStyle/>
          <a:p>
            <a:pPr eaLnBrk="1" hangingPunct="1"/>
            <a:r>
              <a:rPr lang="nb-NO" b="1" smtClean="0">
                <a:solidFill>
                  <a:srgbClr val="FF3300"/>
                </a:solidFill>
              </a:rPr>
              <a:t>Kinestetisk og taktil</a:t>
            </a:r>
          </a:p>
        </p:txBody>
      </p:sp>
      <p:pic>
        <p:nvPicPr>
          <p:cNvPr id="38918" name="Picture 6" descr="MCj038338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0984" y="2864373"/>
            <a:ext cx="182245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AutoShape 7"/>
          <p:cNvSpPr>
            <a:spLocks noChangeArrowheads="1"/>
          </p:cNvSpPr>
          <p:nvPr/>
        </p:nvSpPr>
        <p:spPr bwMode="auto">
          <a:xfrm>
            <a:off x="1812132" y="1209074"/>
            <a:ext cx="2663825" cy="1341438"/>
          </a:xfrm>
          <a:prstGeom prst="cloudCallout">
            <a:avLst>
              <a:gd name="adj1" fmla="val -17579"/>
              <a:gd name="adj2" fmla="val 90000"/>
            </a:avLst>
          </a:prstGeom>
          <a:solidFill>
            <a:schemeClr val="accent1"/>
          </a:solid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dirty="0"/>
              <a:t>Jeg synes det er slitsomt å sitte stille</a:t>
            </a:r>
          </a:p>
        </p:txBody>
      </p:sp>
      <p:pic>
        <p:nvPicPr>
          <p:cNvPr id="38920" name="Picture 8" descr="MCj02156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6776" y="4391026"/>
            <a:ext cx="218122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AutoShape 9"/>
          <p:cNvSpPr>
            <a:spLocks noChangeArrowheads="1"/>
          </p:cNvSpPr>
          <p:nvPr/>
        </p:nvSpPr>
        <p:spPr bwMode="auto">
          <a:xfrm>
            <a:off x="8220076" y="2636839"/>
            <a:ext cx="2447925" cy="1150937"/>
          </a:xfrm>
          <a:prstGeom prst="wedgeEllipseCallout">
            <a:avLst>
              <a:gd name="adj1" fmla="val 1426"/>
              <a:gd name="adj2" fmla="val 142139"/>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liker å gjøre noe og spille teater</a:t>
            </a:r>
          </a:p>
        </p:txBody>
      </p:sp>
      <p:pic>
        <p:nvPicPr>
          <p:cNvPr id="38922" name="Picture 10" descr="MCj0237325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4868864"/>
            <a:ext cx="1547813"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AutoShape 11"/>
          <p:cNvSpPr>
            <a:spLocks noChangeArrowheads="1"/>
          </p:cNvSpPr>
          <p:nvPr/>
        </p:nvSpPr>
        <p:spPr bwMode="auto">
          <a:xfrm>
            <a:off x="2208213" y="4221163"/>
            <a:ext cx="1871662" cy="431800"/>
          </a:xfrm>
          <a:prstGeom prst="wedgeRoundRectCallout">
            <a:avLst>
              <a:gd name="adj1" fmla="val -39481"/>
              <a:gd name="adj2" fmla="val 207352"/>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er hendig!</a:t>
            </a:r>
          </a:p>
        </p:txBody>
      </p:sp>
      <p:pic>
        <p:nvPicPr>
          <p:cNvPr id="38924" name="Picture 12" descr="MCj0232107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1313" y="3357563"/>
            <a:ext cx="16891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5" name="AutoShape 13"/>
          <p:cNvSpPr>
            <a:spLocks noChangeArrowheads="1"/>
          </p:cNvSpPr>
          <p:nvPr/>
        </p:nvSpPr>
        <p:spPr bwMode="auto">
          <a:xfrm>
            <a:off x="5016501" y="1268414"/>
            <a:ext cx="1871663" cy="1728787"/>
          </a:xfrm>
          <a:prstGeom prst="cloudCallout">
            <a:avLst>
              <a:gd name="adj1" fmla="val -31593"/>
              <a:gd name="adj2" fmla="val 82046"/>
            </a:avLst>
          </a:prstGeom>
          <a:solidFill>
            <a:schemeClr val="accent1"/>
          </a:solid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er flink til å bygge og konstruere</a:t>
            </a:r>
          </a:p>
        </p:txBody>
      </p:sp>
      <p:pic>
        <p:nvPicPr>
          <p:cNvPr id="38926" name="Picture 14" descr="MCj0250576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4201" y="4986338"/>
            <a:ext cx="186531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AutoShape 15"/>
          <p:cNvSpPr>
            <a:spLocks noChangeArrowheads="1"/>
          </p:cNvSpPr>
          <p:nvPr/>
        </p:nvSpPr>
        <p:spPr bwMode="auto">
          <a:xfrm>
            <a:off x="6167439" y="3213100"/>
            <a:ext cx="1800225" cy="1511300"/>
          </a:xfrm>
          <a:prstGeom prst="wedgeRectCallout">
            <a:avLst>
              <a:gd name="adj1" fmla="val -16667"/>
              <a:gd name="adj2" fmla="val 86764"/>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b-NO"/>
              <a:t>Jeg konsentrerer meg best når jeg plukker på noe</a:t>
            </a:r>
          </a:p>
        </p:txBody>
      </p:sp>
    </p:spTree>
    <p:extLst>
      <p:ext uri="{BB962C8B-B14F-4D97-AF65-F5344CB8AC3E}">
        <p14:creationId xmlns:p14="http://schemas.microsoft.com/office/powerpoint/2010/main" val="11260666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Magnus Nohr</a:t>
            </a:r>
            <a:endParaRPr lang="nb-NO" dirty="0"/>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94380" y="0"/>
            <a:ext cx="2197620" cy="1476374"/>
          </a:xfrm>
        </p:spPr>
      </p:pic>
      <p:sp>
        <p:nvSpPr>
          <p:cNvPr id="5" name="Plassholder for innhold 2"/>
          <p:cNvSpPr txBox="1">
            <a:spLocks/>
          </p:cNvSpPr>
          <p:nvPr/>
        </p:nvSpPr>
        <p:spPr>
          <a:xfrm>
            <a:off x="838199" y="1476374"/>
            <a:ext cx="10930247" cy="50958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smtClean="0"/>
              <a:t>Jobber på Høgskolen i Østfold (</a:t>
            </a:r>
            <a:r>
              <a:rPr lang="nb-NO" dirty="0" err="1" smtClean="0"/>
              <a:t>HiØ</a:t>
            </a:r>
            <a:r>
              <a:rPr lang="nb-NO" dirty="0" smtClean="0"/>
              <a:t>) – avdeling for lærerutdanning</a:t>
            </a:r>
          </a:p>
          <a:p>
            <a:r>
              <a:rPr lang="nb-NO" dirty="0" smtClean="0"/>
              <a:t>Undervist i IKT på lærerutdanning siden 1996. 10 Obligatoriske </a:t>
            </a:r>
            <a:r>
              <a:rPr lang="nb-NO" dirty="0" smtClean="0">
                <a:hlinkClick r:id="rId4"/>
              </a:rPr>
              <a:t>IKT arbeidskrav </a:t>
            </a:r>
            <a:r>
              <a:rPr lang="nb-NO" dirty="0" smtClean="0"/>
              <a:t>for AU/GLU studenter siden 2002</a:t>
            </a:r>
          </a:p>
          <a:p>
            <a:r>
              <a:rPr lang="nb-NO" dirty="0" smtClean="0"/>
              <a:t>Utdannet lærer ( IT-drift -&gt; pedagogiskbruk) -&gt; Høgskolelektor i IKT og læring</a:t>
            </a:r>
          </a:p>
          <a:p>
            <a:r>
              <a:rPr lang="nb-NO" dirty="0" smtClean="0"/>
              <a:t>Ansvar for IKT for lærere –innføring i IKT siden 2002. </a:t>
            </a:r>
          </a:p>
          <a:p>
            <a:r>
              <a:rPr lang="nb-NO" dirty="0" smtClean="0"/>
              <a:t>Prosjektleder Norgesuniversitets prosjekt 2013-2015 «eStudent – grenseløs overgang mellom campus- og nettundervisning»</a:t>
            </a:r>
            <a:endParaRPr lang="nb-NO" b="1" dirty="0" smtClean="0"/>
          </a:p>
          <a:p>
            <a:r>
              <a:rPr lang="nb-NO" dirty="0" smtClean="0">
                <a:solidFill>
                  <a:srgbClr val="2B73B7"/>
                </a:solidFill>
                <a:latin typeface="Arial" panose="020B0604020202020204" pitchFamily="34" charset="0"/>
                <a:hlinkClick r:id="rId5" tooltip="master:master"/>
              </a:rPr>
              <a:t>Master i IKT-støttet læring</a:t>
            </a:r>
            <a:r>
              <a:rPr lang="nb-NO" dirty="0" smtClean="0">
                <a:solidFill>
                  <a:srgbClr val="2B73B7"/>
                </a:solidFill>
                <a:latin typeface="Arial" panose="020B0604020202020204" pitchFamily="34" charset="0"/>
              </a:rPr>
              <a:t> </a:t>
            </a:r>
            <a:r>
              <a:rPr lang="nb-NO" dirty="0" err="1" smtClean="0"/>
              <a:t>HiOA</a:t>
            </a:r>
            <a:r>
              <a:rPr lang="nb-NO" dirty="0" smtClean="0"/>
              <a:t> (2012-2014)</a:t>
            </a:r>
          </a:p>
          <a:p>
            <a:r>
              <a:rPr lang="nb-NO" dirty="0" smtClean="0"/>
              <a:t>Filmet alle egne forelesninger siden 2009 (auditorium/klasserom)</a:t>
            </a:r>
          </a:p>
          <a:p>
            <a:r>
              <a:rPr lang="nb-NO" dirty="0" smtClean="0"/>
              <a:t>Brukt </a:t>
            </a:r>
            <a:r>
              <a:rPr lang="nb-NO" dirty="0" err="1" smtClean="0"/>
              <a:t>flipped</a:t>
            </a:r>
            <a:r>
              <a:rPr lang="nb-NO" dirty="0" smtClean="0"/>
              <a:t> classroom på tre klasser med totalt 500 stud. 13/14&amp;14/15</a:t>
            </a:r>
          </a:p>
          <a:p>
            <a:r>
              <a:rPr lang="nb-NO" dirty="0" smtClean="0"/>
              <a:t>Laget korte </a:t>
            </a:r>
            <a:r>
              <a:rPr lang="nb-NO" dirty="0" err="1" smtClean="0"/>
              <a:t>undervisningsvideor</a:t>
            </a:r>
            <a:r>
              <a:rPr lang="nb-NO" dirty="0" smtClean="0"/>
              <a:t> på kontoret siden 2008 og delt de på </a:t>
            </a:r>
            <a:r>
              <a:rPr lang="nb-NO" dirty="0" smtClean="0">
                <a:hlinkClick r:id="rId6"/>
              </a:rPr>
              <a:t>www.youtube.com/magnusnohr</a:t>
            </a:r>
            <a:r>
              <a:rPr lang="nb-NO" dirty="0" smtClean="0"/>
              <a:t> - 250.000 visninger</a:t>
            </a:r>
          </a:p>
        </p:txBody>
      </p:sp>
    </p:spTree>
    <p:extLst>
      <p:ext uri="{BB962C8B-B14F-4D97-AF65-F5344CB8AC3E}">
        <p14:creationId xmlns:p14="http://schemas.microsoft.com/office/powerpoint/2010/main" val="26144928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er din læringsstil?</a:t>
            </a:r>
            <a:endParaRPr lang="nb-NO" dirty="0"/>
          </a:p>
        </p:txBody>
      </p:sp>
      <p:pic>
        <p:nvPicPr>
          <p:cNvPr id="4" name="Plassholder for innhold 3" descr="Skjermutklip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79524"/>
            <a:ext cx="4279900" cy="6055605"/>
          </a:xfrm>
        </p:spPr>
      </p:pic>
      <p:pic>
        <p:nvPicPr>
          <p:cNvPr id="5" name="Bilde 4"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900" y="1279524"/>
            <a:ext cx="4850598" cy="6858000"/>
          </a:xfrm>
          <a:prstGeom prst="rect">
            <a:avLst/>
          </a:prstGeom>
        </p:spPr>
      </p:pic>
      <p:sp>
        <p:nvSpPr>
          <p:cNvPr id="6" name="Pil venstre 5"/>
          <p:cNvSpPr/>
          <p:nvPr/>
        </p:nvSpPr>
        <p:spPr>
          <a:xfrm>
            <a:off x="8813800" y="5295900"/>
            <a:ext cx="3136900" cy="1358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Gang sluttsummen med 3</a:t>
            </a:r>
            <a:endParaRPr lang="nb-NO" dirty="0"/>
          </a:p>
        </p:txBody>
      </p:sp>
      <p:sp>
        <p:nvSpPr>
          <p:cNvPr id="7" name="Rektangel 6"/>
          <p:cNvSpPr/>
          <p:nvPr/>
        </p:nvSpPr>
        <p:spPr>
          <a:xfrm rot="775983">
            <a:off x="6836434" y="402361"/>
            <a:ext cx="5131276" cy="1754326"/>
          </a:xfrm>
          <a:prstGeom prst="rect">
            <a:avLst/>
          </a:prstGeom>
          <a:noFill/>
        </p:spPr>
        <p:txBody>
          <a:bodyPr wrap="none" lIns="91440" tIns="45720" rIns="91440" bIns="45720">
            <a:spAutoFit/>
          </a:bodyPr>
          <a:lstStyle/>
          <a:p>
            <a:pPr algn="ctr"/>
            <a:r>
              <a:rPr lang="nb-NO"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Jeg kjører test på </a:t>
            </a:r>
          </a:p>
          <a:p>
            <a:pPr algn="ctr"/>
            <a:r>
              <a:rPr lang="nb-NO"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mine studenter</a:t>
            </a:r>
            <a:endParaRPr lang="nb-NO"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ktangel 7"/>
          <p:cNvSpPr/>
          <p:nvPr/>
        </p:nvSpPr>
        <p:spPr>
          <a:xfrm>
            <a:off x="8735971" y="2391978"/>
            <a:ext cx="3609258" cy="2585323"/>
          </a:xfrm>
          <a:prstGeom prst="rect">
            <a:avLst/>
          </a:prstGeom>
          <a:noFill/>
        </p:spPr>
        <p:txBody>
          <a:bodyPr wrap="none" lIns="91440" tIns="45720" rIns="91440" bIns="45720">
            <a:spAutoFit/>
          </a:bodyPr>
          <a:lstStyle/>
          <a:p>
            <a:pPr algn="ctr"/>
            <a:r>
              <a:rPr lang="nb-NO"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Nei=0</a:t>
            </a:r>
          </a:p>
          <a:p>
            <a:pPr algn="ctr"/>
            <a:r>
              <a:rPr lang="nb-NO"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Ja=1</a:t>
            </a:r>
          </a:p>
          <a:p>
            <a:pPr algn="ctr"/>
            <a:r>
              <a:rPr lang="nb-NO"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Midten</a:t>
            </a:r>
            <a:r>
              <a:rPr lang="nb-NO"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0,5</a:t>
            </a:r>
            <a:endParaRPr lang="nb-NO"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0643968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a:t>
            </a:r>
            <a:r>
              <a:rPr lang="nb-NO" dirty="0" smtClean="0"/>
              <a:t>ÆRINGSTRATEGI</a:t>
            </a:r>
            <a:endParaRPr lang="nb-NO" dirty="0"/>
          </a:p>
        </p:txBody>
      </p:sp>
      <p:sp>
        <p:nvSpPr>
          <p:cNvPr id="3" name="Plassholder for innhold 2"/>
          <p:cNvSpPr>
            <a:spLocks noGrp="1"/>
          </p:cNvSpPr>
          <p:nvPr>
            <p:ph idx="1"/>
          </p:nvPr>
        </p:nvSpPr>
        <p:spPr/>
        <p:txBody>
          <a:bodyPr/>
          <a:lstStyle/>
          <a:p>
            <a:endParaRPr lang="nb-NO" dirty="0" smtClean="0"/>
          </a:p>
          <a:p>
            <a:endParaRPr lang="nb-NO" dirty="0"/>
          </a:p>
        </p:txBody>
      </p:sp>
      <p:sp>
        <p:nvSpPr>
          <p:cNvPr id="4" name="Rektangel 3"/>
          <p:cNvSpPr/>
          <p:nvPr/>
        </p:nvSpPr>
        <p:spPr>
          <a:xfrm>
            <a:off x="1031833" y="1825625"/>
            <a:ext cx="8604343" cy="4154984"/>
          </a:xfrm>
          <a:prstGeom prst="rect">
            <a:avLst/>
          </a:prstGeom>
          <a:noFill/>
        </p:spPr>
        <p:txBody>
          <a:bodyPr wrap="none" lIns="91440" tIns="45720" rIns="91440" bIns="45720">
            <a:spAutoFit/>
          </a:bodyPr>
          <a:lstStyle/>
          <a:p>
            <a:pPr algn="ctr"/>
            <a:r>
              <a:rPr lang="nb-NO" sz="8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Hva er forskjell på</a:t>
            </a:r>
          </a:p>
          <a:p>
            <a:pPr algn="ctr"/>
            <a:r>
              <a:rPr lang="nb-NO" sz="8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Læringsstil og</a:t>
            </a:r>
          </a:p>
          <a:p>
            <a:pPr algn="ctr"/>
            <a:r>
              <a:rPr lang="nb-NO" sz="8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Læringsstrategi?</a:t>
            </a:r>
            <a:endParaRPr lang="nb-NO"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4105948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 name="Plassholder for innhol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60" y="-87071"/>
            <a:ext cx="12299759" cy="8199840"/>
          </a:xfrm>
          <a:prstGeom prst="rect">
            <a:avLst/>
          </a:prstGeom>
        </p:spPr>
      </p:pic>
      <p:sp>
        <p:nvSpPr>
          <p:cNvPr id="5" name="Bildeforklaring formet som et avrundet rektangel 4"/>
          <p:cNvSpPr/>
          <p:nvPr/>
        </p:nvSpPr>
        <p:spPr>
          <a:xfrm>
            <a:off x="138895" y="971214"/>
            <a:ext cx="5381970" cy="3926974"/>
          </a:xfrm>
          <a:prstGeom prst="wedgeRoundRectCallout">
            <a:avLst>
              <a:gd name="adj1" fmla="val 89994"/>
              <a:gd name="adj2" fmla="val 240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i="1" dirty="0"/>
              <a:t>M</a:t>
            </a:r>
            <a:r>
              <a:rPr lang="nb-NO" sz="3600" i="1" dirty="0" smtClean="0"/>
              <a:t>asteroppgaven «Hvordan </a:t>
            </a:r>
            <a:r>
              <a:rPr lang="nb-NO" sz="3600" i="1" dirty="0"/>
              <a:t>opplever studenter lærerens egenproduserte video som læringsressurs</a:t>
            </a:r>
            <a:r>
              <a:rPr lang="nb-NO" sz="3600" i="1" dirty="0" smtClean="0"/>
              <a:t>?»</a:t>
            </a:r>
            <a:endParaRPr lang="nb-NO" sz="3600" dirty="0"/>
          </a:p>
          <a:p>
            <a:pPr algn="ctr"/>
            <a:endParaRPr lang="nb-NO" sz="3600" dirty="0"/>
          </a:p>
        </p:txBody>
      </p:sp>
      <p:sp>
        <p:nvSpPr>
          <p:cNvPr id="8" name="Bildeforklaring formet som et avrundet rektangel 7"/>
          <p:cNvSpPr/>
          <p:nvPr/>
        </p:nvSpPr>
        <p:spPr>
          <a:xfrm>
            <a:off x="6404787" y="971214"/>
            <a:ext cx="5381970" cy="1610242"/>
          </a:xfrm>
          <a:prstGeom prst="wedgeRoundRectCallout">
            <a:avLst>
              <a:gd name="adj1" fmla="val 2463"/>
              <a:gd name="adj2" fmla="val 734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dirty="0" smtClean="0"/>
              <a:t> Bruk av video i høyere utdanning: MOOC og </a:t>
            </a:r>
            <a:r>
              <a:rPr lang="nb-NO" sz="3600" dirty="0"/>
              <a:t>F</a:t>
            </a:r>
            <a:r>
              <a:rPr lang="nb-NO" sz="3600" dirty="0" smtClean="0"/>
              <a:t>lipped classroom</a:t>
            </a:r>
            <a:endParaRPr lang="nb-NO" sz="3600" dirty="0"/>
          </a:p>
        </p:txBody>
      </p:sp>
      <p:sp>
        <p:nvSpPr>
          <p:cNvPr id="9" name="Rektangel 8"/>
          <p:cNvSpPr/>
          <p:nvPr/>
        </p:nvSpPr>
        <p:spPr>
          <a:xfrm>
            <a:off x="-177720" y="63124"/>
            <a:ext cx="9605579" cy="584775"/>
          </a:xfrm>
          <a:prstGeom prst="rect">
            <a:avLst/>
          </a:prstGeom>
          <a:noFill/>
        </p:spPr>
        <p:txBody>
          <a:bodyPr wrap="none" lIns="91440" tIns="45720" rIns="91440" bIns="45720">
            <a:spAutoFit/>
          </a:bodyPr>
          <a:lstStyle/>
          <a:p>
            <a:pPr algn="ctr"/>
            <a:r>
              <a:rPr lang="nb-NO" sz="3200" b="0" cap="none" spc="0" dirty="0" smtClean="0">
                <a:ln w="0"/>
                <a:solidFill>
                  <a:srgbClr val="FF0000"/>
                </a:solidFill>
                <a:effectLst>
                  <a:outerShdw blurRad="38100" dist="25400" dir="5400000" algn="ctr" rotWithShape="0">
                    <a:srgbClr val="6E747A">
                      <a:alpha val="43000"/>
                    </a:srgbClr>
                  </a:outerShdw>
                </a:effectLst>
              </a:rPr>
              <a:t>I denne presentasjonen vil jeg dele mine erfaringer med:</a:t>
            </a:r>
            <a:endParaRPr lang="nb-NO" sz="3200" b="0" cap="none" spc="0" dirty="0">
              <a:ln w="0"/>
              <a:solidFill>
                <a:srgbClr val="FF0000"/>
              </a:solidFill>
              <a:effectLst>
                <a:outerShdw blurRad="38100" dist="25400" dir="5400000" algn="ctr" rotWithShape="0">
                  <a:srgbClr val="6E747A">
                    <a:alpha val="43000"/>
                  </a:srgbClr>
                </a:outerShdw>
              </a:effectLst>
            </a:endParaRPr>
          </a:p>
        </p:txBody>
      </p:sp>
      <p:sp>
        <p:nvSpPr>
          <p:cNvPr id="10" name="TekstSylinder 9"/>
          <p:cNvSpPr txBox="1"/>
          <p:nvPr/>
        </p:nvSpPr>
        <p:spPr>
          <a:xfrm>
            <a:off x="243068" y="5092861"/>
            <a:ext cx="3692324" cy="1754326"/>
          </a:xfrm>
          <a:prstGeom prst="rect">
            <a:avLst/>
          </a:prstGeom>
          <a:noFill/>
        </p:spPr>
        <p:txBody>
          <a:bodyPr wrap="square" rtlCol="0">
            <a:spAutoFit/>
          </a:bodyPr>
          <a:lstStyle/>
          <a:p>
            <a:r>
              <a:rPr lang="nb-NO" dirty="0" smtClean="0"/>
              <a:t>Kvantitativ undersøkelse: </a:t>
            </a:r>
            <a:r>
              <a:rPr lang="nb-NO" dirty="0"/>
              <a:t>9 studier fra 5 forskjellige høyskoler. Disse gruppene varierte fra 20 til 200 studenter. </a:t>
            </a:r>
            <a:r>
              <a:rPr lang="nb-NO" dirty="0" smtClean="0"/>
              <a:t>412 av 708 svarte på undersøkelsen. </a:t>
            </a:r>
            <a:endParaRPr lang="nb-NO" dirty="0"/>
          </a:p>
          <a:p>
            <a:endParaRPr lang="nb-NO" dirty="0"/>
          </a:p>
        </p:txBody>
      </p:sp>
    </p:spTree>
    <p:extLst>
      <p:ext uri="{BB962C8B-B14F-4D97-AF65-F5344CB8AC3E}">
        <p14:creationId xmlns:p14="http://schemas.microsoft.com/office/powerpoint/2010/main" val="4407308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p:nvPr/>
        </p:nvPicPr>
        <p:blipFill>
          <a:blip r:embed="rId2">
            <a:extLst>
              <a:ext uri="{28A0092B-C50C-407E-A947-70E740481C1C}">
                <a14:useLocalDpi xmlns:a14="http://schemas.microsoft.com/office/drawing/2010/main" val="0"/>
              </a:ext>
            </a:extLst>
          </a:blip>
          <a:stretch>
            <a:fillRect/>
          </a:stretch>
        </p:blipFill>
        <p:spPr>
          <a:xfrm>
            <a:off x="86594" y="1878296"/>
            <a:ext cx="5215322" cy="4875429"/>
          </a:xfrm>
          <a:prstGeom prst="rect">
            <a:avLst/>
          </a:prstGeom>
        </p:spPr>
      </p:pic>
      <p:sp>
        <p:nvSpPr>
          <p:cNvPr id="7" name="Rektangel 6"/>
          <p:cNvSpPr/>
          <p:nvPr/>
        </p:nvSpPr>
        <p:spPr>
          <a:xfrm>
            <a:off x="5574632" y="2336865"/>
            <a:ext cx="6096000" cy="3782061"/>
          </a:xfrm>
          <a:prstGeom prst="rect">
            <a:avLst/>
          </a:prstGeom>
        </p:spPr>
        <p:txBody>
          <a:bodyPr>
            <a:spAutoFit/>
          </a:bodyPr>
          <a:lstStyle/>
          <a:p>
            <a:pPr marL="449580" algn="just">
              <a:lnSpc>
                <a:spcPct val="150000"/>
              </a:lnSpc>
              <a:spcBef>
                <a:spcPts val="1200"/>
              </a:spcBef>
              <a:spcAft>
                <a:spcPts val="800"/>
              </a:spcAft>
            </a:pPr>
            <a:r>
              <a:rPr lang="nb-NO" sz="2400" dirty="0" smtClean="0">
                <a:latin typeface="Times New Roman" panose="02020603050405020304" pitchFamily="18" charset="0"/>
                <a:ea typeface="Calibri" panose="020F0502020204030204" pitchFamily="34" charset="0"/>
                <a:cs typeface="Times New Roman" panose="02020603050405020304" pitchFamily="18" charset="0"/>
              </a:rPr>
              <a:t>«Fordi </a:t>
            </a:r>
            <a:r>
              <a:rPr lang="nb-NO" sz="2400" dirty="0">
                <a:latin typeface="Times New Roman" panose="02020603050405020304" pitchFamily="18" charset="0"/>
                <a:ea typeface="Calibri" panose="020F0502020204030204" pitchFamily="34" charset="0"/>
                <a:cs typeface="Times New Roman" panose="02020603050405020304" pitchFamily="18" charset="0"/>
              </a:rPr>
              <a:t>de fleste klasserom ser like ut, tror mange at undervisning bare kan finne sted i rom med rekker av stoler og pulter som alle vender framover. Klasserommet har alltid sett sånn ut, og derfor tenker også mange lærere at alle kan lære i slike </a:t>
            </a:r>
            <a:r>
              <a:rPr lang="nb-NO" sz="2400" dirty="0" smtClean="0">
                <a:latin typeface="Times New Roman" panose="02020603050405020304" pitchFamily="18" charset="0"/>
                <a:ea typeface="Calibri" panose="020F0502020204030204" pitchFamily="34" charset="0"/>
                <a:cs typeface="Times New Roman" panose="02020603050405020304" pitchFamily="18" charset="0"/>
              </a:rPr>
              <a:t>omgivelser» </a:t>
            </a:r>
            <a:r>
              <a:rPr lang="nb-NO" dirty="0">
                <a:latin typeface="Times New Roman" panose="02020603050405020304" pitchFamily="18" charset="0"/>
                <a:ea typeface="Calibri" panose="020F0502020204030204" pitchFamily="34" charset="0"/>
                <a:cs typeface="Times New Roman" panose="02020603050405020304" pitchFamily="18" charset="0"/>
              </a:rPr>
              <a:t>(</a:t>
            </a:r>
            <a:r>
              <a:rPr lang="nb-NO" dirty="0">
                <a:latin typeface="Times New Roman" panose="02020603050405020304" pitchFamily="18" charset="0"/>
                <a:ea typeface="Calibri" panose="020F0502020204030204" pitchFamily="34" charset="0"/>
                <a:cs typeface="Times New Roman" panose="02020603050405020304" pitchFamily="18" charset="0"/>
                <a:hlinkClick r:id="rId3" action="ppaction://hlinkfile" tooltip="Dunn, 2005 #68"/>
              </a:rPr>
              <a:t>Dunn &amp; Nilsen, 2005, p. 9</a:t>
            </a:r>
            <a:r>
              <a:rPr lang="nb-NO" dirty="0">
                <a:latin typeface="Times New Roman" panose="02020603050405020304" pitchFamily="18" charset="0"/>
                <a:ea typeface="Calibri" panose="020F0502020204030204" pitchFamily="34" charset="0"/>
                <a:cs typeface="Times New Roman" panose="02020603050405020304" pitchFamily="18" charset="0"/>
              </a:rPr>
              <a:t>). </a:t>
            </a:r>
            <a:endParaRPr lang="nb-NO"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ittel 7"/>
          <p:cNvSpPr>
            <a:spLocks noGrp="1"/>
          </p:cNvSpPr>
          <p:nvPr>
            <p:ph type="title"/>
          </p:nvPr>
        </p:nvSpPr>
        <p:spPr/>
        <p:txBody>
          <a:bodyPr>
            <a:noAutofit/>
          </a:bodyPr>
          <a:lstStyle/>
          <a:p>
            <a:pPr>
              <a:lnSpc>
                <a:spcPct val="150000"/>
              </a:lnSpc>
              <a:spcBef>
                <a:spcPts val="1200"/>
              </a:spcBef>
              <a:spcAft>
                <a:spcPts val="800"/>
              </a:spcAft>
            </a:pPr>
            <a:r>
              <a:rPr lang="nb-NO" sz="2800" dirty="0">
                <a:latin typeface="Times New Roman" panose="02020603050405020304" pitchFamily="18" charset="0"/>
                <a:ea typeface="Calibri" panose="020F0502020204030204" pitchFamily="34" charset="0"/>
                <a:cs typeface="Times New Roman" panose="02020603050405020304" pitchFamily="18" charset="0"/>
              </a:rPr>
              <a:t>I bildet til under ser vi et klasserom fra Bologna på 1400- tallet. Der ser vi en lærer stå og forelese foran studentene som sitter etter buss-modellen i et klasserom. </a:t>
            </a:r>
          </a:p>
        </p:txBody>
      </p:sp>
    </p:spTree>
    <p:extLst>
      <p:ext uri="{BB962C8B-B14F-4D97-AF65-F5344CB8AC3E}">
        <p14:creationId xmlns:p14="http://schemas.microsoft.com/office/powerpoint/2010/main" val="39055679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Hvor utbrett er dette i Norge?</a:t>
            </a:r>
            <a:endParaRPr lang="nb-NO" dirty="0"/>
          </a:p>
        </p:txBody>
      </p:sp>
      <p:pic>
        <p:nvPicPr>
          <p:cNvPr id="3" name="Picture 2" descr="http://www.aftenbladet.no/archive/00403/Postkort_40397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566" y="1417638"/>
            <a:ext cx="7592159" cy="53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6010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7"/>
            <a:ext cx="10972800" cy="2097087"/>
          </a:xfrm>
        </p:spPr>
        <p:txBody>
          <a:bodyPr>
            <a:normAutofit fontScale="90000"/>
          </a:bodyPr>
          <a:lstStyle/>
          <a:p>
            <a:r>
              <a:rPr lang="nb-NO" dirty="0" smtClean="0"/>
              <a:t>90% av undervisning i videregående skole og høgere utdanning i Norge er</a:t>
            </a:r>
            <a:br>
              <a:rPr lang="nb-NO" dirty="0" smtClean="0"/>
            </a:br>
            <a:r>
              <a:rPr lang="nb-NO" dirty="0" smtClean="0"/>
              <a:t>tradisjonell tavleundervisning</a:t>
            </a:r>
            <a:endParaRPr lang="nb-NO" dirty="0"/>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290" y="2371724"/>
            <a:ext cx="2927473" cy="4083825"/>
          </a:xfrm>
          <a:prstGeom prst="rect">
            <a:avLst/>
          </a:prstGeom>
        </p:spPr>
      </p:pic>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633" y="2371724"/>
            <a:ext cx="3529837" cy="4083825"/>
          </a:xfrm>
          <a:prstGeom prst="rect">
            <a:avLst/>
          </a:prstGeom>
        </p:spPr>
      </p:pic>
    </p:spTree>
    <p:extLst>
      <p:ext uri="{BB962C8B-B14F-4D97-AF65-F5344CB8AC3E}">
        <p14:creationId xmlns:p14="http://schemas.microsoft.com/office/powerpoint/2010/main" val="17953496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040521" y="0"/>
            <a:ext cx="10515600" cy="1325563"/>
          </a:xfrm>
        </p:spPr>
        <p:txBody>
          <a:bodyPr/>
          <a:lstStyle/>
          <a:p>
            <a:r>
              <a:rPr lang="nb-NO" b="1" dirty="0" smtClean="0"/>
              <a:t>Læringspyramide</a:t>
            </a:r>
            <a:endParaRPr lang="nb-NO" b="1" dirty="0"/>
          </a:p>
        </p:txBody>
      </p:sp>
      <p:pic>
        <p:nvPicPr>
          <p:cNvPr id="3074" name="Picture 2" descr="http://g.api.no/obscura/API/image/r1/escenic/478x1000r/201408227204259/archive/05618/3219373770_5618395a.jpg"/>
          <p:cNvPicPr>
            <a:picLocks noChangeAspect="1" noChangeArrowheads="1"/>
          </p:cNvPicPr>
          <p:nvPr/>
        </p:nvPicPr>
        <p:blipFill rotWithShape="1">
          <a:blip r:embed="rId3">
            <a:extLst>
              <a:ext uri="{28A0092B-C50C-407E-A947-70E740481C1C}">
                <a14:useLocalDpi xmlns:a14="http://schemas.microsoft.com/office/drawing/2010/main" val="0"/>
              </a:ext>
            </a:extLst>
          </a:blip>
          <a:srcRect t="9882"/>
          <a:stretch/>
        </p:blipFill>
        <p:spPr bwMode="auto">
          <a:xfrm>
            <a:off x="2040521" y="1005355"/>
            <a:ext cx="7600784" cy="5345041"/>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p:cNvSpPr txBox="1"/>
          <p:nvPr/>
        </p:nvSpPr>
        <p:spPr>
          <a:xfrm>
            <a:off x="9897979" y="5150067"/>
            <a:ext cx="2013284" cy="1200329"/>
          </a:xfrm>
          <a:prstGeom prst="rect">
            <a:avLst/>
          </a:prstGeom>
          <a:noFill/>
        </p:spPr>
        <p:txBody>
          <a:bodyPr wrap="square" rtlCol="0">
            <a:spAutoFit/>
          </a:bodyPr>
          <a:lstStyle/>
          <a:p>
            <a:r>
              <a:rPr lang="nb-NO" dirty="0"/>
              <a:t>Kilde: </a:t>
            </a:r>
            <a:r>
              <a:rPr lang="nb-NO" dirty="0" smtClean="0"/>
              <a:t>National </a:t>
            </a:r>
            <a:r>
              <a:rPr lang="nb-NO" dirty="0"/>
              <a:t>training </a:t>
            </a:r>
            <a:r>
              <a:rPr lang="nb-NO" dirty="0" err="1" smtClean="0"/>
              <a:t>laboratories</a:t>
            </a:r>
            <a:endParaRPr lang="nb-NO" dirty="0" smtClean="0"/>
          </a:p>
          <a:p>
            <a:r>
              <a:rPr lang="nb-NO" dirty="0">
                <a:hlinkClick r:id="rId4"/>
              </a:rPr>
              <a:t>http://</a:t>
            </a:r>
            <a:r>
              <a:rPr lang="nb-NO" dirty="0" smtClean="0">
                <a:hlinkClick r:id="rId4"/>
              </a:rPr>
              <a:t>www.ntl.org</a:t>
            </a:r>
            <a:r>
              <a:rPr lang="nb-NO" dirty="0" smtClean="0"/>
              <a:t> </a:t>
            </a:r>
            <a:endParaRPr lang="nb-NO" dirty="0"/>
          </a:p>
        </p:txBody>
      </p:sp>
      <p:sp>
        <p:nvSpPr>
          <p:cNvPr id="4" name="TekstSylinder 3"/>
          <p:cNvSpPr txBox="1"/>
          <p:nvPr/>
        </p:nvSpPr>
        <p:spPr>
          <a:xfrm>
            <a:off x="77002" y="6350396"/>
            <a:ext cx="9981398" cy="369332"/>
          </a:xfrm>
          <a:prstGeom prst="rect">
            <a:avLst/>
          </a:prstGeom>
          <a:noFill/>
        </p:spPr>
        <p:txBody>
          <a:bodyPr wrap="square" rtlCol="0">
            <a:spAutoFit/>
          </a:bodyPr>
          <a:lstStyle/>
          <a:p>
            <a:r>
              <a:rPr lang="nb-NO" dirty="0" smtClean="0"/>
              <a:t>Kritikk: </a:t>
            </a:r>
            <a:r>
              <a:rPr lang="nb-NO" dirty="0" smtClean="0">
                <a:hlinkClick r:id="rId5"/>
              </a:rPr>
              <a:t>http://forskning.no/pedagogiske-fag-skole-og-utdanning/2009/10/vil-forkaste-laeringspyramiden</a:t>
            </a:r>
            <a:r>
              <a:rPr lang="nb-NO" dirty="0" smtClean="0"/>
              <a:t> </a:t>
            </a:r>
            <a:endParaRPr lang="nb-NO" dirty="0"/>
          </a:p>
        </p:txBody>
      </p:sp>
    </p:spTree>
    <p:extLst>
      <p:ext uri="{BB962C8B-B14F-4D97-AF65-F5344CB8AC3E}">
        <p14:creationId xmlns:p14="http://schemas.microsoft.com/office/powerpoint/2010/main" val="23536587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2348" y="286404"/>
            <a:ext cx="10515600" cy="1325563"/>
          </a:xfrm>
        </p:spPr>
        <p:txBody>
          <a:bodyPr/>
          <a:lstStyle/>
          <a:p>
            <a:r>
              <a:rPr lang="nb-NO" dirty="0" smtClean="0"/>
              <a:t>MOOC </a:t>
            </a:r>
            <a:r>
              <a:rPr lang="en-US" dirty="0"/>
              <a:t>«Massive Open Online Courses»</a:t>
            </a:r>
            <a:endParaRPr lang="nb-NO" dirty="0"/>
          </a:p>
        </p:txBody>
      </p:sp>
      <p:sp>
        <p:nvSpPr>
          <p:cNvPr id="3" name="Plassholder for innhold 2"/>
          <p:cNvSpPr>
            <a:spLocks noGrp="1"/>
          </p:cNvSpPr>
          <p:nvPr>
            <p:ph idx="1"/>
          </p:nvPr>
        </p:nvSpPr>
        <p:spPr/>
        <p:txBody>
          <a:bodyPr/>
          <a:lstStyle/>
          <a:p>
            <a:endParaRPr lang="nb-NO"/>
          </a:p>
        </p:txBody>
      </p:sp>
      <p:pic>
        <p:nvPicPr>
          <p:cNvPr id="4" name="Bilde 3"/>
          <p:cNvPicPr/>
          <p:nvPr/>
        </p:nvPicPr>
        <p:blipFill>
          <a:blip r:embed="rId3" cstate="email">
            <a:extLst>
              <a:ext uri="{28A0092B-C50C-407E-A947-70E740481C1C}">
                <a14:useLocalDpi xmlns:a14="http://schemas.microsoft.com/office/drawing/2010/main"/>
              </a:ext>
            </a:extLst>
          </a:blip>
          <a:stretch>
            <a:fillRect/>
          </a:stretch>
        </p:blipFill>
        <p:spPr>
          <a:xfrm>
            <a:off x="617623" y="1713653"/>
            <a:ext cx="10711386" cy="4575281"/>
          </a:xfrm>
          <a:prstGeom prst="rect">
            <a:avLst/>
          </a:prstGeom>
        </p:spPr>
      </p:pic>
      <p:sp>
        <p:nvSpPr>
          <p:cNvPr id="5" name="Rektangel 4"/>
          <p:cNvSpPr/>
          <p:nvPr/>
        </p:nvSpPr>
        <p:spPr>
          <a:xfrm>
            <a:off x="4094018" y="2431473"/>
            <a:ext cx="3522518" cy="26185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n>
                <a:solidFill>
                  <a:srgbClr val="FF0000"/>
                </a:solidFill>
              </a:ln>
            </a:endParaRPr>
          </a:p>
        </p:txBody>
      </p:sp>
      <p:sp>
        <p:nvSpPr>
          <p:cNvPr id="6" name="Rektangel 5"/>
          <p:cNvSpPr/>
          <p:nvPr/>
        </p:nvSpPr>
        <p:spPr>
          <a:xfrm>
            <a:off x="617623" y="5632318"/>
            <a:ext cx="11574377" cy="646331"/>
          </a:xfrm>
          <a:prstGeom prst="rect">
            <a:avLst/>
          </a:prstGeom>
        </p:spPr>
        <p:txBody>
          <a:bodyPr wrap="square">
            <a:spAutoFit/>
          </a:bodyPr>
          <a:lstStyle/>
          <a:p>
            <a:r>
              <a:rPr lang="nb-NO" dirty="0" smtClean="0">
                <a:solidFill>
                  <a:srgbClr val="000000"/>
                </a:solidFill>
                <a:latin typeface="Neo Sans"/>
              </a:rPr>
              <a:t>Kilde : Johannes </a:t>
            </a:r>
            <a:r>
              <a:rPr lang="nb-NO" dirty="0" err="1">
                <a:solidFill>
                  <a:srgbClr val="000000"/>
                </a:solidFill>
                <a:latin typeface="Neo Sans"/>
              </a:rPr>
              <a:t>Heinlein</a:t>
            </a:r>
            <a:r>
              <a:rPr lang="nb-NO" dirty="0">
                <a:solidFill>
                  <a:srgbClr val="000000"/>
                </a:solidFill>
                <a:latin typeface="Neo Sans"/>
              </a:rPr>
              <a:t>, Senior </a:t>
            </a:r>
            <a:r>
              <a:rPr lang="nb-NO" dirty="0" err="1">
                <a:solidFill>
                  <a:srgbClr val="000000"/>
                </a:solidFill>
                <a:latin typeface="Neo Sans"/>
              </a:rPr>
              <a:t>Director</a:t>
            </a:r>
            <a:r>
              <a:rPr lang="nb-NO" dirty="0">
                <a:solidFill>
                  <a:srgbClr val="000000"/>
                </a:solidFill>
                <a:latin typeface="Neo Sans"/>
              </a:rPr>
              <a:t> </a:t>
            </a:r>
            <a:r>
              <a:rPr lang="nb-NO" dirty="0" err="1">
                <a:solidFill>
                  <a:srgbClr val="000000"/>
                </a:solidFill>
                <a:latin typeface="Neo Sans"/>
              </a:rPr>
              <a:t>of</a:t>
            </a:r>
            <a:r>
              <a:rPr lang="nb-NO" dirty="0">
                <a:solidFill>
                  <a:srgbClr val="000000"/>
                </a:solidFill>
                <a:latin typeface="Neo Sans"/>
              </a:rPr>
              <a:t> Strategic </a:t>
            </a:r>
            <a:r>
              <a:rPr lang="nb-NO" dirty="0" err="1">
                <a:solidFill>
                  <a:srgbClr val="000000"/>
                </a:solidFill>
                <a:latin typeface="Neo Sans"/>
              </a:rPr>
              <a:t>Partnerships</a:t>
            </a:r>
            <a:r>
              <a:rPr lang="nb-NO" dirty="0">
                <a:solidFill>
                  <a:srgbClr val="000000"/>
                </a:solidFill>
                <a:latin typeface="Neo Sans"/>
              </a:rPr>
              <a:t> </a:t>
            </a:r>
            <a:r>
              <a:rPr lang="nb-NO" dirty="0" err="1">
                <a:solidFill>
                  <a:srgbClr val="000000"/>
                </a:solidFill>
                <a:latin typeface="Neo Sans"/>
              </a:rPr>
              <a:t>edX</a:t>
            </a:r>
            <a:r>
              <a:rPr lang="nb-NO" dirty="0">
                <a:solidFill>
                  <a:srgbClr val="000000"/>
                </a:solidFill>
                <a:latin typeface="Neo Sans"/>
              </a:rPr>
              <a:t> på NHOs Årskonferanse 2014</a:t>
            </a:r>
            <a:br>
              <a:rPr lang="nb-NO" dirty="0">
                <a:solidFill>
                  <a:srgbClr val="000000"/>
                </a:solidFill>
                <a:latin typeface="Neo Sans"/>
              </a:rPr>
            </a:br>
            <a:r>
              <a:rPr lang="nb-NO" dirty="0">
                <a:solidFill>
                  <a:srgbClr val="000000"/>
                </a:solidFill>
                <a:latin typeface="Neo Sans"/>
                <a:hlinkClick r:id="rId4"/>
              </a:rPr>
              <a:t>https://www.nho.no/arskonferanse/Laeringslivet/Nyhetsarkiv/Online-revolusjon</a:t>
            </a:r>
            <a:r>
              <a:rPr lang="nb-NO" dirty="0" smtClean="0">
                <a:solidFill>
                  <a:srgbClr val="000000"/>
                </a:solidFill>
                <a:latin typeface="Neo Sans"/>
                <a:hlinkClick r:id="rId4"/>
              </a:rPr>
              <a:t>/</a:t>
            </a:r>
            <a:r>
              <a:rPr lang="nb-NO" dirty="0" smtClean="0">
                <a:solidFill>
                  <a:srgbClr val="000000"/>
                </a:solidFill>
                <a:latin typeface="Neo Sans"/>
              </a:rPr>
              <a:t> </a:t>
            </a:r>
            <a:endParaRPr lang="nb-NO" b="0" i="0" dirty="0">
              <a:solidFill>
                <a:srgbClr val="000000"/>
              </a:solidFill>
              <a:effectLst/>
              <a:latin typeface="Neo Sans"/>
            </a:endParaRPr>
          </a:p>
        </p:txBody>
      </p:sp>
      <p:pic>
        <p:nvPicPr>
          <p:cNvPr id="7" name="Picture 2" descr="http://g.api.no/obscura/API/image/r1/escenic/478x1000r/201408227204259/archive/05618/3219373770_5618395a.jpg"/>
          <p:cNvPicPr>
            <a:picLocks noChangeAspect="1" noChangeArrowheads="1"/>
          </p:cNvPicPr>
          <p:nvPr/>
        </p:nvPicPr>
        <p:blipFill rotWithShape="1">
          <a:blip r:embed="rId5">
            <a:extLst>
              <a:ext uri="{28A0092B-C50C-407E-A947-70E740481C1C}">
                <a14:useLocalDpi xmlns:a14="http://schemas.microsoft.com/office/drawing/2010/main" val="0"/>
              </a:ext>
            </a:extLst>
          </a:blip>
          <a:srcRect t="294"/>
          <a:stretch/>
        </p:blipFill>
        <p:spPr bwMode="auto">
          <a:xfrm>
            <a:off x="9328484" y="2917"/>
            <a:ext cx="2863516" cy="270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92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6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endParaRPr lang="nb-NO" dirty="0"/>
          </a:p>
        </p:txBody>
      </p:sp>
      <p:sp>
        <p:nvSpPr>
          <p:cNvPr id="4" name="Pil venstre 3"/>
          <p:cNvSpPr/>
          <p:nvPr/>
        </p:nvSpPr>
        <p:spPr>
          <a:xfrm rot="18472942">
            <a:off x="3503595" y="2435191"/>
            <a:ext cx="2059807" cy="7700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il venstre 4"/>
          <p:cNvSpPr/>
          <p:nvPr/>
        </p:nvSpPr>
        <p:spPr>
          <a:xfrm rot="14241517">
            <a:off x="6601325" y="2460814"/>
            <a:ext cx="2059807" cy="7700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9743" y="4596962"/>
            <a:ext cx="2261038" cy="2261038"/>
          </a:xfrm>
          <a:prstGeom prst="rect">
            <a:avLst/>
          </a:prstGeom>
        </p:spPr>
      </p:pic>
      <p:sp>
        <p:nvSpPr>
          <p:cNvPr id="6" name="Rektangel 5"/>
          <p:cNvSpPr/>
          <p:nvPr/>
        </p:nvSpPr>
        <p:spPr>
          <a:xfrm>
            <a:off x="1484349" y="4189743"/>
            <a:ext cx="3159391" cy="1754326"/>
          </a:xfrm>
          <a:prstGeom prst="rect">
            <a:avLst/>
          </a:prstGeom>
          <a:noFill/>
        </p:spPr>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Flipped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Classroom</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Rektangel 9"/>
          <p:cNvSpPr/>
          <p:nvPr/>
        </p:nvSpPr>
        <p:spPr>
          <a:xfrm>
            <a:off x="7580370" y="4189743"/>
            <a:ext cx="4424609" cy="1938992"/>
          </a:xfrm>
          <a:prstGeom prst="rect">
            <a:avLst/>
          </a:prstGeom>
          <a:noFill/>
        </p:spPr>
        <p:txBody>
          <a:bodyPr wrap="none" lIns="91440" tIns="45720" rIns="91440" bIns="45720">
            <a:spAutoFit/>
          </a:bodyPr>
          <a:lstStyle/>
          <a:p>
            <a:pPr algn="ctr"/>
            <a:r>
              <a:rPr lang="nb-NO" sz="12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MOOC</a:t>
            </a:r>
            <a:endParaRPr lang="nb-NO" sz="1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1" name="Picture 2" descr="http://www.deniseoberry.com/wp-content/uploads/2012/06/video_camera_and_clap_board_pc_400_clr_35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95" y="2845824"/>
            <a:ext cx="2649231" cy="1947185"/>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p:cNvSpPr/>
          <p:nvPr/>
        </p:nvSpPr>
        <p:spPr>
          <a:xfrm>
            <a:off x="3934268" y="0"/>
            <a:ext cx="4239622" cy="1938992"/>
          </a:xfrm>
          <a:prstGeom prst="rect">
            <a:avLst/>
          </a:prstGeom>
          <a:noFill/>
        </p:spPr>
        <p:txBody>
          <a:bodyPr wrap="none" lIns="91440" tIns="45720" rIns="91440" bIns="45720">
            <a:spAutoFit/>
          </a:bodyPr>
          <a:lstStyle/>
          <a:p>
            <a:pPr algn="ctr"/>
            <a:r>
              <a:rPr lang="nb-NO" sz="12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a:t>
            </a:r>
            <a:endParaRPr lang="nb-NO" sz="1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1739080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æring i en digital t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0209" y="1117158"/>
            <a:ext cx="3021257" cy="4709608"/>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989814" y="1620214"/>
            <a:ext cx="7475455" cy="4524315"/>
          </a:xfrm>
          <a:prstGeom prst="rect">
            <a:avLst/>
          </a:prstGeom>
          <a:noFill/>
        </p:spPr>
        <p:txBody>
          <a:bodyPr wrap="square" lIns="91440" tIns="45720" rIns="91440" bIns="45720">
            <a:spAutoFit/>
          </a:bodyPr>
          <a:lstStyle/>
          <a:p>
            <a:pPr eaLnBrk="0" fontAlgn="base" hangingPunct="0"/>
            <a:r>
              <a:rPr lang="nb-NO" sz="3600" dirty="0"/>
              <a:t>Det vi ofte glemmer, er </a:t>
            </a:r>
            <a:r>
              <a:rPr lang="en-US" sz="3600" dirty="0"/>
              <a:t>at </a:t>
            </a:r>
            <a:r>
              <a:rPr lang="en-US" sz="3600" dirty="0" err="1"/>
              <a:t>en</a:t>
            </a:r>
            <a:r>
              <a:rPr lang="en-US" sz="3600" dirty="0"/>
              <a:t> fore­</a:t>
            </a:r>
            <a:r>
              <a:rPr lang="nb-NO" sz="3600" dirty="0"/>
              <a:t>lesning, enten den skjer i et klasserom eller </a:t>
            </a:r>
            <a:r>
              <a:rPr lang="en-US" sz="3600" dirty="0"/>
              <a:t>et auditorium, </a:t>
            </a:r>
            <a:r>
              <a:rPr lang="nb-NO" sz="3600" dirty="0"/>
              <a:t>er i sin natur </a:t>
            </a:r>
            <a:r>
              <a:rPr lang="en-US" sz="3600" dirty="0"/>
              <a:t>multitasking. </a:t>
            </a:r>
            <a:r>
              <a:rPr lang="nb-NO" sz="3600" dirty="0"/>
              <a:t>Det </a:t>
            </a:r>
            <a:r>
              <a:rPr lang="nb-NO" sz="3600" dirty="0" smtClean="0"/>
              <a:t>å </a:t>
            </a:r>
            <a:r>
              <a:rPr lang="nb-NO" sz="3600" dirty="0"/>
              <a:t>ta notater mens noen snakker, er </a:t>
            </a:r>
            <a:r>
              <a:rPr lang="en-US" sz="3600" dirty="0"/>
              <a:t>multitas­king, </a:t>
            </a:r>
            <a:r>
              <a:rPr lang="nb-NO" sz="3600" dirty="0"/>
              <a:t>og </a:t>
            </a:r>
            <a:r>
              <a:rPr lang="nb-NO" sz="3600" dirty="0" smtClean="0"/>
              <a:t>hjerneforskning </a:t>
            </a:r>
            <a:r>
              <a:rPr lang="nb-NO" sz="3600" dirty="0"/>
              <a:t>viser at hjernen </a:t>
            </a:r>
            <a:r>
              <a:rPr lang="nb-NO" sz="3600" dirty="0" smtClean="0"/>
              <a:t>vår ikke </a:t>
            </a:r>
            <a:r>
              <a:rPr lang="nb-NO" sz="3600" dirty="0"/>
              <a:t>er konstruert </a:t>
            </a:r>
            <a:r>
              <a:rPr lang="en-US" sz="3600" dirty="0"/>
              <a:t>for </a:t>
            </a:r>
            <a:r>
              <a:rPr lang="nb-NO" sz="3600" dirty="0"/>
              <a:t>dette</a:t>
            </a:r>
            <a:r>
              <a:rPr lang="nb-NO" sz="3600" dirty="0" smtClean="0"/>
              <a:t>. </a:t>
            </a:r>
          </a:p>
          <a:p>
            <a:pPr eaLnBrk="0" fontAlgn="base" hangingPunct="0"/>
            <a:r>
              <a:rPr lang="nb-NO" sz="3600" dirty="0" smtClean="0"/>
              <a:t>June Breivik s.125</a:t>
            </a:r>
            <a:endParaRPr lang="nb-NO"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Rektangel 3"/>
          <p:cNvSpPr/>
          <p:nvPr/>
        </p:nvSpPr>
        <p:spPr>
          <a:xfrm>
            <a:off x="-85344" y="-134112"/>
            <a:ext cx="10411968" cy="1754326"/>
          </a:xfrm>
          <a:prstGeom prst="rect">
            <a:avLst/>
          </a:prstGeom>
          <a:noFill/>
        </p:spPr>
        <p:txBody>
          <a:bodyPr wrap="square" lIns="91440" tIns="45720" rIns="91440" bIns="45720">
            <a:spAutoFit/>
          </a:bodyPr>
          <a:lstStyle/>
          <a:p>
            <a:pPr algn="ctr"/>
            <a:r>
              <a:rPr lang="nb-NO" sz="5400" b="0" cap="none" spc="0" dirty="0" smtClean="0">
                <a:ln w="0"/>
                <a:solidFill>
                  <a:schemeClr val="accent1"/>
                </a:solidFill>
                <a:effectLst>
                  <a:outerShdw blurRad="38100" dist="25400" dir="5400000" algn="ctr" rotWithShape="0">
                    <a:srgbClr val="6E747A">
                      <a:alpha val="43000"/>
                    </a:srgbClr>
                  </a:outerShdw>
                </a:effectLst>
              </a:rPr>
              <a:t>Er tradisjonell undervisning </a:t>
            </a:r>
            <a:endParaRPr lang="nb-NO" sz="5400" b="0" cap="none" spc="0" dirty="0" smtClean="0">
              <a:ln w="0"/>
              <a:solidFill>
                <a:schemeClr val="accent1"/>
              </a:solidFill>
              <a:effectLst>
                <a:outerShdw blurRad="38100" dist="25400" dir="5400000" algn="ctr" rotWithShape="0">
                  <a:srgbClr val="6E747A">
                    <a:alpha val="43000"/>
                  </a:srgbClr>
                </a:outerShdw>
              </a:effectLst>
            </a:endParaRPr>
          </a:p>
          <a:p>
            <a:pPr algn="ctr"/>
            <a:r>
              <a:rPr lang="nb-NO" sz="5400" b="0" cap="none" spc="0" dirty="0" smtClean="0">
                <a:ln w="0"/>
                <a:solidFill>
                  <a:schemeClr val="accent1"/>
                </a:solidFill>
                <a:effectLst>
                  <a:outerShdw blurRad="38100" dist="25400" dir="5400000" algn="ctr" rotWithShape="0">
                    <a:srgbClr val="6E747A">
                      <a:alpha val="43000"/>
                    </a:srgbClr>
                  </a:outerShdw>
                </a:effectLst>
              </a:rPr>
              <a:t>«</a:t>
            </a:r>
            <a:r>
              <a:rPr lang="nb-NO" sz="5400" b="0" cap="none" spc="0" dirty="0" err="1" smtClean="0">
                <a:ln w="0"/>
                <a:solidFill>
                  <a:schemeClr val="accent1"/>
                </a:solidFill>
                <a:effectLst>
                  <a:outerShdw blurRad="38100" dist="25400" dir="5400000" algn="ctr" rotWithShape="0">
                    <a:srgbClr val="6E747A">
                      <a:alpha val="43000"/>
                    </a:srgbClr>
                  </a:outerShdw>
                </a:effectLst>
              </a:rPr>
              <a:t>multitasking</a:t>
            </a:r>
            <a:r>
              <a:rPr lang="nb-NO" sz="5400" b="0" cap="none" spc="0" dirty="0" smtClean="0">
                <a:ln w="0"/>
                <a:solidFill>
                  <a:schemeClr val="accent1"/>
                </a:solidFill>
                <a:effectLst>
                  <a:outerShdw blurRad="38100" dist="25400" dir="5400000" algn="ctr" rotWithShape="0">
                    <a:srgbClr val="6E747A">
                      <a:alpha val="43000"/>
                    </a:srgbClr>
                  </a:outerShdw>
                </a:effectLst>
              </a:rPr>
              <a:t>» </a:t>
            </a:r>
            <a:r>
              <a:rPr lang="nb-NO" sz="5400" dirty="0" smtClean="0">
                <a:ln w="0"/>
                <a:solidFill>
                  <a:schemeClr val="accent1"/>
                </a:solidFill>
                <a:effectLst>
                  <a:outerShdw blurRad="38100" dist="25400" dir="5400000" algn="ctr" rotWithShape="0">
                    <a:srgbClr val="6E747A">
                      <a:alpha val="43000"/>
                    </a:srgbClr>
                  </a:outerShdw>
                </a:effectLst>
              </a:rPr>
              <a:t>for </a:t>
            </a:r>
            <a:r>
              <a:rPr lang="nb-NO" sz="5400" dirty="0" smtClean="0">
                <a:ln w="0"/>
                <a:solidFill>
                  <a:schemeClr val="accent1"/>
                </a:solidFill>
                <a:effectLst>
                  <a:outerShdw blurRad="38100" dist="25400" dir="5400000" algn="ctr" rotWithShape="0">
                    <a:srgbClr val="6E747A">
                      <a:alpha val="43000"/>
                    </a:srgbClr>
                  </a:outerShdw>
                </a:effectLst>
              </a:rPr>
              <a:t>eleven?</a:t>
            </a:r>
            <a:endParaRPr lang="nb-NO"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93327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hlinkClick r:id="rId2"/>
              </a:rPr>
              <a:t>www.youtube.com/magnusnohr</a:t>
            </a:r>
            <a:endParaRPr lang="nb-NO" dirty="0"/>
          </a:p>
        </p:txBody>
      </p:sp>
      <p:pic>
        <p:nvPicPr>
          <p:cNvPr id="10242" name="Picture 2" descr="https://www.youtube.com/yt/brand/media/image/YouTube-logo-full_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656" y="-596986"/>
            <a:ext cx="4796435" cy="2984586"/>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 y="1549371"/>
            <a:ext cx="7401036" cy="5308629"/>
          </a:xfrm>
          <a:prstGeom prst="rect">
            <a:avLst/>
          </a:prstGeom>
        </p:spPr>
      </p:pic>
      <p:pic>
        <p:nvPicPr>
          <p:cNvPr id="6" name="Bilde 5" descr="Skjermutkli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705" y="1549371"/>
            <a:ext cx="4760295" cy="1360084"/>
          </a:xfrm>
          <a:prstGeom prst="rect">
            <a:avLst/>
          </a:prstGeom>
        </p:spPr>
      </p:pic>
      <p:pic>
        <p:nvPicPr>
          <p:cNvPr id="7" name="Bilde 6" descr="Skjermutklip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6447" y="3201859"/>
            <a:ext cx="4795553" cy="2664196"/>
          </a:xfrm>
          <a:prstGeom prst="rect">
            <a:avLst/>
          </a:prstGeom>
        </p:spPr>
      </p:pic>
    </p:spTree>
    <p:extLst>
      <p:ext uri="{BB962C8B-B14F-4D97-AF65-F5344CB8AC3E}">
        <p14:creationId xmlns:p14="http://schemas.microsoft.com/office/powerpoint/2010/main" val="17823733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628274" y="1572127"/>
            <a:ext cx="8890141" cy="3785652"/>
          </a:xfrm>
          <a:prstGeom prst="rect">
            <a:avLst/>
          </a:prstGeom>
          <a:noFill/>
        </p:spPr>
        <p:txBody>
          <a:bodyPr wrap="square" lIns="91440" tIns="45720" rIns="91440" bIns="45720">
            <a:spAutoFit/>
          </a:bodyPr>
          <a:lstStyle/>
          <a:p>
            <a:pPr algn="ctr"/>
            <a:r>
              <a:rPr lang="nb-NO" sz="8000" b="1" dirty="0"/>
              <a:t>Flipped </a:t>
            </a:r>
            <a:r>
              <a:rPr lang="nb-NO" sz="8000" b="1" dirty="0" smtClean="0"/>
              <a:t>Classroom</a:t>
            </a:r>
          </a:p>
          <a:p>
            <a:pPr algn="ctr"/>
            <a:r>
              <a:rPr lang="nb-NO" sz="8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a:p>
            <a:pPr algn="ctr"/>
            <a:r>
              <a:rPr lang="nb-NO"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Tilpasset opplæring</a:t>
            </a:r>
            <a:endParaRPr lang="nb-NO" sz="8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4098" name="Picture 2" descr="http://i.pinger.pl/pgr72/1a4e1c95001dd9ec4d7a039c/black-rewind-play-pause-forward-t-shirts_design.png"/>
          <p:cNvPicPr>
            <a:picLocks noChangeAspect="1" noChangeArrowheads="1"/>
          </p:cNvPicPr>
          <p:nvPr/>
        </p:nvPicPr>
        <p:blipFill rotWithShape="1">
          <a:blip r:embed="rId2">
            <a:extLst>
              <a:ext uri="{28A0092B-C50C-407E-A947-70E740481C1C}">
                <a14:useLocalDpi xmlns:a14="http://schemas.microsoft.com/office/drawing/2010/main" val="0"/>
              </a:ext>
            </a:extLst>
          </a:blip>
          <a:srcRect t="38706" b="39462"/>
          <a:stretch/>
        </p:blipFill>
        <p:spPr bwMode="auto">
          <a:xfrm>
            <a:off x="4398712" y="5590673"/>
            <a:ext cx="3600450" cy="7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7290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1042" y="57856"/>
            <a:ext cx="6435765" cy="1325563"/>
          </a:xfrm>
        </p:spPr>
        <p:txBody>
          <a:bodyPr>
            <a:normAutofit/>
          </a:bodyPr>
          <a:lstStyle/>
          <a:p>
            <a:r>
              <a:rPr lang="nb-NO" dirty="0" smtClean="0"/>
              <a:t>Historikk </a:t>
            </a:r>
            <a:r>
              <a:rPr lang="nb-NO" b="1" dirty="0"/>
              <a:t>Flipped Classroom </a:t>
            </a:r>
            <a:endParaRPr lang="nb-NO" dirty="0"/>
          </a:p>
        </p:txBody>
      </p:sp>
      <p:pic>
        <p:nvPicPr>
          <p:cNvPr id="4" name="Plassholder for innhold 3" descr="Skjermutklip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16807" y="-153146"/>
            <a:ext cx="5575193" cy="3687667"/>
          </a:xfrm>
        </p:spPr>
      </p:pic>
      <p:pic>
        <p:nvPicPr>
          <p:cNvPr id="5" name="Bilde 4"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4879">
            <a:off x="4461349" y="1934080"/>
            <a:ext cx="3042818" cy="4634176"/>
          </a:xfrm>
          <a:prstGeom prst="rect">
            <a:avLst/>
          </a:prstGeom>
        </p:spPr>
      </p:pic>
      <p:pic>
        <p:nvPicPr>
          <p:cNvPr id="6" name="Bilde 5" descr="Skjermutkli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5159" y="4959698"/>
            <a:ext cx="5286841" cy="1536347"/>
          </a:xfrm>
          <a:prstGeom prst="rect">
            <a:avLst/>
          </a:prstGeom>
        </p:spPr>
      </p:pic>
      <p:sp>
        <p:nvSpPr>
          <p:cNvPr id="7" name="Rektangel 6"/>
          <p:cNvSpPr/>
          <p:nvPr/>
        </p:nvSpPr>
        <p:spPr>
          <a:xfrm>
            <a:off x="6503545" y="3369947"/>
            <a:ext cx="5801716" cy="1754326"/>
          </a:xfrm>
          <a:prstGeom prst="rect">
            <a:avLst/>
          </a:prstGeom>
          <a:noFill/>
        </p:spPr>
        <p:txBody>
          <a:bodyPr wrap="none" lIns="91440" tIns="45720" rIns="91440" bIns="45720">
            <a:spAutoFit/>
          </a:bodyPr>
          <a:lstStyle/>
          <a:p>
            <a:pPr algn="ctr"/>
            <a:r>
              <a:rPr lang="nb-NO" sz="5400" b="0" cap="none" spc="0" dirty="0" smtClean="0">
                <a:ln w="0"/>
                <a:solidFill>
                  <a:schemeClr val="tx1"/>
                </a:solidFill>
                <a:effectLst>
                  <a:outerShdw blurRad="38100" dist="19050" dir="2700000" algn="tl" rotWithShape="0">
                    <a:schemeClr val="dk1">
                      <a:alpha val="40000"/>
                    </a:schemeClr>
                  </a:outerShdw>
                </a:effectLst>
              </a:rPr>
              <a:t>Jonathan Bergmann</a:t>
            </a:r>
          </a:p>
          <a:p>
            <a:pPr algn="ctr"/>
            <a:r>
              <a:rPr lang="nb-NO" sz="5400" dirty="0" smtClean="0">
                <a:ln w="0"/>
                <a:effectLst>
                  <a:outerShdw blurRad="38100" dist="19050" dir="2700000" algn="tl" rotWithShape="0">
                    <a:schemeClr val="dk1">
                      <a:alpha val="40000"/>
                    </a:schemeClr>
                  </a:outerShdw>
                </a:effectLst>
              </a:rPr>
              <a:t>Aaron Sams</a:t>
            </a:r>
            <a:endParaRPr lang="nb-NO" sz="5400" b="0" cap="none" spc="0" dirty="0">
              <a:ln w="0"/>
              <a:solidFill>
                <a:schemeClr val="tx1"/>
              </a:solidFill>
              <a:effectLst>
                <a:outerShdw blurRad="38100" dist="19050" dir="2700000" algn="tl" rotWithShape="0">
                  <a:schemeClr val="dk1">
                    <a:alpha val="40000"/>
                  </a:schemeClr>
                </a:outerShdw>
              </a:effectLst>
            </a:endParaRPr>
          </a:p>
        </p:txBody>
      </p:sp>
      <p:sp>
        <p:nvSpPr>
          <p:cNvPr id="3" name="Rektangel 2"/>
          <p:cNvSpPr/>
          <p:nvPr/>
        </p:nvSpPr>
        <p:spPr>
          <a:xfrm>
            <a:off x="350924" y="1383419"/>
            <a:ext cx="6096000" cy="923330"/>
          </a:xfrm>
          <a:prstGeom prst="rect">
            <a:avLst/>
          </a:prstGeom>
        </p:spPr>
        <p:txBody>
          <a:bodyPr>
            <a:spAutoFit/>
          </a:bodyPr>
          <a:lstStyle/>
          <a:p>
            <a:r>
              <a:rPr lang="nb-NO" dirty="0">
                <a:latin typeface="Times New Roman" panose="02020603050405020304" pitchFamily="18" charset="0"/>
                <a:ea typeface="Calibri" panose="020F0502020204030204" pitchFamily="34" charset="0"/>
              </a:rPr>
              <a:t>Utrykket </a:t>
            </a:r>
            <a:r>
              <a:rPr lang="nb-NO" dirty="0" err="1" smtClean="0">
                <a:latin typeface="Times New Roman" panose="02020603050405020304" pitchFamily="18" charset="0"/>
                <a:ea typeface="Calibri" panose="020F0502020204030204" pitchFamily="34" charset="0"/>
              </a:rPr>
              <a:t>flip</a:t>
            </a:r>
            <a:r>
              <a:rPr lang="nb-NO" dirty="0" smtClean="0">
                <a:latin typeface="Times New Roman" panose="02020603050405020304" pitchFamily="18" charset="0"/>
                <a:ea typeface="Calibri" panose="020F0502020204030204" pitchFamily="34" charset="0"/>
              </a:rPr>
              <a:t> </a:t>
            </a:r>
            <a:r>
              <a:rPr lang="nb-NO" dirty="0">
                <a:latin typeface="Times New Roman" panose="02020603050405020304" pitchFamily="18" charset="0"/>
                <a:ea typeface="Calibri" panose="020F0502020204030204" pitchFamily="34" charset="0"/>
              </a:rPr>
              <a:t>blir først brukt av </a:t>
            </a:r>
            <a:r>
              <a:rPr lang="nb-NO" dirty="0" err="1">
                <a:latin typeface="Times New Roman" panose="02020603050405020304" pitchFamily="18" charset="0"/>
                <a:ea typeface="Calibri" panose="020F0502020204030204" pitchFamily="34" charset="0"/>
              </a:rPr>
              <a:t>highschoollærer</a:t>
            </a:r>
            <a:r>
              <a:rPr lang="nb-NO" dirty="0">
                <a:latin typeface="Times New Roman" panose="02020603050405020304" pitchFamily="18" charset="0"/>
                <a:ea typeface="Calibri" panose="020F0502020204030204" pitchFamily="34" charset="0"/>
              </a:rPr>
              <a:t> Karl </a:t>
            </a:r>
            <a:r>
              <a:rPr lang="nb-NO" dirty="0" err="1">
                <a:latin typeface="Times New Roman" panose="02020603050405020304" pitchFamily="18" charset="0"/>
                <a:ea typeface="Calibri" panose="020F0502020204030204" pitchFamily="34" charset="0"/>
              </a:rPr>
              <a:t>Fisch</a:t>
            </a:r>
            <a:r>
              <a:rPr lang="nb-NO" dirty="0">
                <a:latin typeface="Times New Roman" panose="02020603050405020304" pitchFamily="18" charset="0"/>
                <a:ea typeface="Calibri" panose="020F0502020204030204" pitchFamily="34" charset="0"/>
              </a:rPr>
              <a:t> når han legger ut sine forelesninger på Youtube. Han kaller det «</a:t>
            </a:r>
            <a:r>
              <a:rPr lang="nb-NO" dirty="0" err="1">
                <a:latin typeface="Times New Roman" panose="02020603050405020304" pitchFamily="18" charset="0"/>
                <a:ea typeface="Calibri" panose="020F0502020204030204" pitchFamily="34" charset="0"/>
              </a:rPr>
              <a:t>Fisch</a:t>
            </a:r>
            <a:r>
              <a:rPr lang="nb-NO" dirty="0">
                <a:latin typeface="Times New Roman" panose="02020603050405020304" pitchFamily="18" charset="0"/>
                <a:ea typeface="Calibri" panose="020F0502020204030204" pitchFamily="34" charset="0"/>
              </a:rPr>
              <a:t> </a:t>
            </a:r>
            <a:r>
              <a:rPr lang="nb-NO" dirty="0" err="1">
                <a:latin typeface="Times New Roman" panose="02020603050405020304" pitchFamily="18" charset="0"/>
                <a:ea typeface="Calibri" panose="020F0502020204030204" pitchFamily="34" charset="0"/>
              </a:rPr>
              <a:t>Flip</a:t>
            </a:r>
            <a:r>
              <a:rPr lang="nb-NO" dirty="0">
                <a:latin typeface="Times New Roman" panose="02020603050405020304" pitchFamily="18" charset="0"/>
                <a:ea typeface="Calibri" panose="020F0502020204030204" pitchFamily="34" charset="0"/>
              </a:rPr>
              <a:t>» (</a:t>
            </a:r>
            <a:r>
              <a:rPr lang="nb-NO" dirty="0">
                <a:latin typeface="Times New Roman" panose="02020603050405020304" pitchFamily="18" charset="0"/>
                <a:ea typeface="Calibri" panose="020F0502020204030204" pitchFamily="34" charset="0"/>
                <a:cs typeface="Times New Roman" panose="02020603050405020304" pitchFamily="18" charset="0"/>
                <a:hlinkClick r:id="rId6" action="ppaction://hlinkfile" tooltip="Pink, 2010 #96"/>
              </a:rPr>
              <a:t>Pink, 2010</a:t>
            </a:r>
            <a:r>
              <a:rPr lang="nb-NO" dirty="0">
                <a:latin typeface="Times New Roman" panose="02020603050405020304" pitchFamily="18" charset="0"/>
                <a:ea typeface="Calibri" panose="020F0502020204030204" pitchFamily="34" charset="0"/>
              </a:rPr>
              <a:t>)</a:t>
            </a:r>
            <a:endParaRPr lang="nb-NO" dirty="0"/>
          </a:p>
        </p:txBody>
      </p:sp>
      <p:sp>
        <p:nvSpPr>
          <p:cNvPr id="9" name="Rektangel 8"/>
          <p:cNvSpPr/>
          <p:nvPr/>
        </p:nvSpPr>
        <p:spPr>
          <a:xfrm>
            <a:off x="181042" y="4959697"/>
            <a:ext cx="3784259" cy="1200329"/>
          </a:xfrm>
          <a:prstGeom prst="rect">
            <a:avLst/>
          </a:prstGeom>
        </p:spPr>
        <p:txBody>
          <a:bodyPr wrap="square">
            <a:spAutoFit/>
          </a:bodyPr>
          <a:lstStyle/>
          <a:p>
            <a:r>
              <a:rPr lang="nb-NO" dirty="0">
                <a:latin typeface="Times New Roman" panose="02020603050405020304" pitchFamily="18" charset="0"/>
                <a:ea typeface="Calibri" panose="020F0502020204030204" pitchFamily="34" charset="0"/>
              </a:rPr>
              <a:t>Utrykket </a:t>
            </a:r>
            <a:r>
              <a:rPr lang="nb-NO" dirty="0" err="1">
                <a:latin typeface="Times New Roman" panose="02020603050405020304" pitchFamily="18" charset="0"/>
                <a:ea typeface="Calibri" panose="020F0502020204030204" pitchFamily="34" charset="0"/>
              </a:rPr>
              <a:t>flipped</a:t>
            </a:r>
            <a:r>
              <a:rPr lang="nb-NO" dirty="0">
                <a:latin typeface="Times New Roman" panose="02020603050405020304" pitchFamily="18" charset="0"/>
                <a:ea typeface="Calibri" panose="020F0502020204030204" pitchFamily="34" charset="0"/>
              </a:rPr>
              <a:t> classroom blir «offentlig» kjent når Salman Khan, fra Khan </a:t>
            </a:r>
            <a:r>
              <a:rPr lang="nb-NO" dirty="0" err="1">
                <a:latin typeface="Times New Roman" panose="02020603050405020304" pitchFamily="18" charset="0"/>
                <a:ea typeface="Calibri" panose="020F0502020204030204" pitchFamily="34" charset="0"/>
              </a:rPr>
              <a:t>Academy</a:t>
            </a:r>
            <a:r>
              <a:rPr lang="nb-NO" dirty="0">
                <a:latin typeface="Times New Roman" panose="02020603050405020304" pitchFamily="18" charset="0"/>
                <a:ea typeface="Calibri" panose="020F0502020204030204" pitchFamily="34" charset="0"/>
              </a:rPr>
              <a:t>, bruker det i sin TED Talk i februar 2011</a:t>
            </a:r>
            <a:endParaRPr lang="nb-NO" dirty="0"/>
          </a:p>
        </p:txBody>
      </p:sp>
      <p:pic>
        <p:nvPicPr>
          <p:cNvPr id="1026" name="Picture 2" descr="File:Salman Khan TED 2011.jpg"/>
          <p:cNvPicPr>
            <a:picLocks noChangeAspect="1" noChangeArrowheads="1"/>
          </p:cNvPicPr>
          <p:nvPr/>
        </p:nvPicPr>
        <p:blipFill rotWithShape="1">
          <a:blip r:embed="rId7">
            <a:extLst>
              <a:ext uri="{28A0092B-C50C-407E-A947-70E740481C1C}">
                <a14:useLocalDpi xmlns:a14="http://schemas.microsoft.com/office/drawing/2010/main" val="0"/>
              </a:ext>
            </a:extLst>
          </a:blip>
          <a:srcRect b="45944"/>
          <a:stretch/>
        </p:blipFill>
        <p:spPr bwMode="auto">
          <a:xfrm>
            <a:off x="0" y="2461586"/>
            <a:ext cx="3528862" cy="2341451"/>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44557" y="6160026"/>
            <a:ext cx="6096000" cy="646331"/>
          </a:xfrm>
          <a:prstGeom prst="rect">
            <a:avLst/>
          </a:prstGeom>
        </p:spPr>
        <p:txBody>
          <a:bodyPr>
            <a:spAutoFit/>
          </a:bodyPr>
          <a:lstStyle/>
          <a:p>
            <a:r>
              <a:rPr lang="nb-NO"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http://www.ted.com/talks/salman_khan_let_s_use_video_to_reinvent_education.html</a:t>
            </a:r>
            <a:endParaRPr lang="nb-NO" dirty="0"/>
          </a:p>
        </p:txBody>
      </p:sp>
      <p:pic>
        <p:nvPicPr>
          <p:cNvPr id="1028" name="Picture 4" descr="https://lh6.googleusercontent.com/-Sxo3Mp6e4Bg/AAAAAAAAAAI/AAAAAAAAAJE/duoaXYy84SU/s120-c/phot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6915" y="2798446"/>
            <a:ext cx="1514919" cy="1514920"/>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8473864" y="0"/>
            <a:ext cx="1588897" cy="923330"/>
          </a:xfrm>
          <a:prstGeom prst="rect">
            <a:avLst/>
          </a:prstGeom>
          <a:noFill/>
        </p:spPr>
        <p:txBody>
          <a:bodyPr wrap="none" lIns="91440" tIns="45720" rIns="91440" bIns="45720">
            <a:spAutoFit/>
          </a:bodyPr>
          <a:lstStyle/>
          <a:p>
            <a:pPr algn="ctr"/>
            <a:r>
              <a:rPr lang="nb-NO" sz="5400" b="0" cap="none" spc="0" dirty="0" smtClean="0">
                <a:ln w="0"/>
                <a:solidFill>
                  <a:srgbClr val="FFFF00"/>
                </a:solidFill>
                <a:effectLst>
                  <a:outerShdw blurRad="38100" dist="19050" dir="2700000" algn="tl" rotWithShape="0">
                    <a:schemeClr val="dk1">
                      <a:alpha val="40000"/>
                    </a:schemeClr>
                  </a:outerShdw>
                </a:effectLst>
              </a:rPr>
              <a:t>2007</a:t>
            </a:r>
            <a:endParaRPr lang="nb-NO" sz="5400" b="0" cap="none" spc="0" dirty="0">
              <a:ln w="0"/>
              <a:solidFill>
                <a:srgbClr val="FFFF00"/>
              </a:solidFill>
              <a:effectLst>
                <a:outerShdw blurRad="38100" dist="19050" dir="2700000" algn="tl" rotWithShape="0">
                  <a:schemeClr val="dk1">
                    <a:alpha val="40000"/>
                  </a:schemeClr>
                </a:outerShdw>
              </a:effectLst>
            </a:endParaRPr>
          </a:p>
        </p:txBody>
      </p:sp>
      <p:sp>
        <p:nvSpPr>
          <p:cNvPr id="14" name="Rektangel 13"/>
          <p:cNvSpPr/>
          <p:nvPr/>
        </p:nvSpPr>
        <p:spPr>
          <a:xfrm rot="738822">
            <a:off x="6268891" y="2226945"/>
            <a:ext cx="1588897" cy="923330"/>
          </a:xfrm>
          <a:prstGeom prst="rect">
            <a:avLst/>
          </a:prstGeom>
          <a:noFill/>
        </p:spPr>
        <p:txBody>
          <a:bodyPr wrap="none" lIns="91440" tIns="45720" rIns="91440" bIns="45720">
            <a:spAutoFit/>
          </a:bodyPr>
          <a:lstStyle/>
          <a:p>
            <a:pPr algn="ctr"/>
            <a:r>
              <a:rPr lang="nb-NO" sz="5400" b="0" cap="none" spc="0" dirty="0" smtClean="0">
                <a:ln w="0"/>
                <a:solidFill>
                  <a:srgbClr val="FFFF00"/>
                </a:solidFill>
                <a:effectLst>
                  <a:outerShdw blurRad="38100" dist="19050" dir="2700000" algn="tl" rotWithShape="0">
                    <a:schemeClr val="dk1">
                      <a:alpha val="40000"/>
                    </a:schemeClr>
                  </a:outerShdw>
                </a:effectLst>
              </a:rPr>
              <a:t>2012</a:t>
            </a:r>
            <a:endParaRPr lang="nb-NO" sz="5400" b="0" cap="none" spc="0" dirty="0">
              <a:ln w="0"/>
              <a:solidFill>
                <a:srgbClr val="FFFF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845915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Flipped Classroom kort fortalt</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33146437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8769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gjør vi da på skolen?</a:t>
            </a:r>
            <a:endParaRPr lang="nb-NO" dirty="0"/>
          </a:p>
        </p:txBody>
      </p:sp>
      <p:sp>
        <p:nvSpPr>
          <p:cNvPr id="3" name="Plassholder for innhold 2"/>
          <p:cNvSpPr>
            <a:spLocks noGrp="1"/>
          </p:cNvSpPr>
          <p:nvPr>
            <p:ph idx="1"/>
          </p:nvPr>
        </p:nvSpPr>
        <p:spPr>
          <a:xfrm>
            <a:off x="681789" y="1825625"/>
            <a:ext cx="4061661" cy="4565650"/>
          </a:xfrm>
        </p:spPr>
        <p:txBody>
          <a:bodyPr>
            <a:normAutofit/>
          </a:bodyPr>
          <a:lstStyle/>
          <a:p>
            <a:pPr marL="0" indent="0">
              <a:buNone/>
            </a:pPr>
            <a:r>
              <a:rPr lang="nb-NO" b="1" dirty="0" smtClean="0"/>
              <a:t>Her er en modell for </a:t>
            </a:r>
            <a:r>
              <a:rPr lang="nb-NO" b="1" dirty="0" err="1" smtClean="0"/>
              <a:t>flipped</a:t>
            </a:r>
            <a:r>
              <a:rPr lang="nb-NO" b="1" dirty="0" smtClean="0"/>
              <a:t> classroom laget av </a:t>
            </a:r>
          </a:p>
          <a:p>
            <a:pPr marL="0" indent="0">
              <a:buNone/>
            </a:pPr>
            <a:r>
              <a:rPr lang="nb-NO" b="1" dirty="0" smtClean="0">
                <a:hlinkClick r:id="rId3"/>
              </a:rPr>
              <a:t>Roger Markussen</a:t>
            </a:r>
            <a:endParaRPr lang="nb-NO" b="1" dirty="0" smtClean="0"/>
          </a:p>
          <a:p>
            <a:pPr marL="0" indent="0">
              <a:buNone/>
            </a:pPr>
            <a:r>
              <a:rPr lang="nb-NO" b="1" dirty="0" err="1" smtClean="0"/>
              <a:t>Møglestu</a:t>
            </a:r>
            <a:r>
              <a:rPr lang="nb-NO" b="1" dirty="0" smtClean="0"/>
              <a:t> videregående skole (nå realfagskolen)</a:t>
            </a:r>
          </a:p>
          <a:p>
            <a:endParaRPr lang="nb-NO" dirty="0"/>
          </a:p>
        </p:txBody>
      </p:sp>
      <p:pic>
        <p:nvPicPr>
          <p:cNvPr id="5" name="Bilde 4"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1748" y="1589164"/>
            <a:ext cx="5832610" cy="4971849"/>
          </a:xfrm>
          <a:prstGeom prst="rect">
            <a:avLst/>
          </a:prstGeom>
        </p:spPr>
      </p:pic>
      <p:pic>
        <p:nvPicPr>
          <p:cNvPr id="7" name="Bilde 6" descr="Skjermutkli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581" y="5000550"/>
            <a:ext cx="1038370" cy="1066949"/>
          </a:xfrm>
          <a:prstGeom prst="rect">
            <a:avLst/>
          </a:prstGeom>
        </p:spPr>
      </p:pic>
    </p:spTree>
    <p:extLst>
      <p:ext uri="{BB962C8B-B14F-4D97-AF65-F5344CB8AC3E}">
        <p14:creationId xmlns:p14="http://schemas.microsoft.com/office/powerpoint/2010/main" val="15357431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Egenvurdering er viktig! (etter en </a:t>
            </a:r>
            <a:r>
              <a:rPr lang="nb-NO" dirty="0"/>
              <a:t>F</a:t>
            </a:r>
            <a:r>
              <a:rPr lang="nb-NO" dirty="0" smtClean="0"/>
              <a:t>lipped økt)</a:t>
            </a:r>
            <a:endParaRPr lang="nb-NO" dirty="0"/>
          </a:p>
        </p:txBody>
      </p:sp>
      <p:sp>
        <p:nvSpPr>
          <p:cNvPr id="3" name="Plassholder for innhold 2"/>
          <p:cNvSpPr>
            <a:spLocks noGrp="1"/>
          </p:cNvSpPr>
          <p:nvPr>
            <p:ph idx="1"/>
          </p:nvPr>
        </p:nvSpPr>
        <p:spPr/>
        <p:txBody>
          <a:bodyPr>
            <a:normAutofit lnSpcReduction="10000"/>
          </a:bodyPr>
          <a:lstStyle/>
          <a:p>
            <a:pPr marL="0" indent="0">
              <a:buNone/>
            </a:pPr>
            <a:r>
              <a:rPr lang="nb-NO" dirty="0" smtClean="0"/>
              <a:t>1 Hva har jeg lært i hjemmearbeidet?</a:t>
            </a:r>
            <a:endParaRPr lang="nb-NO" dirty="0"/>
          </a:p>
          <a:p>
            <a:pPr marL="0" indent="0">
              <a:buNone/>
            </a:pPr>
            <a:r>
              <a:rPr lang="nb-NO" dirty="0" smtClean="0"/>
              <a:t>2 Hva vil jeg lære mer om?</a:t>
            </a:r>
          </a:p>
          <a:p>
            <a:pPr marL="0" indent="0">
              <a:buNone/>
            </a:pPr>
            <a:r>
              <a:rPr lang="nb-NO" dirty="0" smtClean="0"/>
              <a:t>3 Hva synes jeg var vanskelig å forstå?</a:t>
            </a:r>
            <a:br>
              <a:rPr lang="nb-NO" dirty="0" smtClean="0"/>
            </a:br>
            <a:r>
              <a:rPr lang="nb-NO" dirty="0" smtClean="0"/>
              <a:t/>
            </a:r>
            <a:br>
              <a:rPr lang="nb-NO" dirty="0" smtClean="0"/>
            </a:br>
            <a:endParaRPr lang="nb-NO" dirty="0" smtClean="0"/>
          </a:p>
          <a:p>
            <a:r>
              <a:rPr lang="nb-NO" dirty="0" smtClean="0"/>
              <a:t>Hjelper læreren med å vurdere hva han/hun bør legge vekt på i oppfølgende undervisningsøkter i klasserommet eller på video</a:t>
            </a:r>
            <a:endParaRPr lang="nb-NO" dirty="0"/>
          </a:p>
          <a:p>
            <a:r>
              <a:rPr lang="nb-NO" dirty="0" smtClean="0"/>
              <a:t>Hjelper læreren å lage oppfølgingsoppgaver-motivasjon og problemer</a:t>
            </a:r>
          </a:p>
          <a:p>
            <a:r>
              <a:rPr lang="nb-NO" dirty="0" smtClean="0"/>
              <a:t>Hjelper læreren å organisere elevgrupper ut fra forutsetninger og interesser - differensiering / tilpasset opplæring</a:t>
            </a:r>
          </a:p>
          <a:p>
            <a:endParaRPr lang="nb-NO" dirty="0"/>
          </a:p>
        </p:txBody>
      </p:sp>
      <p:sp>
        <p:nvSpPr>
          <p:cNvPr id="4" name="Pil ned 3"/>
          <p:cNvSpPr/>
          <p:nvPr/>
        </p:nvSpPr>
        <p:spPr>
          <a:xfrm>
            <a:off x="2326105" y="3248526"/>
            <a:ext cx="1564106" cy="633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Skjermutklipp"/>
          <p:cNvPicPr>
            <a:picLocks noChangeAspect="1"/>
          </p:cNvPicPr>
          <p:nvPr/>
        </p:nvPicPr>
        <p:blipFill rotWithShape="1">
          <a:blip r:embed="rId2">
            <a:extLst>
              <a:ext uri="{28A0092B-C50C-407E-A947-70E740481C1C}">
                <a14:useLocalDpi xmlns:a14="http://schemas.microsoft.com/office/drawing/2010/main" val="0"/>
              </a:ext>
            </a:extLst>
          </a:blip>
          <a:srcRect t="7672"/>
          <a:stretch/>
        </p:blipFill>
        <p:spPr>
          <a:xfrm>
            <a:off x="7289832" y="1556084"/>
            <a:ext cx="2912947" cy="2292556"/>
          </a:xfrm>
          <a:prstGeom prst="rect">
            <a:avLst/>
          </a:prstGeom>
        </p:spPr>
      </p:pic>
      <p:pic>
        <p:nvPicPr>
          <p:cNvPr id="6" name="Picture 2" descr="http://i.pinger.pl/pgr72/1a4e1c95001dd9ec4d7a039c/black-rewind-play-pause-forward-t-shirts_design.png"/>
          <p:cNvPicPr>
            <a:picLocks noChangeAspect="1" noChangeArrowheads="1"/>
          </p:cNvPicPr>
          <p:nvPr/>
        </p:nvPicPr>
        <p:blipFill rotWithShape="1">
          <a:blip r:embed="rId3">
            <a:extLst>
              <a:ext uri="{28A0092B-C50C-407E-A947-70E740481C1C}">
                <a14:useLocalDpi xmlns:a14="http://schemas.microsoft.com/office/drawing/2010/main" val="0"/>
              </a:ext>
            </a:extLst>
          </a:blip>
          <a:srcRect t="38706" b="39462"/>
          <a:stretch/>
        </p:blipFill>
        <p:spPr bwMode="auto">
          <a:xfrm>
            <a:off x="3564522" y="6015789"/>
            <a:ext cx="3600450" cy="7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9729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Noen tips til deg som ønsker å prøve ut </a:t>
            </a:r>
            <a:r>
              <a:rPr lang="nb-NO" dirty="0"/>
              <a:t>F</a:t>
            </a:r>
            <a:r>
              <a:rPr lang="nb-NO" dirty="0" smtClean="0"/>
              <a:t>lipped Classroom</a:t>
            </a:r>
            <a:endParaRPr lang="nb-NO" dirty="0"/>
          </a:p>
        </p:txBody>
      </p:sp>
      <p:pic>
        <p:nvPicPr>
          <p:cNvPr id="4" name="Plassholder for innhold 3"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1893" y="1825625"/>
            <a:ext cx="6288213" cy="4351338"/>
          </a:xfrm>
        </p:spPr>
      </p:pic>
      <p:sp>
        <p:nvSpPr>
          <p:cNvPr id="5" name="Rektangel 4"/>
          <p:cNvSpPr/>
          <p:nvPr/>
        </p:nvSpPr>
        <p:spPr>
          <a:xfrm>
            <a:off x="1900990" y="6311900"/>
            <a:ext cx="6866021" cy="369332"/>
          </a:xfrm>
          <a:prstGeom prst="rect">
            <a:avLst/>
          </a:prstGeom>
        </p:spPr>
        <p:txBody>
          <a:bodyPr wrap="square">
            <a:spAutoFit/>
          </a:bodyPr>
          <a:lstStyle/>
          <a:p>
            <a:r>
              <a:rPr lang="nb-NO" dirty="0">
                <a:hlinkClick r:id="rId3"/>
              </a:rPr>
              <a:t>https://</a:t>
            </a:r>
            <a:r>
              <a:rPr lang="nb-NO" dirty="0" smtClean="0">
                <a:hlinkClick r:id="rId3"/>
              </a:rPr>
              <a:t>www.youtube.com/watch?v=bwvXFlLQClU&amp;feature=youtu.be</a:t>
            </a:r>
            <a:r>
              <a:rPr lang="nb-NO" dirty="0" smtClean="0"/>
              <a:t> </a:t>
            </a:r>
            <a:endParaRPr lang="nb-NO" dirty="0"/>
          </a:p>
        </p:txBody>
      </p:sp>
    </p:spTree>
    <p:extLst>
      <p:ext uri="{BB962C8B-B14F-4D97-AF65-F5344CB8AC3E}">
        <p14:creationId xmlns:p14="http://schemas.microsoft.com/office/powerpoint/2010/main" val="16870777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Flipped Classroom kort fortalt</a:t>
            </a:r>
            <a:endParaRPr lang="nb-NO" dirty="0"/>
          </a:p>
        </p:txBody>
      </p:sp>
      <p:graphicFrame>
        <p:nvGraphicFramePr>
          <p:cNvPr id="4" name="Plassholder for innhold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ktangel 2"/>
          <p:cNvSpPr/>
          <p:nvPr/>
        </p:nvSpPr>
        <p:spPr>
          <a:xfrm rot="18940236">
            <a:off x="3064066" y="3135779"/>
            <a:ext cx="5678863" cy="923330"/>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Formativ vurdering</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TekstSylinder 4"/>
          <p:cNvSpPr txBox="1"/>
          <p:nvPr/>
        </p:nvSpPr>
        <p:spPr>
          <a:xfrm>
            <a:off x="1227221" y="6104021"/>
            <a:ext cx="8807116" cy="707886"/>
          </a:xfrm>
          <a:prstGeom prst="rect">
            <a:avLst/>
          </a:prstGeom>
          <a:noFill/>
        </p:spPr>
        <p:txBody>
          <a:bodyPr wrap="square" rtlCol="0">
            <a:spAutoFit/>
          </a:bodyPr>
          <a:lstStyle/>
          <a:p>
            <a:r>
              <a:rPr lang="nb-NO" sz="4000" dirty="0" smtClean="0"/>
              <a:t>Formativ vurdering = Vurdering for læring</a:t>
            </a:r>
            <a:endParaRPr lang="nb-NO" sz="4000" dirty="0"/>
          </a:p>
        </p:txBody>
      </p:sp>
      <p:pic>
        <p:nvPicPr>
          <p:cNvPr id="6" name="Picture 2" descr="http://i.pinger.pl/pgr72/1a4e1c95001dd9ec4d7a039c/black-rewind-play-pause-forward-t-shirts_design.png"/>
          <p:cNvPicPr>
            <a:picLocks noChangeAspect="1" noChangeArrowheads="1"/>
          </p:cNvPicPr>
          <p:nvPr/>
        </p:nvPicPr>
        <p:blipFill rotWithShape="1">
          <a:blip r:embed="rId7">
            <a:extLst>
              <a:ext uri="{28A0092B-C50C-407E-A947-70E740481C1C}">
                <a14:useLocalDpi xmlns:a14="http://schemas.microsoft.com/office/drawing/2010/main" val="0"/>
              </a:ext>
            </a:extLst>
          </a:blip>
          <a:srcRect t="38706" b="39462"/>
          <a:stretch/>
        </p:blipFill>
        <p:spPr bwMode="auto">
          <a:xfrm>
            <a:off x="8425281" y="480949"/>
            <a:ext cx="3600450" cy="7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371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Formativ vurdering</a:t>
            </a:r>
            <a:endParaRPr lang="nb-NO" dirty="0"/>
          </a:p>
        </p:txBody>
      </p:sp>
      <p:pic>
        <p:nvPicPr>
          <p:cNvPr id="4" name="Plassholder for innhold 3" descr="Skjermutklipp"/>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0086" y="1454149"/>
            <a:ext cx="6145014" cy="4957247"/>
          </a:xfrm>
        </p:spPr>
      </p:pic>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0591" y="0"/>
            <a:ext cx="2761409" cy="1038225"/>
          </a:xfrm>
          <a:prstGeom prst="rect">
            <a:avLst/>
          </a:prstGeom>
        </p:spPr>
      </p:pic>
      <p:pic>
        <p:nvPicPr>
          <p:cNvPr id="3074" name="Picture 2" descr="http://ikt-norge.no/wp-content/uploads/2013/12/fronter_logo_colo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214" y="1166812"/>
            <a:ext cx="49053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8/86/Itslearning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200" y="146050"/>
            <a:ext cx="32099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m1.behance.net/rendition/modules/58748401/disp/6b2959befd0542ce9bee570c2132e14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5450" y="2343150"/>
            <a:ext cx="2876549" cy="16160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edudemic.com/wp-content/uploads/2014/07/google-form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4880" y="4702914"/>
            <a:ext cx="3017120" cy="215508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ctreichler.wikispaces.com/file/view/logo.png/499058072/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5225" y="3578714"/>
            <a:ext cx="3333750" cy="122872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msdlt.instructure.com/courses/410/files/15917/preview?verifier=VvFSpkNifCnGQsPc2nOfrNasI26p9c5BN1T5a9a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9887" y="4702914"/>
            <a:ext cx="2166938" cy="216693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lh5.ggpht.com/5POUqqkmFh37PIb042KhpBg7BhFlzHfbRAm9Kz-jaGMVJ6fZ2KrLvSgqtP7HPSuXP1Cg=h90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3214" y="2234776"/>
            <a:ext cx="1468755"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026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61473" y="437982"/>
            <a:ext cx="11101137" cy="5170646"/>
          </a:xfrm>
          <a:prstGeom prst="rect">
            <a:avLst/>
          </a:prstGeom>
        </p:spPr>
        <p:txBody>
          <a:bodyPr wrap="square">
            <a:spAutoFit/>
          </a:bodyPr>
          <a:lstStyle/>
          <a:p>
            <a:r>
              <a:rPr lang="nb-NO" sz="6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Hvordan ser dere for dere forskjellene i innholdet og organisering av en tradisjonell undervisningstime kontra en basert på Flipped Classroom?</a:t>
            </a:r>
            <a:endParaRPr lang="nb-NO" sz="6600" dirty="0"/>
          </a:p>
        </p:txBody>
      </p:sp>
    </p:spTree>
    <p:extLst>
      <p:ext uri="{BB962C8B-B14F-4D97-AF65-F5344CB8AC3E}">
        <p14:creationId xmlns:p14="http://schemas.microsoft.com/office/powerpoint/2010/main" val="32858302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Tid brukt til selvstendig arbeid får en større del av tidsbruken i undervisningsøkten gjennom bruk av «</a:t>
            </a:r>
            <a:r>
              <a:rPr lang="nb-NO" dirty="0" err="1"/>
              <a:t>flipped</a:t>
            </a:r>
            <a:r>
              <a:rPr lang="nb-NO" dirty="0"/>
              <a:t> classroom» </a:t>
            </a:r>
          </a:p>
        </p:txBody>
      </p:sp>
      <p:graphicFrame>
        <p:nvGraphicFramePr>
          <p:cNvPr id="6" name="Plassholder for innhold 5"/>
          <p:cNvGraphicFramePr>
            <a:graphicFrameLocks noGrp="1"/>
          </p:cNvGraphicFramePr>
          <p:nvPr>
            <p:ph idx="1"/>
            <p:extLst>
              <p:ext uri="{D42A27DB-BD31-4B8C-83A1-F6EECF244321}">
                <p14:modId xmlns:p14="http://schemas.microsoft.com/office/powerpoint/2010/main" val="3014114546"/>
              </p:ext>
            </p:extLst>
          </p:nvPr>
        </p:nvGraphicFramePr>
        <p:xfrm>
          <a:off x="900113" y="1876424"/>
          <a:ext cx="10710862" cy="4522687"/>
        </p:xfrm>
        <a:graphic>
          <a:graphicData uri="http://schemas.openxmlformats.org/drawingml/2006/table">
            <a:tbl>
              <a:tblPr firstRow="1" firstCol="1" bandRow="1">
                <a:tableStyleId>{5C22544A-7EE6-4342-B048-85BDC9FD1C3A}</a:tableStyleId>
              </a:tblPr>
              <a:tblGrid>
                <a:gridCol w="3739586"/>
                <a:gridCol w="1251514"/>
                <a:gridCol w="4208015"/>
                <a:gridCol w="1511747"/>
              </a:tblGrid>
              <a:tr h="557263">
                <a:tc>
                  <a:txBody>
                    <a:bodyPr/>
                    <a:lstStyle/>
                    <a:p>
                      <a:pPr algn="just">
                        <a:spcAft>
                          <a:spcPts val="1000"/>
                        </a:spcAft>
                      </a:pPr>
                      <a:r>
                        <a:rPr lang="nb-NO" sz="2400" dirty="0">
                          <a:effectLst/>
                        </a:rPr>
                        <a:t>Tradisjonell undervisning</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a:effectLst/>
                        </a:rPr>
                        <a:t> </a:t>
                      </a:r>
                      <a:endParaRPr lang="nb-NO" sz="24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dirty="0">
                          <a:effectLst/>
                        </a:rPr>
                        <a:t>Omvendt undervisning</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a:effectLst/>
                        </a:rPr>
                        <a:t> </a:t>
                      </a:r>
                      <a:endParaRPr lang="nb-NO" sz="24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78024">
                <a:tc>
                  <a:txBody>
                    <a:bodyPr/>
                    <a:lstStyle/>
                    <a:p>
                      <a:pPr algn="just">
                        <a:spcAft>
                          <a:spcPts val="1000"/>
                        </a:spcAft>
                      </a:pPr>
                      <a:r>
                        <a:rPr lang="nb-NO" sz="2400" dirty="0">
                          <a:effectLst/>
                        </a:rPr>
                        <a:t>Aktivitet</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dirty="0">
                          <a:effectLst/>
                        </a:rPr>
                        <a:t>Tid</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dirty="0">
                          <a:effectLst/>
                        </a:rPr>
                        <a:t>Aktivitet</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1000"/>
                        </a:spcAft>
                      </a:pPr>
                      <a:r>
                        <a:rPr lang="nb-NO" sz="2400">
                          <a:effectLst/>
                        </a:rPr>
                        <a:t>Tid</a:t>
                      </a:r>
                      <a:endParaRPr lang="nb-NO" sz="24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78024">
                <a:tc>
                  <a:txBody>
                    <a:bodyPr/>
                    <a:lstStyle/>
                    <a:p>
                      <a:pPr algn="just">
                        <a:spcAft>
                          <a:spcPts val="1000"/>
                        </a:spcAft>
                      </a:pPr>
                      <a:r>
                        <a:rPr lang="nb-NO" sz="2400" dirty="0">
                          <a:effectLst/>
                        </a:rPr>
                        <a:t>Oppvarmingsaktiviteter</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dirty="0">
                          <a:effectLst/>
                        </a:rPr>
                        <a:t>5 min</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dirty="0">
                          <a:effectLst/>
                        </a:rPr>
                        <a:t>Oppvarmingsaktiviteter</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1000"/>
                        </a:spcAft>
                      </a:pPr>
                      <a:r>
                        <a:rPr lang="nb-NO" sz="2400">
                          <a:effectLst/>
                        </a:rPr>
                        <a:t>5 min</a:t>
                      </a:r>
                      <a:endParaRPr lang="nb-NO" sz="24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956048">
                <a:tc>
                  <a:txBody>
                    <a:bodyPr/>
                    <a:lstStyle/>
                    <a:p>
                      <a:pPr algn="just">
                        <a:spcAft>
                          <a:spcPts val="1000"/>
                        </a:spcAft>
                      </a:pPr>
                      <a:r>
                        <a:rPr lang="nb-NO" sz="2400">
                          <a:effectLst/>
                        </a:rPr>
                        <a:t>Gjennomgå sist lekse</a:t>
                      </a:r>
                      <a:endParaRPr lang="nb-NO" sz="24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dirty="0">
                          <a:effectLst/>
                        </a:rPr>
                        <a:t>20 min</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dirty="0">
                          <a:effectLst/>
                        </a:rPr>
                        <a:t>Tid til spørsmål og svar fra video sett hjemme.</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1000"/>
                        </a:spcAft>
                      </a:pPr>
                      <a:r>
                        <a:rPr lang="nb-NO" sz="2400">
                          <a:effectLst/>
                        </a:rPr>
                        <a:t>10 min</a:t>
                      </a:r>
                      <a:endParaRPr lang="nb-NO" sz="24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956048">
                <a:tc>
                  <a:txBody>
                    <a:bodyPr/>
                    <a:lstStyle/>
                    <a:p>
                      <a:pPr algn="just">
                        <a:spcAft>
                          <a:spcPts val="1000"/>
                        </a:spcAft>
                      </a:pPr>
                      <a:r>
                        <a:rPr lang="nb-NO" sz="2400">
                          <a:effectLst/>
                        </a:rPr>
                        <a:t>Forelese nytt stoff</a:t>
                      </a:r>
                      <a:endParaRPr lang="nb-NO" sz="24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a:effectLst/>
                        </a:rPr>
                        <a:t>30 - 45 min</a:t>
                      </a:r>
                      <a:endParaRPr lang="nb-NO" sz="24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dirty="0">
                          <a:effectLst/>
                        </a:rPr>
                        <a:t>Veiledning og selvstendig arbeid og / eller lab-aktiviteter.</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1000"/>
                        </a:spcAft>
                      </a:pPr>
                      <a:r>
                        <a:rPr lang="nb-NO" sz="2400">
                          <a:effectLst/>
                        </a:rPr>
                        <a:t>75 min</a:t>
                      </a:r>
                      <a:endParaRPr lang="nb-NO" sz="24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1036435">
                <a:tc>
                  <a:txBody>
                    <a:bodyPr/>
                    <a:lstStyle/>
                    <a:p>
                      <a:pPr algn="just">
                        <a:spcAft>
                          <a:spcPts val="1000"/>
                        </a:spcAft>
                      </a:pPr>
                      <a:r>
                        <a:rPr lang="nb-NO" sz="2400">
                          <a:effectLst/>
                        </a:rPr>
                        <a:t>Veiledning og selvstendig arbeid og / eller lab-aktiviteter </a:t>
                      </a:r>
                      <a:endParaRPr lang="nb-NO" sz="24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a:effectLst/>
                        </a:rPr>
                        <a:t>20 - 35 min</a:t>
                      </a:r>
                      <a:endParaRPr lang="nb-NO" sz="24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nb-NO" sz="2400" dirty="0">
                          <a:effectLst/>
                        </a:rPr>
                        <a:t> </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1000"/>
                        </a:spcAft>
                      </a:pPr>
                      <a:r>
                        <a:rPr lang="nb-NO" sz="2400" dirty="0">
                          <a:effectLst/>
                        </a:rPr>
                        <a:t> </a:t>
                      </a:r>
                      <a:endParaRPr lang="nb-NO" sz="24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7" name="Rektangel 6"/>
          <p:cNvSpPr/>
          <p:nvPr/>
        </p:nvSpPr>
        <p:spPr>
          <a:xfrm>
            <a:off x="838200" y="6305461"/>
            <a:ext cx="10772775" cy="646331"/>
          </a:xfrm>
          <a:prstGeom prst="rect">
            <a:avLst/>
          </a:prstGeom>
        </p:spPr>
        <p:txBody>
          <a:bodyPr wrap="square">
            <a:spAutoFit/>
          </a:bodyPr>
          <a:lstStyle/>
          <a:p>
            <a:r>
              <a:rPr lang="nb-NO" dirty="0">
                <a:latin typeface="Times New Roman" panose="02020603050405020304" pitchFamily="18" charset="0"/>
                <a:ea typeface="Calibri" panose="020F0502020204030204" pitchFamily="34" charset="0"/>
              </a:rPr>
              <a:t>Eksempel på hvordan Sams og Bergman organiserer undervisningen, før og etter de begynte med omvendt undervisning. Vår oversettelse  (</a:t>
            </a:r>
            <a:r>
              <a:rPr lang="nb-NO" dirty="0">
                <a:latin typeface="Times New Roman" panose="02020603050405020304" pitchFamily="18" charset="0"/>
                <a:ea typeface="Calibri" panose="020F0502020204030204" pitchFamily="34" charset="0"/>
                <a:hlinkClick r:id="rId2" action="ppaction://hlinkfile" tooltip="Bergmann, 2012 #65"/>
              </a:rPr>
              <a:t>Bergmann &amp; Sams, 2012, p. 15</a:t>
            </a:r>
            <a:r>
              <a:rPr lang="nb-NO" dirty="0">
                <a:latin typeface="Times New Roman" panose="02020603050405020304" pitchFamily="18" charset="0"/>
                <a:ea typeface="Calibri" panose="020F0502020204030204" pitchFamily="34" charset="0"/>
              </a:rPr>
              <a:t>)</a:t>
            </a:r>
            <a:endParaRPr lang="nb-NO" dirty="0"/>
          </a:p>
        </p:txBody>
      </p:sp>
    </p:spTree>
    <p:extLst>
      <p:ext uri="{BB962C8B-B14F-4D97-AF65-F5344CB8AC3E}">
        <p14:creationId xmlns:p14="http://schemas.microsoft.com/office/powerpoint/2010/main" val="10913942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1625" y="0"/>
            <a:ext cx="8730438" cy="6791326"/>
          </a:xfrm>
        </p:spPr>
      </p:pic>
    </p:spTree>
    <p:extLst>
      <p:ext uri="{BB962C8B-B14F-4D97-AF65-F5344CB8AC3E}">
        <p14:creationId xmlns:p14="http://schemas.microsoft.com/office/powerpoint/2010/main" val="12223819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Flipped </a:t>
            </a:r>
            <a:r>
              <a:rPr lang="nb-NO" dirty="0" err="1" smtClean="0"/>
              <a:t>vs</a:t>
            </a:r>
            <a:r>
              <a:rPr lang="nb-NO" dirty="0" smtClean="0"/>
              <a:t> Tradisjonell</a:t>
            </a:r>
            <a:endParaRPr lang="nb-NO" dirty="0"/>
          </a:p>
        </p:txBody>
      </p:sp>
      <p:pic>
        <p:nvPicPr>
          <p:cNvPr id="7" name="Plassholder for innhold 6" descr="Skjermutklipp"/>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922" y="1488741"/>
            <a:ext cx="5815078" cy="4351338"/>
          </a:xfrm>
        </p:spPr>
      </p:pic>
      <p:sp>
        <p:nvSpPr>
          <p:cNvPr id="4" name="Rektangel 3"/>
          <p:cNvSpPr/>
          <p:nvPr/>
        </p:nvSpPr>
        <p:spPr>
          <a:xfrm>
            <a:off x="6497053" y="427741"/>
            <a:ext cx="6096000" cy="1200329"/>
          </a:xfrm>
          <a:prstGeom prst="rect">
            <a:avLst/>
          </a:prstGeom>
        </p:spPr>
        <p:txBody>
          <a:bodyPr>
            <a:spAutoFit/>
          </a:bodyPr>
          <a:lstStyle/>
          <a:p>
            <a:r>
              <a:rPr lang="nb-NO" dirty="0" smtClean="0">
                <a:solidFill>
                  <a:srgbClr val="000000"/>
                </a:solidFill>
                <a:latin typeface="Arial" panose="020B0604020202020204" pitchFamily="34" charset="0"/>
              </a:rPr>
              <a:t>«Tre </a:t>
            </a:r>
            <a:r>
              <a:rPr lang="nb-NO" dirty="0">
                <a:solidFill>
                  <a:srgbClr val="000000"/>
                </a:solidFill>
                <a:latin typeface="Arial" panose="020B0604020202020204" pitchFamily="34" charset="0"/>
              </a:rPr>
              <a:t>timers forelesning komprimeres til 25 minutters video. Her er det ingen pausetid eller andre avbrudd. Elevene får to-tre videoer de skal se hver uke</a:t>
            </a:r>
            <a:r>
              <a:rPr lang="nb-NO" dirty="0" smtClean="0">
                <a:solidFill>
                  <a:srgbClr val="000000"/>
                </a:solidFill>
                <a:latin typeface="Arial" panose="020B0604020202020204" pitchFamily="34" charset="0"/>
              </a:rPr>
              <a:t>.»</a:t>
            </a:r>
          </a:p>
          <a:p>
            <a:endParaRPr lang="nb-NO" dirty="0"/>
          </a:p>
        </p:txBody>
      </p:sp>
      <p:sp>
        <p:nvSpPr>
          <p:cNvPr id="5" name="Rektangel 4"/>
          <p:cNvSpPr/>
          <p:nvPr/>
        </p:nvSpPr>
        <p:spPr>
          <a:xfrm>
            <a:off x="8173945" y="6388587"/>
            <a:ext cx="3865161" cy="369332"/>
          </a:xfrm>
          <a:prstGeom prst="rect">
            <a:avLst/>
          </a:prstGeom>
        </p:spPr>
        <p:txBody>
          <a:bodyPr wrap="none">
            <a:spAutoFit/>
          </a:bodyPr>
          <a:lstStyle/>
          <a:p>
            <a:r>
              <a:rPr lang="nb-NO" dirty="0">
                <a:solidFill>
                  <a:srgbClr val="000000"/>
                </a:solidFill>
                <a:latin typeface="Arial" panose="020B0604020202020204" pitchFamily="34" charset="0"/>
              </a:rPr>
              <a:t>Lærer Njål Foldnes på BI Stavanger</a:t>
            </a:r>
            <a:endParaRPr lang="nb-NO" dirty="0"/>
          </a:p>
        </p:txBody>
      </p:sp>
      <p:pic>
        <p:nvPicPr>
          <p:cNvPr id="1026" name="Picture 2" descr="Njål Fold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6525" y="5015949"/>
            <a:ext cx="1905000" cy="1266826"/>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737937" y="6166362"/>
            <a:ext cx="6096000" cy="646331"/>
          </a:xfrm>
          <a:prstGeom prst="rect">
            <a:avLst/>
          </a:prstGeom>
        </p:spPr>
        <p:txBody>
          <a:bodyPr>
            <a:spAutoFit/>
          </a:bodyPr>
          <a:lstStyle/>
          <a:p>
            <a:r>
              <a:rPr lang="nb-NO" dirty="0">
                <a:hlinkClick r:id="rId4"/>
              </a:rPr>
              <a:t>https://</a:t>
            </a:r>
            <a:r>
              <a:rPr lang="nb-NO" dirty="0" smtClean="0">
                <a:hlinkClick r:id="rId4"/>
              </a:rPr>
              <a:t>www.bi.no/ForeleserportalFiles/LearningLab/Konferanse%2013.okt%202014/BI2020_14_foldnes.pdf</a:t>
            </a:r>
            <a:r>
              <a:rPr lang="nb-NO" dirty="0" smtClean="0"/>
              <a:t> </a:t>
            </a:r>
            <a:endParaRPr lang="nb-NO" dirty="0"/>
          </a:p>
        </p:txBody>
      </p:sp>
      <p:pic>
        <p:nvPicPr>
          <p:cNvPr id="8" name="Bilde 7" descr="Skjermutkli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5630" y="1435285"/>
            <a:ext cx="6066370" cy="2463429"/>
          </a:xfrm>
          <a:prstGeom prst="rect">
            <a:avLst/>
          </a:prstGeom>
        </p:spPr>
      </p:pic>
    </p:spTree>
    <p:extLst>
      <p:ext uri="{BB962C8B-B14F-4D97-AF65-F5344CB8AC3E}">
        <p14:creationId xmlns:p14="http://schemas.microsoft.com/office/powerpoint/2010/main" val="21434241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61473" y="437982"/>
            <a:ext cx="11101137" cy="7201972"/>
          </a:xfrm>
          <a:prstGeom prst="rect">
            <a:avLst/>
          </a:prstGeom>
        </p:spPr>
        <p:txBody>
          <a:bodyPr wrap="square">
            <a:spAutoFit/>
          </a:bodyPr>
          <a:lstStyle/>
          <a:p>
            <a:r>
              <a:rPr lang="nb-NO" sz="6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Spørsmål?</a:t>
            </a:r>
          </a:p>
          <a:p>
            <a:r>
              <a:rPr lang="nb-NO" sz="6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Med </a:t>
            </a:r>
            <a:r>
              <a:rPr lang="nb-NO" sz="6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max</a:t>
            </a:r>
            <a:r>
              <a:rPr lang="nb-NO" sz="6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3 ord; beskriv hva som ville være den største fordelen for dine studenter med </a:t>
            </a:r>
            <a:r>
              <a:rPr lang="nb-NO"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å</a:t>
            </a:r>
            <a:r>
              <a:rPr lang="nb-NO" sz="6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ha tilgang på din undervisning på video?</a:t>
            </a:r>
          </a:p>
          <a:p>
            <a:endParaRPr lang="nb-NO" sz="6600" dirty="0"/>
          </a:p>
        </p:txBody>
      </p:sp>
      <p:sp>
        <p:nvSpPr>
          <p:cNvPr id="2" name="Rektangel 1"/>
          <p:cNvSpPr/>
          <p:nvPr/>
        </p:nvSpPr>
        <p:spPr>
          <a:xfrm>
            <a:off x="4954662" y="371365"/>
            <a:ext cx="6852710" cy="830997"/>
          </a:xfrm>
          <a:prstGeom prst="rect">
            <a:avLst/>
          </a:prstGeom>
        </p:spPr>
        <p:txBody>
          <a:bodyPr wrap="none">
            <a:spAutoFit/>
          </a:bodyPr>
          <a:lstStyle/>
          <a:p>
            <a:r>
              <a:rPr lang="nb-NO" sz="4800" dirty="0">
                <a:hlinkClick r:id="rId2"/>
              </a:rPr>
              <a:t>http://</a:t>
            </a:r>
            <a:r>
              <a:rPr lang="nb-NO" sz="4800" dirty="0" smtClean="0">
                <a:hlinkClick r:id="rId2"/>
              </a:rPr>
              <a:t>padlet.com/m3/vid</a:t>
            </a:r>
            <a:r>
              <a:rPr lang="nb-NO" sz="4800" dirty="0" smtClean="0"/>
              <a:t> </a:t>
            </a:r>
            <a:endParaRPr lang="nb-NO" sz="4800" dirty="0"/>
          </a:p>
        </p:txBody>
      </p:sp>
    </p:spTree>
    <p:extLst>
      <p:ext uri="{BB962C8B-B14F-4D97-AF65-F5344CB8AC3E}">
        <p14:creationId xmlns:p14="http://schemas.microsoft.com/office/powerpoint/2010/main" val="467212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Tid brukt på presentasjon av fagstoff</a:t>
            </a:r>
            <a:endParaRPr lang="nb-NO" dirty="0"/>
          </a:p>
        </p:txBody>
      </p:sp>
      <p:sp>
        <p:nvSpPr>
          <p:cNvPr id="4" name="Rektangel 3"/>
          <p:cNvSpPr/>
          <p:nvPr/>
        </p:nvSpPr>
        <p:spPr>
          <a:xfrm>
            <a:off x="419100" y="1799362"/>
            <a:ext cx="6096000" cy="2169825"/>
          </a:xfrm>
          <a:prstGeom prst="rect">
            <a:avLst/>
          </a:prstGeom>
        </p:spPr>
        <p:txBody>
          <a:bodyPr>
            <a:spAutoFit/>
          </a:bodyPr>
          <a:lstStyle/>
          <a:p>
            <a:pPr algn="just">
              <a:lnSpc>
                <a:spcPct val="150000"/>
              </a:lnSpc>
              <a:spcAft>
                <a:spcPts val="800"/>
              </a:spcAft>
            </a:pPr>
            <a:r>
              <a:rPr lang="nb-NO" b="1" dirty="0">
                <a:latin typeface="Times New Roman" panose="02020603050405020304" pitchFamily="18" charset="0"/>
                <a:ea typeface="Calibri" panose="020F0502020204030204" pitchFamily="34" charset="0"/>
                <a:cs typeface="Times New Roman" panose="02020603050405020304" pitchFamily="18" charset="0"/>
              </a:rPr>
              <a:t>Day og </a:t>
            </a:r>
            <a:r>
              <a:rPr lang="nb-NO" b="1" dirty="0" err="1">
                <a:latin typeface="Times New Roman" panose="02020603050405020304" pitchFamily="18" charset="0"/>
                <a:ea typeface="Calibri" panose="020F0502020204030204" pitchFamily="34" charset="0"/>
                <a:cs typeface="Times New Roman" panose="02020603050405020304" pitchFamily="18" charset="0"/>
              </a:rPr>
              <a:t>Foley</a:t>
            </a:r>
            <a:r>
              <a:rPr lang="nb-NO" b="1" dirty="0">
                <a:latin typeface="Times New Roman" panose="02020603050405020304" pitchFamily="18" charset="0"/>
                <a:ea typeface="Calibri" panose="020F0502020204030204" pitchFamily="34" charset="0"/>
                <a:cs typeface="Times New Roman" panose="02020603050405020304" pitchFamily="18" charset="0"/>
              </a:rPr>
              <a:t> (</a:t>
            </a:r>
            <a:r>
              <a:rPr lang="nb-NO" b="1" dirty="0">
                <a:latin typeface="Times New Roman" panose="02020603050405020304" pitchFamily="18" charset="0"/>
                <a:ea typeface="Calibri" panose="020F0502020204030204" pitchFamily="34" charset="0"/>
                <a:cs typeface="Times New Roman" panose="02020603050405020304" pitchFamily="18" charset="0"/>
                <a:hlinkClick r:id="rId2" action="ppaction://hlinkfile" tooltip="Day, 2006 #206"/>
              </a:rPr>
              <a:t>2006</a:t>
            </a:r>
            <a:r>
              <a:rPr lang="nb-NO" b="1" dirty="0">
                <a:latin typeface="Times New Roman" panose="02020603050405020304" pitchFamily="18" charset="0"/>
                <a:ea typeface="Calibri" panose="020F0502020204030204" pitchFamily="34" charset="0"/>
                <a:cs typeface="Times New Roman" panose="02020603050405020304" pitchFamily="18" charset="0"/>
              </a:rPr>
              <a:t>) sier at man grovt regnet kan halvere tiden som trengs for å presentere et emne på video, sammenliknet med at lærere foreleser i klasserommet. Dette skyldes blant annet tid brukt på </a:t>
            </a:r>
            <a:r>
              <a:rPr lang="nb-NO" b="1" u="sng" dirty="0">
                <a:latin typeface="Times New Roman" panose="02020603050405020304" pitchFamily="18" charset="0"/>
                <a:ea typeface="Calibri" panose="020F0502020204030204" pitchFamily="34" charset="0"/>
                <a:cs typeface="Times New Roman" panose="02020603050405020304" pitchFamily="18" charset="0"/>
              </a:rPr>
              <a:t>klasseledelse</a:t>
            </a:r>
            <a:r>
              <a:rPr lang="nb-NO" b="1" dirty="0">
                <a:latin typeface="Times New Roman" panose="02020603050405020304" pitchFamily="18" charset="0"/>
                <a:ea typeface="Calibri" panose="020F0502020204030204" pitchFamily="34" charset="0"/>
                <a:cs typeface="Times New Roman" panose="02020603050405020304" pitchFamily="18" charset="0"/>
              </a:rPr>
              <a:t> i klasserommet. </a:t>
            </a:r>
            <a:endParaRPr lang="nb-NO"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ktangel 4"/>
          <p:cNvSpPr/>
          <p:nvPr/>
        </p:nvSpPr>
        <p:spPr>
          <a:xfrm>
            <a:off x="4810125" y="4199662"/>
            <a:ext cx="6096000" cy="2169825"/>
          </a:xfrm>
          <a:prstGeom prst="rect">
            <a:avLst/>
          </a:prstGeom>
        </p:spPr>
        <p:txBody>
          <a:bodyPr>
            <a:spAutoFit/>
          </a:bodyPr>
          <a:lstStyle/>
          <a:p>
            <a:pPr marL="449580" algn="just">
              <a:lnSpc>
                <a:spcPct val="150000"/>
              </a:lnSpc>
              <a:spcAft>
                <a:spcPts val="800"/>
              </a:spcAft>
            </a:pPr>
            <a:r>
              <a:rPr lang="en-US" b="1" dirty="0" smtClean="0">
                <a:latin typeface="Times New Roman" panose="02020603050405020304" pitchFamily="18" charset="0"/>
                <a:ea typeface="Calibri" panose="020F0502020204030204" pitchFamily="34" charset="0"/>
                <a:cs typeface="Times New Roman" panose="02020603050405020304" pitchFamily="18" charset="0"/>
              </a:rPr>
              <a:t>“Web </a:t>
            </a:r>
            <a:r>
              <a:rPr lang="en-US" b="1" dirty="0">
                <a:latin typeface="Times New Roman" panose="02020603050405020304" pitchFamily="18" charset="0"/>
                <a:ea typeface="Calibri" panose="020F0502020204030204" pitchFamily="34" charset="0"/>
                <a:cs typeface="Times New Roman" panose="02020603050405020304" pitchFamily="18" charset="0"/>
              </a:rPr>
              <a:t>lectures are studio-recorded condensed lectures; they are generally 15 to 25 minutes long and cover approximately the same amount of material as 30 to 50 minutes of classroom </a:t>
            </a:r>
            <a:r>
              <a:rPr lang="en-US" b="1" dirty="0" smtClean="0">
                <a:latin typeface="Times New Roman" panose="02020603050405020304" pitchFamily="18" charset="0"/>
                <a:ea typeface="Calibri" panose="020F0502020204030204" pitchFamily="34" charset="0"/>
                <a:cs typeface="Times New Roman" panose="02020603050405020304" pitchFamily="18" charset="0"/>
              </a:rPr>
              <a:t>lecture”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hlinkClick r:id="rId2" action="ppaction://hlinkfile" tooltip="Day, 2006 #206"/>
              </a:rPr>
              <a:t>Day &amp; Foley, 2006, p. 420</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nb-NO"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8613" y="1448813"/>
            <a:ext cx="2618362" cy="2618362"/>
          </a:xfrm>
          <a:prstGeom prst="rect">
            <a:avLst/>
          </a:prstGeom>
        </p:spPr>
      </p:pic>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182113" y="3993506"/>
            <a:ext cx="2618362" cy="2618362"/>
          </a:xfrm>
          <a:prstGeom prst="rect">
            <a:avLst/>
          </a:prstGeom>
        </p:spPr>
      </p:pic>
    </p:spTree>
    <p:extLst>
      <p:ext uri="{BB962C8B-B14F-4D97-AF65-F5344CB8AC3E}">
        <p14:creationId xmlns:p14="http://schemas.microsoft.com/office/powerpoint/2010/main" val="35235162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Flipped </a:t>
            </a:r>
            <a:r>
              <a:rPr lang="nb-NO" dirty="0" err="1" smtClean="0"/>
              <a:t>vs</a:t>
            </a:r>
            <a:r>
              <a:rPr lang="nb-NO" dirty="0" smtClean="0"/>
              <a:t> klasserom</a:t>
            </a:r>
            <a:endParaRPr lang="nb-NO" dirty="0"/>
          </a:p>
        </p:txBody>
      </p:sp>
      <p:sp>
        <p:nvSpPr>
          <p:cNvPr id="3" name="Plassholder for innhold 2"/>
          <p:cNvSpPr>
            <a:spLocks noGrp="1"/>
          </p:cNvSpPr>
          <p:nvPr>
            <p:ph idx="1"/>
          </p:nvPr>
        </p:nvSpPr>
        <p:spPr/>
        <p:txBody>
          <a:bodyPr/>
          <a:lstStyle/>
          <a:p>
            <a:endParaRPr lang="nb-NO" dirty="0"/>
          </a:p>
        </p:txBody>
      </p:sp>
      <p:pic>
        <p:nvPicPr>
          <p:cNvPr id="4" name="Bilde 3"/>
          <p:cNvPicPr/>
          <p:nvPr/>
        </p:nvPicPr>
        <p:blipFill>
          <a:blip r:embed="rId2">
            <a:extLst>
              <a:ext uri="{28A0092B-C50C-407E-A947-70E740481C1C}">
                <a14:useLocalDpi xmlns:a14="http://schemas.microsoft.com/office/drawing/2010/main" val="0"/>
              </a:ext>
            </a:extLst>
          </a:blip>
          <a:stretch>
            <a:fillRect/>
          </a:stretch>
        </p:blipFill>
        <p:spPr>
          <a:xfrm>
            <a:off x="95250" y="1481772"/>
            <a:ext cx="9410700" cy="5376228"/>
          </a:xfrm>
          <a:prstGeom prst="rect">
            <a:avLst/>
          </a:prstGeom>
        </p:spPr>
      </p:pic>
      <p:sp>
        <p:nvSpPr>
          <p:cNvPr id="5" name="Rektangel 4"/>
          <p:cNvSpPr/>
          <p:nvPr/>
        </p:nvSpPr>
        <p:spPr>
          <a:xfrm>
            <a:off x="9963150" y="5317152"/>
            <a:ext cx="2133600" cy="1200329"/>
          </a:xfrm>
          <a:prstGeom prst="rect">
            <a:avLst/>
          </a:prstGeom>
        </p:spPr>
        <p:txBody>
          <a:bodyPr wrap="square">
            <a:spAutoFit/>
          </a:bodyPr>
          <a:lstStyle/>
          <a:p>
            <a:r>
              <a:rPr lang="nb-NO" dirty="0" smtClean="0">
                <a:latin typeface="Times New Roman" panose="02020603050405020304" pitchFamily="18" charset="0"/>
                <a:ea typeface="Calibri" panose="020F0502020204030204" pitchFamily="34" charset="0"/>
              </a:rPr>
              <a:t>Læringsstilmodell </a:t>
            </a:r>
            <a:r>
              <a:rPr lang="nb-NO" dirty="0">
                <a:latin typeface="Times New Roman" panose="02020603050405020304" pitchFamily="18" charset="0"/>
                <a:ea typeface="Calibri" panose="020F0502020204030204" pitchFamily="34" charset="0"/>
              </a:rPr>
              <a:t>utarbeidet av Asker kommunes kompetansesenter</a:t>
            </a:r>
            <a:endParaRPr lang="nb-NO" dirty="0"/>
          </a:p>
        </p:txBody>
      </p:sp>
    </p:spTree>
    <p:extLst>
      <p:ext uri="{BB962C8B-B14F-4D97-AF65-F5344CB8AC3E}">
        <p14:creationId xmlns:p14="http://schemas.microsoft.com/office/powerpoint/2010/main" val="22436782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61473" y="437982"/>
            <a:ext cx="11101137" cy="6001643"/>
          </a:xfrm>
          <a:prstGeom prst="rect">
            <a:avLst/>
          </a:prstGeom>
        </p:spPr>
        <p:txBody>
          <a:bodyPr wrap="square">
            <a:spAutoFit/>
          </a:bodyPr>
          <a:lstStyle/>
          <a:p>
            <a:r>
              <a:rPr lang="nb-NO" sz="9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Hvordan kan vi sikre oss at studentene ser </a:t>
            </a:r>
            <a:r>
              <a:rPr lang="nb-NO" sz="9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flipped</a:t>
            </a:r>
            <a:r>
              <a:rPr lang="nb-NO" sz="9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classroom videoene hjemme?</a:t>
            </a:r>
            <a:endParaRPr lang="nb-NO" sz="9600" dirty="0"/>
          </a:p>
        </p:txBody>
      </p:sp>
    </p:spTree>
    <p:extLst>
      <p:ext uri="{BB962C8B-B14F-4D97-AF65-F5344CB8AC3E}">
        <p14:creationId xmlns:p14="http://schemas.microsoft.com/office/powerpoint/2010/main" val="41215896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4"/>
            <a:ext cx="10515600" cy="5666707"/>
          </a:xfrm>
        </p:spPr>
        <p:txBody>
          <a:bodyPr>
            <a:normAutofit/>
          </a:bodyPr>
          <a:lstStyle/>
          <a:p>
            <a:r>
              <a:rPr lang="nb-NO" dirty="0" smtClean="0"/>
              <a:t>Undervisningsvideoen i Flipped Classroom metodikken må ikke nødvendigvis sees hjemme. </a:t>
            </a:r>
            <a:br>
              <a:rPr lang="nb-NO" dirty="0" smtClean="0"/>
            </a:br>
            <a:r>
              <a:rPr lang="nb-NO" dirty="0" smtClean="0"/>
              <a:t>Studenter kan med fordel se videoene sammen. Pause opptaket, eller i etterkant diskutere innholdet. </a:t>
            </a:r>
            <a:br>
              <a:rPr lang="nb-NO" dirty="0" smtClean="0"/>
            </a:br>
            <a:endParaRPr lang="nb-NO" dirty="0"/>
          </a:p>
        </p:txBody>
      </p:sp>
      <p:pic>
        <p:nvPicPr>
          <p:cNvPr id="3" name="Picture 2" descr="http://g.api.no/obscura/API/image/r1/escenic/478x1000r/201408227204259/archive/05618/3219373770_5618395a.jpg"/>
          <p:cNvPicPr>
            <a:picLocks noChangeAspect="1" noChangeArrowheads="1"/>
          </p:cNvPicPr>
          <p:nvPr/>
        </p:nvPicPr>
        <p:blipFill rotWithShape="1">
          <a:blip r:embed="rId2">
            <a:extLst>
              <a:ext uri="{28A0092B-C50C-407E-A947-70E740481C1C}">
                <a14:useLocalDpi xmlns:a14="http://schemas.microsoft.com/office/drawing/2010/main" val="0"/>
              </a:ext>
            </a:extLst>
          </a:blip>
          <a:srcRect t="9882"/>
          <a:stretch/>
        </p:blipFill>
        <p:spPr bwMode="auto">
          <a:xfrm>
            <a:off x="2181726" y="5295558"/>
            <a:ext cx="2221832" cy="1562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2.thingpic.com/images/Jj/dpL6v2RjZmaVp67Uz1g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8252" y="5247061"/>
            <a:ext cx="3065211" cy="1610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91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04323" y="352257"/>
            <a:ext cx="11101137" cy="6247864"/>
          </a:xfrm>
          <a:prstGeom prst="rect">
            <a:avLst/>
          </a:prstGeom>
        </p:spPr>
        <p:txBody>
          <a:bodyPr wrap="square">
            <a:spAutoFit/>
          </a:bodyPr>
          <a:lstStyle/>
          <a:p>
            <a:r>
              <a:rPr lang="nb-NO" sz="8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Flipped classroom  må ikke være bare videoene hjemme. Det kan også være tekstdokumenter som leses hjemme</a:t>
            </a:r>
            <a:endParaRPr lang="nb-NO" sz="8000" dirty="0"/>
          </a:p>
        </p:txBody>
      </p:sp>
    </p:spTree>
    <p:extLst>
      <p:ext uri="{BB962C8B-B14F-4D97-AF65-F5344CB8AC3E}">
        <p14:creationId xmlns:p14="http://schemas.microsoft.com/office/powerpoint/2010/main" val="6183935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4"/>
            <a:ext cx="10515600" cy="5666707"/>
          </a:xfrm>
        </p:spPr>
        <p:txBody>
          <a:bodyPr>
            <a:normAutofit/>
          </a:bodyPr>
          <a:lstStyle/>
          <a:p>
            <a:r>
              <a:rPr lang="nb-NO" dirty="0"/>
              <a:t>Lev </a:t>
            </a:r>
            <a:r>
              <a:rPr lang="nb-NO" dirty="0" err="1" smtClean="0"/>
              <a:t>Vygotskij</a:t>
            </a:r>
            <a:r>
              <a:rPr lang="nb-NO" dirty="0" smtClean="0"/>
              <a:t> sier i «den </a:t>
            </a:r>
            <a:r>
              <a:rPr lang="nb-NO" dirty="0"/>
              <a:t>proksimale </a:t>
            </a:r>
            <a:r>
              <a:rPr lang="nb-NO" dirty="0" smtClean="0"/>
              <a:t>utviklingssone» at det </a:t>
            </a:r>
            <a:r>
              <a:rPr lang="nb-NO" dirty="0"/>
              <a:t>er en balansegang mellom hva barnet </a:t>
            </a:r>
            <a:r>
              <a:rPr lang="nb-NO" dirty="0" smtClean="0"/>
              <a:t>kan lærer </a:t>
            </a:r>
            <a:r>
              <a:rPr lang="nb-NO" dirty="0"/>
              <a:t>selv og hva det lærer ved assistanse</a:t>
            </a:r>
            <a:r>
              <a:rPr lang="nb-NO" dirty="0" smtClean="0"/>
              <a:t>. </a:t>
            </a:r>
            <a:r>
              <a:rPr lang="nb-NO" dirty="0" err="1"/>
              <a:t>Vygotskij</a:t>
            </a:r>
            <a:r>
              <a:rPr lang="nb-NO" dirty="0"/>
              <a:t> </a:t>
            </a:r>
            <a:r>
              <a:rPr lang="nb-NO" dirty="0" smtClean="0"/>
              <a:t>mener at man kan nå en dypere kunnskap ved å jobbe sammen med andre, enn hva eleven kan oppnå på egenhånd</a:t>
            </a:r>
            <a:r>
              <a:rPr lang="nb-NO" dirty="0"/>
              <a:t/>
            </a:r>
            <a:br>
              <a:rPr lang="nb-NO" dirty="0"/>
            </a:br>
            <a:r>
              <a:rPr lang="nb-NO" dirty="0" smtClean="0"/>
              <a:t/>
            </a:r>
            <a:br>
              <a:rPr lang="nb-NO" dirty="0" smtClean="0"/>
            </a:br>
            <a:endParaRPr lang="nb-NO" dirty="0"/>
          </a:p>
        </p:txBody>
      </p:sp>
      <p:pic>
        <p:nvPicPr>
          <p:cNvPr id="3" name="Picture 2" descr="http://g.api.no/obscura/API/image/r1/escenic/478x1000r/201408227204259/archive/05618/3219373770_5618395a.jpg"/>
          <p:cNvPicPr>
            <a:picLocks noChangeAspect="1" noChangeArrowheads="1"/>
          </p:cNvPicPr>
          <p:nvPr/>
        </p:nvPicPr>
        <p:blipFill rotWithShape="1">
          <a:blip r:embed="rId2">
            <a:extLst>
              <a:ext uri="{28A0092B-C50C-407E-A947-70E740481C1C}">
                <a14:useLocalDpi xmlns:a14="http://schemas.microsoft.com/office/drawing/2010/main" val="0"/>
              </a:ext>
            </a:extLst>
          </a:blip>
          <a:srcRect t="9882"/>
          <a:stretch/>
        </p:blipFill>
        <p:spPr bwMode="auto">
          <a:xfrm>
            <a:off x="2181726" y="5295558"/>
            <a:ext cx="2221832" cy="1562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2.thingpic.com/images/Jj/dpL6v2RjZmaVp67Uz1g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8252" y="5247061"/>
            <a:ext cx="3065211" cy="16109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upload.wikimedia.org/wikipedia/commons/thumb/8/8f/Lev_Vygotsky_1896-1934.jpg/220px-Lev_Vygotsky_1896-19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500" y="3867150"/>
            <a:ext cx="2095500" cy="299085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p:cNvSpPr txBox="1"/>
          <p:nvPr/>
        </p:nvSpPr>
        <p:spPr>
          <a:xfrm>
            <a:off x="7661529" y="6031831"/>
            <a:ext cx="2506905" cy="646331"/>
          </a:xfrm>
          <a:prstGeom prst="rect">
            <a:avLst/>
          </a:prstGeom>
          <a:noFill/>
        </p:spPr>
        <p:txBody>
          <a:bodyPr wrap="none" rtlCol="0">
            <a:spAutoFit/>
          </a:bodyPr>
          <a:lstStyle/>
          <a:p>
            <a:r>
              <a:rPr lang="nb-NO" dirty="0"/>
              <a:t>Lev </a:t>
            </a:r>
            <a:r>
              <a:rPr lang="nb-NO" dirty="0" err="1" smtClean="0"/>
              <a:t>Vygotskij</a:t>
            </a:r>
            <a:r>
              <a:rPr lang="nb-NO" dirty="0" smtClean="0"/>
              <a:t> står for et</a:t>
            </a:r>
          </a:p>
          <a:p>
            <a:r>
              <a:rPr lang="nb-NO" dirty="0">
                <a:hlinkClick r:id="rId5" tooltip="Sosiokulturelt læringssyn"/>
              </a:rPr>
              <a:t>sosiokulturelt læringssyn</a:t>
            </a:r>
            <a:endParaRPr lang="nb-NO" dirty="0"/>
          </a:p>
        </p:txBody>
      </p:sp>
      <p:sp>
        <p:nvSpPr>
          <p:cNvPr id="6" name="Rektangel 5"/>
          <p:cNvSpPr/>
          <p:nvPr/>
        </p:nvSpPr>
        <p:spPr>
          <a:xfrm>
            <a:off x="838200" y="4851743"/>
            <a:ext cx="4259436" cy="369332"/>
          </a:xfrm>
          <a:prstGeom prst="rect">
            <a:avLst/>
          </a:prstGeom>
        </p:spPr>
        <p:txBody>
          <a:bodyPr wrap="none">
            <a:spAutoFit/>
          </a:bodyPr>
          <a:lstStyle/>
          <a:p>
            <a:r>
              <a:rPr lang="nb-NO" dirty="0">
                <a:hlinkClick r:id="rId6"/>
              </a:rPr>
              <a:t>http://</a:t>
            </a:r>
            <a:r>
              <a:rPr lang="nb-NO" dirty="0" smtClean="0">
                <a:hlinkClick r:id="rId6"/>
              </a:rPr>
              <a:t>no.wikipedia.org/wiki/Lev_Vygotskij</a:t>
            </a:r>
            <a:r>
              <a:rPr lang="nb-NO" dirty="0" smtClean="0"/>
              <a:t> </a:t>
            </a:r>
            <a:endParaRPr lang="nb-NO" dirty="0"/>
          </a:p>
        </p:txBody>
      </p:sp>
      <p:pic>
        <p:nvPicPr>
          <p:cNvPr id="8" name="Bilde 7" descr="Skjermutklipp"/>
          <p:cNvPicPr>
            <a:picLocks noChangeAspect="1"/>
          </p:cNvPicPr>
          <p:nvPr/>
        </p:nvPicPr>
        <p:blipFill rotWithShape="1">
          <a:blip r:embed="rId7">
            <a:extLst>
              <a:ext uri="{28A0092B-C50C-407E-A947-70E740481C1C}">
                <a14:useLocalDpi xmlns:a14="http://schemas.microsoft.com/office/drawing/2010/main" val="0"/>
              </a:ext>
            </a:extLst>
          </a:blip>
          <a:srcRect t="7672"/>
          <a:stretch/>
        </p:blipFill>
        <p:spPr>
          <a:xfrm>
            <a:off x="10096500" y="0"/>
            <a:ext cx="2095500" cy="1649206"/>
          </a:xfrm>
          <a:prstGeom prst="rect">
            <a:avLst/>
          </a:prstGeom>
        </p:spPr>
      </p:pic>
    </p:spTree>
    <p:extLst>
      <p:ext uri="{BB962C8B-B14F-4D97-AF65-F5344CB8AC3E}">
        <p14:creationId xmlns:p14="http://schemas.microsoft.com/office/powerpoint/2010/main" val="186998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71149"/>
            <a:ext cx="10515600" cy="5666707"/>
          </a:xfrm>
        </p:spPr>
        <p:txBody>
          <a:bodyPr>
            <a:normAutofit/>
          </a:bodyPr>
          <a:lstStyle/>
          <a:p>
            <a:r>
              <a:rPr lang="nb-NO" dirty="0" err="1" smtClean="0"/>
              <a:t>Ludvigsenutvalget</a:t>
            </a:r>
            <a:r>
              <a:rPr lang="nb-NO" dirty="0" smtClean="0"/>
              <a:t> har som </a:t>
            </a:r>
            <a:r>
              <a:rPr lang="nb-NO" dirty="0"/>
              <a:t>mandat </a:t>
            </a:r>
            <a:r>
              <a:rPr lang="nb-NO" dirty="0" smtClean="0"/>
              <a:t>å </a:t>
            </a:r>
            <a:r>
              <a:rPr lang="nb-NO" dirty="0"/>
              <a:t>vurdere </a:t>
            </a:r>
            <a:r>
              <a:rPr lang="nb-NO" dirty="0" smtClean="0"/>
              <a:t>grunnopplæringen opp </a:t>
            </a:r>
            <a:r>
              <a:rPr lang="nb-NO" dirty="0"/>
              <a:t>mot krav til kompetanse i et framtidig samfunns- og arbeidsliv</a:t>
            </a:r>
            <a:r>
              <a:rPr lang="nb-NO" dirty="0" smtClean="0"/>
              <a:t>. I delrapporten som kom i 2014 la de stor vekt på </a:t>
            </a:r>
            <a:r>
              <a:rPr lang="nb-NO" b="1" dirty="0" smtClean="0"/>
              <a:t>dybdelæring</a:t>
            </a:r>
            <a:r>
              <a:rPr lang="nb-NO" dirty="0" smtClean="0"/>
              <a:t>. </a:t>
            </a:r>
            <a:endParaRPr lang="nb-NO" dirty="0"/>
          </a:p>
        </p:txBody>
      </p:sp>
      <p:pic>
        <p:nvPicPr>
          <p:cNvPr id="3" name="Picture 2" descr="http://g.api.no/obscura/API/image/r1/escenic/478x1000r/201408227204259/archive/05618/3219373770_5618395a.jpg"/>
          <p:cNvPicPr>
            <a:picLocks noChangeAspect="1" noChangeArrowheads="1"/>
          </p:cNvPicPr>
          <p:nvPr/>
        </p:nvPicPr>
        <p:blipFill rotWithShape="1">
          <a:blip r:embed="rId2">
            <a:extLst>
              <a:ext uri="{28A0092B-C50C-407E-A947-70E740481C1C}">
                <a14:useLocalDpi xmlns:a14="http://schemas.microsoft.com/office/drawing/2010/main" val="0"/>
              </a:ext>
            </a:extLst>
          </a:blip>
          <a:srcRect t="9882"/>
          <a:stretch/>
        </p:blipFill>
        <p:spPr bwMode="auto">
          <a:xfrm>
            <a:off x="-1" y="4613048"/>
            <a:ext cx="3192379" cy="22449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2.thingpic.com/images/Jj/dpL6v2RjZmaVp67Uz1g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886" y="4613049"/>
            <a:ext cx="4271578" cy="224495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2Sten_sort_hvi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0775" y="4000500"/>
            <a:ext cx="2181225"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7733463" y="4549676"/>
            <a:ext cx="2638926" cy="2308324"/>
          </a:xfrm>
          <a:prstGeom prst="rect">
            <a:avLst/>
          </a:prstGeom>
        </p:spPr>
        <p:txBody>
          <a:bodyPr wrap="square">
            <a:spAutoFit/>
          </a:bodyPr>
          <a:lstStyle/>
          <a:p>
            <a:r>
              <a:rPr lang="nb-NO" b="1" dirty="0">
                <a:solidFill>
                  <a:srgbClr val="373737"/>
                </a:solidFill>
                <a:latin typeface="Helvetica Neue"/>
              </a:rPr>
              <a:t>Sten Ludvigsen (leder)</a:t>
            </a:r>
            <a:r>
              <a:rPr lang="nb-NO" dirty="0">
                <a:solidFill>
                  <a:srgbClr val="373737"/>
                </a:solidFill>
                <a:latin typeface="Helvetica Neue"/>
              </a:rPr>
              <a:t> er professor ved UiO, med  læring og teknologi som sitt spesialfelt, herunder hvordan og hva elever lærer i ulike fag</a:t>
            </a:r>
            <a:endParaRPr lang="nb-NO" dirty="0"/>
          </a:p>
        </p:txBody>
      </p:sp>
      <p:sp>
        <p:nvSpPr>
          <p:cNvPr id="6" name="Rektangel 5"/>
          <p:cNvSpPr/>
          <p:nvPr/>
        </p:nvSpPr>
        <p:spPr>
          <a:xfrm>
            <a:off x="838200" y="4027364"/>
            <a:ext cx="4498091" cy="369332"/>
          </a:xfrm>
          <a:prstGeom prst="rect">
            <a:avLst/>
          </a:prstGeom>
        </p:spPr>
        <p:txBody>
          <a:bodyPr wrap="none">
            <a:spAutoFit/>
          </a:bodyPr>
          <a:lstStyle/>
          <a:p>
            <a:r>
              <a:rPr lang="nb-NO" dirty="0">
                <a:hlinkClick r:id="rId5"/>
              </a:rPr>
              <a:t>http://blogg.regjeringen.no/fremtidensskole</a:t>
            </a:r>
            <a:r>
              <a:rPr lang="nb-NO" dirty="0" smtClean="0">
                <a:hlinkClick r:id="rId5"/>
              </a:rPr>
              <a:t>/</a:t>
            </a:r>
            <a:r>
              <a:rPr lang="nb-NO" dirty="0" smtClean="0"/>
              <a:t> </a:t>
            </a:r>
            <a:endParaRPr lang="nb-NO" dirty="0"/>
          </a:p>
        </p:txBody>
      </p:sp>
    </p:spTree>
    <p:extLst>
      <p:ext uri="{BB962C8B-B14F-4D97-AF65-F5344CB8AC3E}">
        <p14:creationId xmlns:p14="http://schemas.microsoft.com/office/powerpoint/2010/main" val="42415050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10 tips til Videobasert studieteknikk </a:t>
            </a:r>
            <a:r>
              <a:rPr lang="nb-NO"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a:t>
            </a:r>
            <a:endParaRPr lang="nb-NO" b="1" dirty="0"/>
          </a:p>
        </p:txBody>
      </p:sp>
      <p:pic>
        <p:nvPicPr>
          <p:cNvPr id="3" name="Bilde 2"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970" y="1536915"/>
            <a:ext cx="8154538" cy="4591691"/>
          </a:xfrm>
          <a:prstGeom prst="rect">
            <a:avLst/>
          </a:prstGeom>
        </p:spPr>
      </p:pic>
      <p:sp>
        <p:nvSpPr>
          <p:cNvPr id="5" name="Rektangel 4"/>
          <p:cNvSpPr/>
          <p:nvPr/>
        </p:nvSpPr>
        <p:spPr>
          <a:xfrm>
            <a:off x="4112736" y="6343794"/>
            <a:ext cx="3159006" cy="369332"/>
          </a:xfrm>
          <a:prstGeom prst="rect">
            <a:avLst/>
          </a:prstGeom>
        </p:spPr>
        <p:txBody>
          <a:bodyPr wrap="none">
            <a:spAutoFit/>
          </a:bodyPr>
          <a:lstStyle/>
          <a:p>
            <a:r>
              <a:rPr lang="nb-NO" dirty="0">
                <a:hlinkClick r:id="rId3"/>
              </a:rPr>
              <a:t>https://</a:t>
            </a:r>
            <a:r>
              <a:rPr lang="nb-NO" dirty="0" smtClean="0">
                <a:hlinkClick r:id="rId3"/>
              </a:rPr>
              <a:t>youtu.be/s58aLXfHAPQ</a:t>
            </a:r>
            <a:r>
              <a:rPr lang="nb-NO" dirty="0" smtClean="0"/>
              <a:t> </a:t>
            </a:r>
            <a:endParaRPr lang="nb-NO" dirty="0"/>
          </a:p>
        </p:txBody>
      </p:sp>
    </p:spTree>
    <p:extLst>
      <p:ext uri="{BB962C8B-B14F-4D97-AF65-F5344CB8AC3E}">
        <p14:creationId xmlns:p14="http://schemas.microsoft.com/office/powerpoint/2010/main" val="3528109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402833"/>
            <a:ext cx="10515600" cy="1325563"/>
          </a:xfrm>
        </p:spPr>
        <p:txBody>
          <a:bodyPr/>
          <a:lstStyle/>
          <a:p>
            <a:r>
              <a:rPr lang="nb-NO" dirty="0" smtClean="0"/>
              <a:t>Skjermutklipp i Microsoft Office programmene</a:t>
            </a:r>
            <a:endParaRPr lang="nb-NO" dirty="0"/>
          </a:p>
        </p:txBody>
      </p:sp>
      <p:sp>
        <p:nvSpPr>
          <p:cNvPr id="4" name="TekstSylinder 3"/>
          <p:cNvSpPr txBox="1"/>
          <p:nvPr/>
        </p:nvSpPr>
        <p:spPr>
          <a:xfrm>
            <a:off x="838200" y="5957047"/>
            <a:ext cx="10336306" cy="769441"/>
          </a:xfrm>
          <a:prstGeom prst="rect">
            <a:avLst/>
          </a:prstGeom>
          <a:solidFill>
            <a:schemeClr val="bg1"/>
          </a:solidFill>
          <a:ln w="31750">
            <a:solidFill>
              <a:srgbClr val="00B0F0"/>
            </a:solidFill>
          </a:ln>
        </p:spPr>
        <p:txBody>
          <a:bodyPr wrap="square" rtlCol="0">
            <a:spAutoFit/>
          </a:bodyPr>
          <a:lstStyle/>
          <a:p>
            <a:pPr algn="ctr"/>
            <a:r>
              <a:rPr lang="nb-NO" sz="4400" dirty="0" smtClean="0">
                <a:hlinkClick r:id="rId2"/>
              </a:rPr>
              <a:t>youtu.be/1JxevdmE-Hg?t=5m52s</a:t>
            </a:r>
            <a:r>
              <a:rPr lang="nb-NO" sz="4400" dirty="0" smtClean="0"/>
              <a:t> </a:t>
            </a:r>
            <a:endParaRPr lang="nb-NO" sz="4400" dirty="0"/>
          </a:p>
        </p:txBody>
      </p:sp>
      <p:pic>
        <p:nvPicPr>
          <p:cNvPr id="5" name="Picture 2" descr="http://logok.org/wp-content/uploads/2014/08/YouTube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11" y="5866965"/>
            <a:ext cx="1266137" cy="949603"/>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838200" y="5117403"/>
            <a:ext cx="10336306" cy="707886"/>
          </a:xfrm>
          <a:prstGeom prst="rect">
            <a:avLst/>
          </a:prstGeom>
          <a:solidFill>
            <a:schemeClr val="bg1"/>
          </a:solidFill>
          <a:ln w="31750">
            <a:solidFill>
              <a:srgbClr val="00B0F0"/>
            </a:solidFill>
          </a:ln>
        </p:spPr>
        <p:txBody>
          <a:bodyPr wrap="square" rtlCol="0">
            <a:spAutoFit/>
          </a:bodyPr>
          <a:lstStyle/>
          <a:p>
            <a:pPr algn="ctr"/>
            <a:r>
              <a:rPr lang="nb-NO" sz="2000" dirty="0" smtClean="0">
                <a:hlinkClick r:id="rId4"/>
              </a:rPr>
              <a:t>https://youtu.be/Lha1HwN0OQU?list=UUagvFOT0oXZTXTv_hvgWzew</a:t>
            </a:r>
            <a:endParaRPr lang="nb-NO" sz="2000" dirty="0" smtClean="0"/>
          </a:p>
          <a:p>
            <a:pPr algn="ctr"/>
            <a:r>
              <a:rPr lang="nb-NO" sz="2000" dirty="0" smtClean="0"/>
              <a:t>(</a:t>
            </a:r>
            <a:r>
              <a:rPr lang="nb-NO" sz="2000" dirty="0" err="1" smtClean="0"/>
              <a:t>onenote</a:t>
            </a:r>
            <a:r>
              <a:rPr lang="nb-NO" sz="2000" dirty="0" smtClean="0"/>
              <a:t>) </a:t>
            </a:r>
            <a:endParaRPr lang="nb-NO" sz="2000" dirty="0"/>
          </a:p>
        </p:txBody>
      </p:sp>
      <p:pic>
        <p:nvPicPr>
          <p:cNvPr id="7" name="Picture 2" descr="http://logok.org/wp-content/uploads/2014/08/YouTube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11" y="5027321"/>
            <a:ext cx="1266137" cy="949603"/>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p:cNvPicPr>
            <a:picLocks noChangeAspect="1"/>
          </p:cNvPicPr>
          <p:nvPr/>
        </p:nvPicPr>
        <p:blipFill rotWithShape="1">
          <a:blip r:embed="rId5"/>
          <a:srcRect l="50056" r="35448" b="78406"/>
          <a:stretch/>
        </p:blipFill>
        <p:spPr>
          <a:xfrm>
            <a:off x="2705492" y="1818478"/>
            <a:ext cx="5589645" cy="2881903"/>
          </a:xfrm>
          <a:prstGeom prst="rect">
            <a:avLst/>
          </a:prstGeom>
        </p:spPr>
      </p:pic>
    </p:spTree>
    <p:extLst>
      <p:ext uri="{BB962C8B-B14F-4D97-AF65-F5344CB8AC3E}">
        <p14:creationId xmlns:p14="http://schemas.microsoft.com/office/powerpoint/2010/main" val="22035043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2348" y="286404"/>
            <a:ext cx="10515600" cy="1325563"/>
          </a:xfrm>
        </p:spPr>
        <p:txBody>
          <a:bodyPr/>
          <a:lstStyle/>
          <a:p>
            <a:r>
              <a:rPr lang="nb-NO" dirty="0" smtClean="0"/>
              <a:t>MOOC </a:t>
            </a:r>
            <a:r>
              <a:rPr lang="en-US" dirty="0"/>
              <a:t>«Massive Open Online Courses»</a:t>
            </a:r>
            <a:endParaRPr lang="nb-NO" dirty="0"/>
          </a:p>
        </p:txBody>
      </p:sp>
      <p:sp>
        <p:nvSpPr>
          <p:cNvPr id="3" name="Plassholder for innhold 2"/>
          <p:cNvSpPr>
            <a:spLocks noGrp="1"/>
          </p:cNvSpPr>
          <p:nvPr>
            <p:ph idx="1"/>
          </p:nvPr>
        </p:nvSpPr>
        <p:spPr/>
        <p:txBody>
          <a:bodyPr/>
          <a:lstStyle/>
          <a:p>
            <a:endParaRPr lang="nb-NO"/>
          </a:p>
        </p:txBody>
      </p:sp>
      <p:pic>
        <p:nvPicPr>
          <p:cNvPr id="4" name="Bilde 3"/>
          <p:cNvPicPr/>
          <p:nvPr/>
        </p:nvPicPr>
        <p:blipFill>
          <a:blip r:embed="rId3" cstate="email">
            <a:extLst>
              <a:ext uri="{28A0092B-C50C-407E-A947-70E740481C1C}">
                <a14:useLocalDpi xmlns:a14="http://schemas.microsoft.com/office/drawing/2010/main"/>
              </a:ext>
            </a:extLst>
          </a:blip>
          <a:stretch>
            <a:fillRect/>
          </a:stretch>
        </p:blipFill>
        <p:spPr>
          <a:xfrm>
            <a:off x="617623" y="1713653"/>
            <a:ext cx="10711386" cy="4575281"/>
          </a:xfrm>
          <a:prstGeom prst="rect">
            <a:avLst/>
          </a:prstGeom>
        </p:spPr>
      </p:pic>
      <p:sp>
        <p:nvSpPr>
          <p:cNvPr id="5" name="Rektangel 4"/>
          <p:cNvSpPr/>
          <p:nvPr/>
        </p:nvSpPr>
        <p:spPr>
          <a:xfrm>
            <a:off x="4094018" y="2431473"/>
            <a:ext cx="3522518" cy="26185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n>
                <a:solidFill>
                  <a:srgbClr val="FF0000"/>
                </a:solidFill>
              </a:ln>
            </a:endParaRPr>
          </a:p>
        </p:txBody>
      </p:sp>
      <p:sp>
        <p:nvSpPr>
          <p:cNvPr id="6" name="Rektangel 5"/>
          <p:cNvSpPr/>
          <p:nvPr/>
        </p:nvSpPr>
        <p:spPr>
          <a:xfrm>
            <a:off x="617623" y="5632318"/>
            <a:ext cx="11574377" cy="646331"/>
          </a:xfrm>
          <a:prstGeom prst="rect">
            <a:avLst/>
          </a:prstGeom>
        </p:spPr>
        <p:txBody>
          <a:bodyPr wrap="square">
            <a:spAutoFit/>
          </a:bodyPr>
          <a:lstStyle/>
          <a:p>
            <a:r>
              <a:rPr lang="nb-NO" dirty="0" smtClean="0">
                <a:solidFill>
                  <a:srgbClr val="000000"/>
                </a:solidFill>
                <a:latin typeface="Neo Sans"/>
              </a:rPr>
              <a:t>Kilde : Johannes </a:t>
            </a:r>
            <a:r>
              <a:rPr lang="nb-NO" dirty="0" err="1">
                <a:solidFill>
                  <a:srgbClr val="000000"/>
                </a:solidFill>
                <a:latin typeface="Neo Sans"/>
              </a:rPr>
              <a:t>Heinlein</a:t>
            </a:r>
            <a:r>
              <a:rPr lang="nb-NO" dirty="0">
                <a:solidFill>
                  <a:srgbClr val="000000"/>
                </a:solidFill>
                <a:latin typeface="Neo Sans"/>
              </a:rPr>
              <a:t>, Senior </a:t>
            </a:r>
            <a:r>
              <a:rPr lang="nb-NO" dirty="0" err="1">
                <a:solidFill>
                  <a:srgbClr val="000000"/>
                </a:solidFill>
                <a:latin typeface="Neo Sans"/>
              </a:rPr>
              <a:t>Director</a:t>
            </a:r>
            <a:r>
              <a:rPr lang="nb-NO" dirty="0">
                <a:solidFill>
                  <a:srgbClr val="000000"/>
                </a:solidFill>
                <a:latin typeface="Neo Sans"/>
              </a:rPr>
              <a:t> </a:t>
            </a:r>
            <a:r>
              <a:rPr lang="nb-NO" dirty="0" err="1">
                <a:solidFill>
                  <a:srgbClr val="000000"/>
                </a:solidFill>
                <a:latin typeface="Neo Sans"/>
              </a:rPr>
              <a:t>of</a:t>
            </a:r>
            <a:r>
              <a:rPr lang="nb-NO" dirty="0">
                <a:solidFill>
                  <a:srgbClr val="000000"/>
                </a:solidFill>
                <a:latin typeface="Neo Sans"/>
              </a:rPr>
              <a:t> Strategic </a:t>
            </a:r>
            <a:r>
              <a:rPr lang="nb-NO" dirty="0" err="1">
                <a:solidFill>
                  <a:srgbClr val="000000"/>
                </a:solidFill>
                <a:latin typeface="Neo Sans"/>
              </a:rPr>
              <a:t>Partnerships</a:t>
            </a:r>
            <a:r>
              <a:rPr lang="nb-NO" dirty="0">
                <a:solidFill>
                  <a:srgbClr val="000000"/>
                </a:solidFill>
                <a:latin typeface="Neo Sans"/>
              </a:rPr>
              <a:t> </a:t>
            </a:r>
            <a:r>
              <a:rPr lang="nb-NO" dirty="0" err="1">
                <a:solidFill>
                  <a:srgbClr val="000000"/>
                </a:solidFill>
                <a:latin typeface="Neo Sans"/>
              </a:rPr>
              <a:t>edX</a:t>
            </a:r>
            <a:r>
              <a:rPr lang="nb-NO" dirty="0">
                <a:solidFill>
                  <a:srgbClr val="000000"/>
                </a:solidFill>
                <a:latin typeface="Neo Sans"/>
              </a:rPr>
              <a:t> på NHOs Årskonferanse 2014</a:t>
            </a:r>
            <a:br>
              <a:rPr lang="nb-NO" dirty="0">
                <a:solidFill>
                  <a:srgbClr val="000000"/>
                </a:solidFill>
                <a:latin typeface="Neo Sans"/>
              </a:rPr>
            </a:br>
            <a:r>
              <a:rPr lang="nb-NO" dirty="0">
                <a:solidFill>
                  <a:srgbClr val="000000"/>
                </a:solidFill>
                <a:latin typeface="Neo Sans"/>
                <a:hlinkClick r:id="rId4"/>
              </a:rPr>
              <a:t>https://www.nho.no/arskonferanse/Laeringslivet/Nyhetsarkiv/Online-revolusjon</a:t>
            </a:r>
            <a:r>
              <a:rPr lang="nb-NO" dirty="0" smtClean="0">
                <a:solidFill>
                  <a:srgbClr val="000000"/>
                </a:solidFill>
                <a:latin typeface="Neo Sans"/>
                <a:hlinkClick r:id="rId4"/>
              </a:rPr>
              <a:t>/</a:t>
            </a:r>
            <a:r>
              <a:rPr lang="nb-NO" dirty="0" smtClean="0">
                <a:solidFill>
                  <a:srgbClr val="000000"/>
                </a:solidFill>
                <a:latin typeface="Neo Sans"/>
              </a:rPr>
              <a:t> </a:t>
            </a:r>
            <a:endParaRPr lang="nb-NO" b="0" i="0" dirty="0">
              <a:solidFill>
                <a:srgbClr val="000000"/>
              </a:solidFill>
              <a:effectLst/>
              <a:latin typeface="Neo Sans"/>
            </a:endParaRPr>
          </a:p>
        </p:txBody>
      </p:sp>
      <p:pic>
        <p:nvPicPr>
          <p:cNvPr id="7" name="Picture 2" descr="http://g.api.no/obscura/API/image/r1/escenic/478x1000r/201408227204259/archive/05618/3219373770_5618395a.jpg"/>
          <p:cNvPicPr>
            <a:picLocks noChangeAspect="1" noChangeArrowheads="1"/>
          </p:cNvPicPr>
          <p:nvPr/>
        </p:nvPicPr>
        <p:blipFill rotWithShape="1">
          <a:blip r:embed="rId5">
            <a:extLst>
              <a:ext uri="{28A0092B-C50C-407E-A947-70E740481C1C}">
                <a14:useLocalDpi xmlns:a14="http://schemas.microsoft.com/office/drawing/2010/main" val="0"/>
              </a:ext>
            </a:extLst>
          </a:blip>
          <a:srcRect t="294"/>
          <a:stretch/>
        </p:blipFill>
        <p:spPr bwMode="auto">
          <a:xfrm>
            <a:off x="9328484" y="2917"/>
            <a:ext cx="2863516" cy="270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54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6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228261" y="463138"/>
            <a:ext cx="2813318" cy="736270"/>
          </a:xfrm>
          <a:prstGeom prst="rect">
            <a:avLst/>
          </a:prstGeom>
          <a:solidFill>
            <a:schemeClr val="bg1"/>
          </a:solidFill>
          <a:effectLst>
            <a:glow rad="101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prstTxWarp prst="textButton">
              <a:avLst>
                <a:gd name="adj" fmla="val 12438703"/>
              </a:avLst>
            </a:prstTxWarp>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Videobasert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studieteknikk</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ktangel 3"/>
          <p:cNvSpPr/>
          <p:nvPr/>
        </p:nvSpPr>
        <p:spPr>
          <a:xfrm rot="304041">
            <a:off x="1183761" y="890748"/>
            <a:ext cx="9155840" cy="769441"/>
          </a:xfrm>
          <a:prstGeom prst="rect">
            <a:avLst/>
          </a:prstGeom>
        </p:spPr>
        <p:txBody>
          <a:bodyPr wrap="none">
            <a:spAutoFit/>
          </a:bodyPr>
          <a:lstStyle/>
          <a:p>
            <a:r>
              <a:rPr lang="nb-NO"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1. Sett opp en god fremdriftsplan</a:t>
            </a:r>
            <a:endParaRPr lang="nb-NO" sz="4400" dirty="0">
              <a:latin typeface="Arial Rounded MT Bold" panose="020F0704030504030204" pitchFamily="34" charset="0"/>
            </a:endParaRPr>
          </a:p>
        </p:txBody>
      </p:sp>
      <p:sp>
        <p:nvSpPr>
          <p:cNvPr id="2" name="Rektangel 1"/>
          <p:cNvSpPr/>
          <p:nvPr/>
        </p:nvSpPr>
        <p:spPr>
          <a:xfrm>
            <a:off x="490259" y="2270557"/>
            <a:ext cx="10055029" cy="4154984"/>
          </a:xfrm>
          <a:prstGeom prst="rect">
            <a:avLst/>
          </a:prstGeom>
        </p:spPr>
        <p:txBody>
          <a:bodyPr wrap="square">
            <a:spAutoFit/>
          </a:bodyPr>
          <a:lstStyle/>
          <a:p>
            <a:r>
              <a:rPr lang="nb-NO"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Ved bruk av Asynkrone arbeidsformer er det viktig med god planlegging for å strukturere studiearbeidet. Sett gjerne opp en «kjøreplan» for studiearbeidet i en kalender.</a:t>
            </a:r>
            <a:endParaRPr lang="nb-NO" sz="4400" dirty="0">
              <a:latin typeface="Arial Rounded MT Bold" panose="020F0704030504030204" pitchFamily="34" charset="0"/>
            </a:endParaRPr>
          </a:p>
        </p:txBody>
      </p:sp>
      <p:pic>
        <p:nvPicPr>
          <p:cNvPr id="5" name="Bilde 4" descr="Skjermutklipp"/>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7535" y="5474525"/>
            <a:ext cx="2254465" cy="1383475"/>
          </a:xfrm>
          <a:prstGeom prst="rect">
            <a:avLst/>
          </a:prstGeom>
        </p:spPr>
      </p:pic>
    </p:spTree>
    <p:extLst>
      <p:ext uri="{BB962C8B-B14F-4D97-AF65-F5344CB8AC3E}">
        <p14:creationId xmlns:p14="http://schemas.microsoft.com/office/powerpoint/2010/main" val="25380240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228261" y="463138"/>
            <a:ext cx="2813318" cy="736270"/>
          </a:xfrm>
          <a:prstGeom prst="rect">
            <a:avLst/>
          </a:prstGeom>
          <a:solidFill>
            <a:schemeClr val="bg1"/>
          </a:solidFill>
          <a:effectLst>
            <a:glow rad="101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prstTxWarp prst="textButton">
              <a:avLst>
                <a:gd name="adj" fmla="val 12438703"/>
              </a:avLst>
            </a:prstTxWarp>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Videobasert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studieteknikk</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ktangel 3"/>
          <p:cNvSpPr/>
          <p:nvPr/>
        </p:nvSpPr>
        <p:spPr>
          <a:xfrm rot="304041">
            <a:off x="903421" y="890748"/>
            <a:ext cx="9716506" cy="769441"/>
          </a:xfrm>
          <a:prstGeom prst="rect">
            <a:avLst/>
          </a:prstGeom>
        </p:spPr>
        <p:txBody>
          <a:bodyPr wrap="none">
            <a:spAutoFit/>
          </a:bodyPr>
          <a:lstStyle/>
          <a:p>
            <a:r>
              <a:rPr lang="nb-NO"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2. </a:t>
            </a:r>
            <a:r>
              <a:rPr lang="nb-NO"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Se videoene sammen med andre</a:t>
            </a:r>
            <a:endParaRPr lang="nb-NO" sz="4400" dirty="0">
              <a:latin typeface="Arial Rounded MT Bold" panose="020F0704030504030204" pitchFamily="34" charset="0"/>
            </a:endParaRP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6935" y="1965366"/>
            <a:ext cx="6523512" cy="4892634"/>
          </a:xfrm>
          <a:prstGeom prst="rect">
            <a:avLst/>
          </a:prstGeom>
        </p:spPr>
      </p:pic>
    </p:spTree>
    <p:extLst>
      <p:ext uri="{BB962C8B-B14F-4D97-AF65-F5344CB8AC3E}">
        <p14:creationId xmlns:p14="http://schemas.microsoft.com/office/powerpoint/2010/main" val="13610897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228261" y="463138"/>
            <a:ext cx="2813318" cy="736270"/>
          </a:xfrm>
          <a:prstGeom prst="rect">
            <a:avLst/>
          </a:prstGeom>
          <a:solidFill>
            <a:schemeClr val="bg1"/>
          </a:solidFill>
          <a:effectLst>
            <a:glow rad="101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prstTxWarp prst="textButton">
              <a:avLst>
                <a:gd name="adj" fmla="val 12438703"/>
              </a:avLst>
            </a:prstTxWarp>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Videobasert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studieteknikk</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ktangel 3"/>
          <p:cNvSpPr/>
          <p:nvPr/>
        </p:nvSpPr>
        <p:spPr>
          <a:xfrm rot="304041">
            <a:off x="391071" y="552194"/>
            <a:ext cx="10741210" cy="1446550"/>
          </a:xfrm>
          <a:prstGeom prst="rect">
            <a:avLst/>
          </a:prstGeom>
        </p:spPr>
        <p:txBody>
          <a:bodyPr wrap="none">
            <a:spAutoFit/>
          </a:bodyPr>
          <a:lstStyle/>
          <a:p>
            <a:r>
              <a:rPr lang="nb-NO" sz="8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3. «Skumles video»</a:t>
            </a:r>
            <a:endParaRPr lang="nb-NO" sz="8800" dirty="0">
              <a:latin typeface="Arial Rounded MT Bold" panose="020F0704030504030204" pitchFamily="34" charset="0"/>
            </a:endParaRPr>
          </a:p>
        </p:txBody>
      </p:sp>
      <p:pic>
        <p:nvPicPr>
          <p:cNvPr id="5" name="Bilde 4"/>
          <p:cNvPicPr>
            <a:picLocks noChangeAspect="1"/>
          </p:cNvPicPr>
          <p:nvPr/>
        </p:nvPicPr>
        <p:blipFill rotWithShape="1">
          <a:blip r:embed="rId2"/>
          <a:srcRect l="71084" t="43875" r="12504" b="25757"/>
          <a:stretch/>
        </p:blipFill>
        <p:spPr>
          <a:xfrm>
            <a:off x="0" y="2470285"/>
            <a:ext cx="7367649" cy="4260207"/>
          </a:xfrm>
          <a:prstGeom prst="rect">
            <a:avLst/>
          </a:prstGeom>
        </p:spPr>
      </p:pic>
      <p:sp>
        <p:nvSpPr>
          <p:cNvPr id="6" name="Ellipse 5"/>
          <p:cNvSpPr/>
          <p:nvPr/>
        </p:nvSpPr>
        <p:spPr>
          <a:xfrm>
            <a:off x="5971257" y="6217780"/>
            <a:ext cx="526024" cy="57438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p:nvPicPr>
        <p:blipFill rotWithShape="1">
          <a:blip r:embed="rId3"/>
          <a:srcRect t="69849" b="14431"/>
          <a:stretch/>
        </p:blipFill>
        <p:spPr>
          <a:xfrm rot="278720">
            <a:off x="11880" y="1949494"/>
            <a:ext cx="12151930" cy="1181100"/>
          </a:xfrm>
          <a:prstGeom prst="rect">
            <a:avLst/>
          </a:prstGeom>
        </p:spPr>
      </p:pic>
      <p:pic>
        <p:nvPicPr>
          <p:cNvPr id="2" name="Bilde 1"/>
          <p:cNvPicPr>
            <a:picLocks noChangeAspect="1"/>
          </p:cNvPicPr>
          <p:nvPr/>
        </p:nvPicPr>
        <p:blipFill rotWithShape="1">
          <a:blip r:embed="rId4"/>
          <a:srcRect l="20061" t="49823" r="71672" b="37736"/>
          <a:stretch/>
        </p:blipFill>
        <p:spPr>
          <a:xfrm>
            <a:off x="7897090" y="4421014"/>
            <a:ext cx="3938649" cy="2051377"/>
          </a:xfrm>
          <a:prstGeom prst="rect">
            <a:avLst/>
          </a:prstGeom>
        </p:spPr>
      </p:pic>
    </p:spTree>
    <p:extLst>
      <p:ext uri="{BB962C8B-B14F-4D97-AF65-F5344CB8AC3E}">
        <p14:creationId xmlns:p14="http://schemas.microsoft.com/office/powerpoint/2010/main" val="19765122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228261" y="463138"/>
            <a:ext cx="2813318" cy="736270"/>
          </a:xfrm>
          <a:prstGeom prst="rect">
            <a:avLst/>
          </a:prstGeom>
          <a:solidFill>
            <a:schemeClr val="bg1"/>
          </a:solidFill>
          <a:effectLst>
            <a:glow rad="101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prstTxWarp prst="textButton">
              <a:avLst>
                <a:gd name="adj" fmla="val 12438703"/>
              </a:avLst>
            </a:prstTxWarp>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Videobasert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studieteknikk</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ktangel 3"/>
          <p:cNvSpPr/>
          <p:nvPr/>
        </p:nvSpPr>
        <p:spPr>
          <a:xfrm rot="304041">
            <a:off x="732684" y="826095"/>
            <a:ext cx="10604250" cy="3416320"/>
          </a:xfrm>
          <a:prstGeom prst="rect">
            <a:avLst/>
          </a:prstGeom>
        </p:spPr>
        <p:txBody>
          <a:bodyPr wrap="none">
            <a:spAutoFit/>
          </a:bodyPr>
          <a:lstStyle/>
          <a:p>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4. Sett filmen på pause </a:t>
            </a:r>
          </a:p>
          <a:p>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for å reflektere og </a:t>
            </a:r>
          </a:p>
          <a:p>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ta </a:t>
            </a:r>
            <a:r>
              <a:rPr lang="nb-NO"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egne notater</a:t>
            </a:r>
            <a:endParaRPr lang="nb-NO" sz="7200" dirty="0">
              <a:latin typeface="Arial Rounded MT Bold" panose="020F0704030504030204" pitchFamily="34" charset="0"/>
            </a:endParaRPr>
          </a:p>
        </p:txBody>
      </p:sp>
      <p:pic>
        <p:nvPicPr>
          <p:cNvPr id="2050" name="Picture 2" descr="http://fryvil.files.wordpress.com/2013/11/pauseikon-fra-wikimwdia-commons-gratis.png?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609" y="44196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3757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228261" y="463138"/>
            <a:ext cx="2813318" cy="736270"/>
          </a:xfrm>
          <a:prstGeom prst="rect">
            <a:avLst/>
          </a:prstGeom>
          <a:solidFill>
            <a:schemeClr val="bg1"/>
          </a:solidFill>
          <a:effectLst>
            <a:glow rad="101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prstTxWarp prst="textButton">
              <a:avLst>
                <a:gd name="adj" fmla="val 12438703"/>
              </a:avLst>
            </a:prstTxWarp>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Videobasert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studieteknikk</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ktangel 3"/>
          <p:cNvSpPr/>
          <p:nvPr/>
        </p:nvSpPr>
        <p:spPr>
          <a:xfrm rot="304041">
            <a:off x="1083341" y="785401"/>
            <a:ext cx="9829166" cy="3416320"/>
          </a:xfrm>
          <a:prstGeom prst="rect">
            <a:avLst/>
          </a:prstGeom>
        </p:spPr>
        <p:txBody>
          <a:bodyPr wrap="none">
            <a:spAutoFit/>
          </a:bodyPr>
          <a:lstStyle/>
          <a:p>
            <a:r>
              <a:rPr lang="nb-NO"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5</a:t>
            </a:r>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Spol tilbake for å </a:t>
            </a:r>
          </a:p>
          <a:p>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repetere stoff du ikke</a:t>
            </a:r>
          </a:p>
          <a:p>
            <a:r>
              <a:rPr lang="nb-NO"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f</a:t>
            </a:r>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ikk med deg </a:t>
            </a:r>
            <a:endParaRPr lang="nb-NO" sz="7200" dirty="0">
              <a:latin typeface="Arial Rounded MT Bold" panose="020F0704030504030204" pitchFamily="34" charset="0"/>
            </a:endParaRPr>
          </a:p>
        </p:txBody>
      </p:sp>
      <p:pic>
        <p:nvPicPr>
          <p:cNvPr id="3074" name="Picture 2" descr="http://www2.psd100.com/ppp/2013/12/0101/Rewind-button-1201123012.png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204" y="4108862"/>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4967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228261" y="463138"/>
            <a:ext cx="2813318" cy="736270"/>
          </a:xfrm>
          <a:prstGeom prst="rect">
            <a:avLst/>
          </a:prstGeom>
          <a:solidFill>
            <a:schemeClr val="bg1"/>
          </a:solidFill>
          <a:effectLst>
            <a:glow rad="101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prstTxWarp prst="textButton">
              <a:avLst>
                <a:gd name="adj" fmla="val 12438703"/>
              </a:avLst>
            </a:prstTxWarp>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Videobasert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studieteknikk</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ktangel 3"/>
          <p:cNvSpPr/>
          <p:nvPr/>
        </p:nvSpPr>
        <p:spPr>
          <a:xfrm rot="304041">
            <a:off x="582183" y="948615"/>
            <a:ext cx="10929017" cy="3416320"/>
          </a:xfrm>
          <a:prstGeom prst="rect">
            <a:avLst/>
          </a:prstGeom>
        </p:spPr>
        <p:txBody>
          <a:bodyPr wrap="none">
            <a:spAutoFit/>
          </a:bodyPr>
          <a:lstStyle/>
          <a:p>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6. Spol over ting du kan</a:t>
            </a:r>
          </a:p>
          <a:p>
            <a:r>
              <a:rPr lang="nb-NO"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f</a:t>
            </a:r>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ra før eller se videoen i </a:t>
            </a:r>
          </a:p>
          <a:p>
            <a:r>
              <a:rPr lang="nb-NO"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h</a:t>
            </a:r>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øyere hastighet</a:t>
            </a:r>
            <a:endParaRPr lang="nb-NO" sz="7200" dirty="0">
              <a:latin typeface="Arial Rounded MT Bold" panose="020F0704030504030204" pitchFamily="34" charset="0"/>
            </a:endParaRPr>
          </a:p>
        </p:txBody>
      </p:sp>
      <p:pic>
        <p:nvPicPr>
          <p:cNvPr id="5" name="Picture 2" descr="http://www2.psd100.com/ppp/2013/12/0101/Rewind-button-1201123012.png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870080" y="4667002"/>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827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228261" y="463138"/>
            <a:ext cx="2813318" cy="736270"/>
          </a:xfrm>
          <a:prstGeom prst="rect">
            <a:avLst/>
          </a:prstGeom>
          <a:solidFill>
            <a:schemeClr val="bg1"/>
          </a:solidFill>
          <a:effectLst>
            <a:glow rad="101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prstTxWarp prst="textButton">
              <a:avLst>
                <a:gd name="adj" fmla="val 12438703"/>
              </a:avLst>
            </a:prstTxWarp>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Videobasert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studieteknikk</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ktangel 3"/>
          <p:cNvSpPr/>
          <p:nvPr/>
        </p:nvSpPr>
        <p:spPr>
          <a:xfrm rot="304041">
            <a:off x="1462998" y="712404"/>
            <a:ext cx="9167381" cy="2123658"/>
          </a:xfrm>
          <a:prstGeom prst="rect">
            <a:avLst/>
          </a:prstGeom>
        </p:spPr>
        <p:txBody>
          <a:bodyPr wrap="none">
            <a:spAutoFit/>
          </a:bodyPr>
          <a:lstStyle/>
          <a:p>
            <a:r>
              <a:rPr lang="nb-NO"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7</a:t>
            </a:r>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Bruk to skjermer</a:t>
            </a:r>
          </a:p>
          <a:p>
            <a:r>
              <a:rPr lang="nb-NO"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(hvis du har muligheten)</a:t>
            </a:r>
            <a:endParaRPr lang="nb-NO" sz="6000" dirty="0">
              <a:latin typeface="Arial Rounded MT Bold" panose="020F0704030504030204" pitchFamily="34" charset="0"/>
            </a:endParaRPr>
          </a:p>
        </p:txBody>
      </p:sp>
      <p:pic>
        <p:nvPicPr>
          <p:cNvPr id="5" name="Bilde 4"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125" y="3467594"/>
            <a:ext cx="3905390" cy="2911827"/>
          </a:xfrm>
          <a:prstGeom prst="rect">
            <a:avLst/>
          </a:prstGeom>
        </p:spPr>
      </p:pic>
      <p:pic>
        <p:nvPicPr>
          <p:cNvPr id="6" name="Bilde 5"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543" y="3461808"/>
            <a:ext cx="3872202" cy="2917613"/>
          </a:xfrm>
          <a:prstGeom prst="rect">
            <a:avLst/>
          </a:prstGeom>
        </p:spPr>
      </p:pic>
    </p:spTree>
    <p:extLst>
      <p:ext uri="{BB962C8B-B14F-4D97-AF65-F5344CB8AC3E}">
        <p14:creationId xmlns:p14="http://schemas.microsoft.com/office/powerpoint/2010/main" val="4196422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228261" y="463138"/>
            <a:ext cx="2813318" cy="736270"/>
          </a:xfrm>
          <a:prstGeom prst="rect">
            <a:avLst/>
          </a:prstGeom>
          <a:solidFill>
            <a:schemeClr val="bg1"/>
          </a:solidFill>
          <a:effectLst>
            <a:glow rad="101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prstTxWarp prst="textButton">
              <a:avLst>
                <a:gd name="adj" fmla="val 12438703"/>
              </a:avLst>
            </a:prstTxWarp>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Videobasert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studieteknikk</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ktangel 3"/>
          <p:cNvSpPr/>
          <p:nvPr/>
        </p:nvSpPr>
        <p:spPr>
          <a:xfrm rot="304041">
            <a:off x="288278" y="517480"/>
            <a:ext cx="11854656" cy="2123658"/>
          </a:xfrm>
          <a:prstGeom prst="rect">
            <a:avLst/>
          </a:prstGeom>
        </p:spPr>
        <p:txBody>
          <a:bodyPr wrap="none">
            <a:spAutoFit/>
          </a:bodyPr>
          <a:lstStyle/>
          <a:p>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8. Se filmen i fullskjerm </a:t>
            </a:r>
          </a:p>
          <a:p>
            <a:r>
              <a:rPr lang="nb-NO"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m</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odus og best mulig kvalitet</a:t>
            </a:r>
            <a:endParaRPr lang="nb-NO" sz="6600" dirty="0">
              <a:latin typeface="Arial Rounded MT Bold" panose="020F0704030504030204" pitchFamily="34" charset="0"/>
            </a:endParaRPr>
          </a:p>
        </p:txBody>
      </p:sp>
      <p:pic>
        <p:nvPicPr>
          <p:cNvPr id="5" name="Bilde 4"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5" y="2846752"/>
            <a:ext cx="6748412" cy="3804368"/>
          </a:xfrm>
          <a:prstGeom prst="rect">
            <a:avLst/>
          </a:prstGeom>
        </p:spPr>
      </p:pic>
      <p:sp>
        <p:nvSpPr>
          <p:cNvPr id="6" name="Ellipse 5"/>
          <p:cNvSpPr/>
          <p:nvPr/>
        </p:nvSpPr>
        <p:spPr>
          <a:xfrm>
            <a:off x="6317672" y="6175169"/>
            <a:ext cx="581891" cy="68283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5735780" y="6175168"/>
            <a:ext cx="581891" cy="68283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rotWithShape="1">
          <a:blip r:embed="rId4"/>
          <a:srcRect l="20061" t="55492" r="71672" b="37736"/>
          <a:stretch/>
        </p:blipFill>
        <p:spPr>
          <a:xfrm>
            <a:off x="7647708" y="3230895"/>
            <a:ext cx="3938649" cy="1116620"/>
          </a:xfrm>
          <a:prstGeom prst="rect">
            <a:avLst/>
          </a:prstGeom>
        </p:spPr>
      </p:pic>
      <p:pic>
        <p:nvPicPr>
          <p:cNvPr id="9" name="Bilde 8" descr="Skjermutkli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9903" y="4417880"/>
            <a:ext cx="2618528" cy="2496166"/>
          </a:xfrm>
          <a:prstGeom prst="rect">
            <a:avLst/>
          </a:prstGeom>
        </p:spPr>
      </p:pic>
      <p:sp>
        <p:nvSpPr>
          <p:cNvPr id="10" name="Ellipse 9"/>
          <p:cNvSpPr/>
          <p:nvPr/>
        </p:nvSpPr>
        <p:spPr>
          <a:xfrm>
            <a:off x="9723911" y="3625580"/>
            <a:ext cx="581891" cy="68283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10244258" y="6346111"/>
            <a:ext cx="581891" cy="68283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762542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228261" y="463138"/>
            <a:ext cx="2813318" cy="736270"/>
          </a:xfrm>
          <a:prstGeom prst="rect">
            <a:avLst/>
          </a:prstGeom>
          <a:solidFill>
            <a:schemeClr val="bg1"/>
          </a:solidFill>
          <a:effectLst>
            <a:glow rad="101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prstTxWarp prst="textButton">
              <a:avLst>
                <a:gd name="adj" fmla="val 12438703"/>
              </a:avLst>
            </a:prstTxWarp>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Videobasert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studieteknikk</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ktangel 3"/>
          <p:cNvSpPr/>
          <p:nvPr/>
        </p:nvSpPr>
        <p:spPr>
          <a:xfrm rot="304041">
            <a:off x="565683" y="786372"/>
            <a:ext cx="10962040" cy="2585323"/>
          </a:xfrm>
          <a:prstGeom prst="rect">
            <a:avLst/>
          </a:prstGeom>
        </p:spPr>
        <p:txBody>
          <a:bodyPr wrap="none">
            <a:spAutoFit/>
          </a:bodyPr>
          <a:lstStyle/>
          <a:p>
            <a:r>
              <a:rPr lang="nb-NO"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9</a:t>
            </a: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Still spørsmål i sosiale medier</a:t>
            </a:r>
          </a:p>
          <a:p>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eller personlige læringsnettverk</a:t>
            </a:r>
            <a:endParaRPr lang="nb-NO" sz="5400" dirty="0" smtClean="0">
              <a:latin typeface="Arial Rounded MT Bold" panose="020F0704030504030204" pitchFamily="34" charset="0"/>
            </a:endParaRPr>
          </a:p>
          <a:p>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når læreren ikke er tilgjengelig</a:t>
            </a:r>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2692" y="3486912"/>
            <a:ext cx="3558371" cy="3371088"/>
          </a:xfrm>
          <a:prstGeom prst="rect">
            <a:avLst/>
          </a:prstGeom>
        </p:spPr>
      </p:pic>
    </p:spTree>
    <p:extLst>
      <p:ext uri="{BB962C8B-B14F-4D97-AF65-F5344CB8AC3E}">
        <p14:creationId xmlns:p14="http://schemas.microsoft.com/office/powerpoint/2010/main" val="447620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Utklippsverktøy og </a:t>
            </a:r>
            <a:r>
              <a:rPr lang="nb-NO" dirty="0" err="1" smtClean="0"/>
              <a:t>Print</a:t>
            </a:r>
            <a:r>
              <a:rPr lang="nb-NO" dirty="0" smtClean="0"/>
              <a:t> Screen (</a:t>
            </a:r>
            <a:r>
              <a:rPr lang="nb-NO" dirty="0" err="1" smtClean="0"/>
              <a:t>PrtScn</a:t>
            </a:r>
            <a:r>
              <a:rPr lang="nb-NO" dirty="0" smtClean="0"/>
              <a:t>)</a:t>
            </a:r>
            <a:endParaRPr lang="nb-NO" dirty="0"/>
          </a:p>
        </p:txBody>
      </p:sp>
      <p:pic>
        <p:nvPicPr>
          <p:cNvPr id="3074" name="Picture 2" descr="http://screencast.hiof.no/bilder/utkli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511" y="1557074"/>
            <a:ext cx="8479378" cy="4100939"/>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p:cNvSpPr txBox="1"/>
          <p:nvPr/>
        </p:nvSpPr>
        <p:spPr>
          <a:xfrm>
            <a:off x="838200" y="5957047"/>
            <a:ext cx="10336306" cy="769441"/>
          </a:xfrm>
          <a:prstGeom prst="rect">
            <a:avLst/>
          </a:prstGeom>
          <a:solidFill>
            <a:schemeClr val="bg1"/>
          </a:solidFill>
          <a:ln w="31750">
            <a:solidFill>
              <a:srgbClr val="00B0F0"/>
            </a:solidFill>
          </a:ln>
        </p:spPr>
        <p:txBody>
          <a:bodyPr wrap="square" rtlCol="0">
            <a:spAutoFit/>
          </a:bodyPr>
          <a:lstStyle/>
          <a:p>
            <a:pPr algn="ctr"/>
            <a:r>
              <a:rPr lang="nb-NO" sz="4400" dirty="0" smtClean="0">
                <a:hlinkClick r:id="rId3"/>
              </a:rPr>
              <a:t>https://youtu.be/e-h0GsEtVYA</a:t>
            </a:r>
            <a:r>
              <a:rPr lang="nb-NO" sz="4400" dirty="0" smtClean="0"/>
              <a:t> </a:t>
            </a:r>
            <a:endParaRPr lang="nb-NO" sz="4400" dirty="0"/>
          </a:p>
        </p:txBody>
      </p:sp>
      <p:pic>
        <p:nvPicPr>
          <p:cNvPr id="6" name="Picture 2" descr="http://logok.org/wp-content/uploads/2014/08/YouTub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511" y="5866965"/>
            <a:ext cx="1266137" cy="94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2018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228261" y="463138"/>
            <a:ext cx="2813318" cy="736270"/>
          </a:xfrm>
          <a:prstGeom prst="rect">
            <a:avLst/>
          </a:prstGeom>
          <a:solidFill>
            <a:schemeClr val="bg1"/>
          </a:solidFill>
          <a:effectLst>
            <a:glow rad="101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prstTxWarp prst="textButton">
              <a:avLst>
                <a:gd name="adj" fmla="val 12438703"/>
              </a:avLst>
            </a:prstTxWarp>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Videobasert </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studieteknikk</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ktangel 3"/>
          <p:cNvSpPr/>
          <p:nvPr/>
        </p:nvSpPr>
        <p:spPr>
          <a:xfrm rot="304041">
            <a:off x="407962" y="505763"/>
            <a:ext cx="11554253" cy="2308324"/>
          </a:xfrm>
          <a:prstGeom prst="rect">
            <a:avLst/>
          </a:prstGeom>
        </p:spPr>
        <p:txBody>
          <a:bodyPr wrap="none">
            <a:spAutoFit/>
          </a:bodyPr>
          <a:lstStyle/>
          <a:p>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10. Last ned filmer slik at </a:t>
            </a:r>
          </a:p>
          <a:p>
            <a:r>
              <a:rPr lang="nb-NO"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d</a:t>
            </a:r>
            <a:r>
              <a:rPr lang="nb-NO"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u kan se dem offline</a:t>
            </a:r>
            <a:endParaRPr lang="nb-NO" sz="7200" dirty="0">
              <a:latin typeface="Arial Rounded MT Bold" panose="020F0704030504030204" pitchFamily="34" charset="0"/>
            </a:endParaRPr>
          </a:p>
        </p:txBody>
      </p:sp>
      <p:pic>
        <p:nvPicPr>
          <p:cNvPr id="2" name="Bilde 1"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5469">
            <a:off x="647679" y="2601191"/>
            <a:ext cx="9756427" cy="696888"/>
          </a:xfrm>
          <a:prstGeom prst="rect">
            <a:avLst/>
          </a:prstGeom>
        </p:spPr>
      </p:pic>
      <p:sp>
        <p:nvSpPr>
          <p:cNvPr id="6" name="Ellipse 5"/>
          <p:cNvSpPr/>
          <p:nvPr/>
        </p:nvSpPr>
        <p:spPr>
          <a:xfrm>
            <a:off x="3111176" y="2311117"/>
            <a:ext cx="863416" cy="9075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p:nvPicPr>
        <p:blipFill rotWithShape="1">
          <a:blip r:embed="rId3"/>
          <a:srcRect l="11875" t="29637" r="68031" b="35266"/>
          <a:stretch/>
        </p:blipFill>
        <p:spPr>
          <a:xfrm>
            <a:off x="0" y="3374177"/>
            <a:ext cx="5819998" cy="3518306"/>
          </a:xfrm>
          <a:prstGeom prst="rect">
            <a:avLst/>
          </a:prstGeom>
        </p:spPr>
      </p:pic>
      <p:pic>
        <p:nvPicPr>
          <p:cNvPr id="8" name="Bilde 7"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088" y="4520428"/>
            <a:ext cx="3122687" cy="747685"/>
          </a:xfrm>
          <a:prstGeom prst="rect">
            <a:avLst/>
          </a:prstGeom>
        </p:spPr>
      </p:pic>
      <p:sp>
        <p:nvSpPr>
          <p:cNvPr id="9" name="Rektangel 8"/>
          <p:cNvSpPr/>
          <p:nvPr/>
        </p:nvSpPr>
        <p:spPr>
          <a:xfrm>
            <a:off x="9633684" y="3693943"/>
            <a:ext cx="2002471" cy="2400657"/>
          </a:xfrm>
          <a:prstGeom prst="rect">
            <a:avLst/>
          </a:prstGeom>
          <a:noFill/>
        </p:spPr>
        <p:txBody>
          <a:bodyPr wrap="none" lIns="91440" tIns="45720" rIns="91440" bIns="45720">
            <a:spAutoFit/>
          </a:bodyPr>
          <a:lstStyle/>
          <a:p>
            <a:pPr algn="ctr"/>
            <a:r>
              <a:rPr lang="nb-NO" sz="150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SS</a:t>
            </a:r>
            <a:endParaRPr lang="nb-NO" sz="15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Rektangel 9"/>
          <p:cNvSpPr/>
          <p:nvPr/>
        </p:nvSpPr>
        <p:spPr>
          <a:xfrm>
            <a:off x="7259571" y="6284026"/>
            <a:ext cx="3375348" cy="369332"/>
          </a:xfrm>
          <a:prstGeom prst="rect">
            <a:avLst/>
          </a:prstGeom>
        </p:spPr>
        <p:txBody>
          <a:bodyPr wrap="none">
            <a:spAutoFit/>
          </a:bodyPr>
          <a:lstStyle/>
          <a:p>
            <a:r>
              <a:rPr lang="nb-NO" dirty="0">
                <a:hlinkClick r:id="rId5"/>
              </a:rPr>
              <a:t>https://</a:t>
            </a:r>
            <a:r>
              <a:rPr lang="nb-NO" dirty="0" smtClean="0">
                <a:hlinkClick r:id="rId5"/>
              </a:rPr>
              <a:t>youtu.be/UjWHSEQLgWQ</a:t>
            </a:r>
            <a:r>
              <a:rPr lang="nb-NO" dirty="0" smtClean="0"/>
              <a:t> </a:t>
            </a:r>
            <a:endParaRPr lang="nb-NO" dirty="0"/>
          </a:p>
        </p:txBody>
      </p:sp>
    </p:spTree>
    <p:extLst>
      <p:ext uri="{BB962C8B-B14F-4D97-AF65-F5344CB8AC3E}">
        <p14:creationId xmlns:p14="http://schemas.microsoft.com/office/powerpoint/2010/main" val="18245605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2104943"/>
          </a:xfrm>
        </p:spPr>
        <p:txBody>
          <a:bodyPr>
            <a:noAutofit/>
          </a:bodyPr>
          <a:lstStyle/>
          <a:p>
            <a:r>
              <a:rPr lang="nb-NO"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10 tips til </a:t>
            </a:r>
            <a:r>
              <a:rPr lang="nb-NO"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lærere som lager videobasert  undervisning / Flipped Classroom</a:t>
            </a:r>
            <a:endParaRPr lang="nb-NO" sz="6000" b="1" dirty="0"/>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4225431"/>
            <a:ext cx="12192000" cy="2632569"/>
          </a:xfrm>
          <a:prstGeom prst="rect">
            <a:avLst/>
          </a:prstGeom>
        </p:spPr>
      </p:pic>
    </p:spTree>
    <p:extLst>
      <p:ext uri="{BB962C8B-B14F-4D97-AF65-F5344CB8AC3E}">
        <p14:creationId xmlns:p14="http://schemas.microsoft.com/office/powerpoint/2010/main" val="28829666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134641" y="5977452"/>
            <a:ext cx="3379396" cy="1325563"/>
          </a:xfrm>
        </p:spPr>
        <p:txBody>
          <a:bodyPr/>
          <a:lstStyle/>
          <a:p>
            <a:r>
              <a:rPr lang="nb-NO" dirty="0" smtClean="0"/>
              <a:t>USB mikrofon</a:t>
            </a:r>
            <a:endParaRPr lang="nb-NO" dirty="0"/>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597790">
            <a:off x="6802908" y="1357680"/>
            <a:ext cx="4449338" cy="5932452"/>
          </a:xfrm>
        </p:spPr>
      </p:pic>
      <p:pic>
        <p:nvPicPr>
          <p:cNvPr id="5" name="Plassholder for innhold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70150">
            <a:off x="298470" y="4265039"/>
            <a:ext cx="3257551" cy="2443163"/>
          </a:xfrm>
          <a:prstGeom prst="rect">
            <a:avLst/>
          </a:prstGeom>
        </p:spPr>
      </p:pic>
      <p:sp>
        <p:nvSpPr>
          <p:cNvPr id="3" name="TekstSylinder 2"/>
          <p:cNvSpPr txBox="1"/>
          <p:nvPr/>
        </p:nvSpPr>
        <p:spPr>
          <a:xfrm rot="386656">
            <a:off x="4973053" y="5269832"/>
            <a:ext cx="4555958" cy="369332"/>
          </a:xfrm>
          <a:prstGeom prst="rect">
            <a:avLst/>
          </a:prstGeom>
          <a:noFill/>
        </p:spPr>
        <p:txBody>
          <a:bodyPr wrap="square" rtlCol="0">
            <a:spAutoFit/>
          </a:bodyPr>
          <a:lstStyle/>
          <a:p>
            <a:r>
              <a:rPr lang="nb-NO" dirty="0" smtClean="0"/>
              <a:t>«Jeg anbefaler Samson C03U USB»</a:t>
            </a:r>
            <a:endParaRPr lang="nb-NO" dirty="0"/>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9554" y="2896839"/>
            <a:ext cx="2143125" cy="2143125"/>
          </a:xfrm>
          <a:prstGeom prst="rect">
            <a:avLst/>
          </a:prstGeom>
        </p:spPr>
      </p:pic>
      <p:sp>
        <p:nvSpPr>
          <p:cNvPr id="7" name="Ellipse 6"/>
          <p:cNvSpPr/>
          <p:nvPr/>
        </p:nvSpPr>
        <p:spPr>
          <a:xfrm>
            <a:off x="4445001" y="3052242"/>
            <a:ext cx="232174" cy="257175"/>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nb-NO"/>
          </a:p>
        </p:txBody>
      </p:sp>
      <p:sp>
        <p:nvSpPr>
          <p:cNvPr id="8" name="Rektangel 7"/>
          <p:cNvSpPr/>
          <p:nvPr/>
        </p:nvSpPr>
        <p:spPr>
          <a:xfrm rot="21150086">
            <a:off x="815778" y="292727"/>
            <a:ext cx="10658046" cy="2123658"/>
          </a:xfrm>
          <a:prstGeom prst="rect">
            <a:avLst/>
          </a:prstGeom>
        </p:spPr>
        <p:txBody>
          <a:bodyPr wrap="none">
            <a:spAutoFit/>
          </a:bodyPr>
          <a:lstStyle/>
          <a:p>
            <a:r>
              <a:rPr lang="nb-NO"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1</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Lydkvalitet er viktig –</a:t>
            </a:r>
          </a:p>
          <a:p>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Bruk en god </a:t>
            </a:r>
            <a:r>
              <a:rPr lang="nb-NO"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usb</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mikrofon</a:t>
            </a:r>
            <a:endParaRPr lang="nb-NO" sz="6600" dirty="0">
              <a:latin typeface="Arial Rounded MT Bold" panose="020F0704030504030204" pitchFamily="34" charset="0"/>
            </a:endParaRPr>
          </a:p>
        </p:txBody>
      </p:sp>
    </p:spTree>
    <p:extLst>
      <p:ext uri="{BB962C8B-B14F-4D97-AF65-F5344CB8AC3E}">
        <p14:creationId xmlns:p14="http://schemas.microsoft.com/office/powerpoint/2010/main" val="37859472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descr="Skjermutklip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0750" y="2499360"/>
            <a:ext cx="5911867" cy="4449136"/>
          </a:xfrm>
        </p:spPr>
      </p:pic>
      <p:sp>
        <p:nvSpPr>
          <p:cNvPr id="3" name="AutoShape 2" descr="data:image/jpeg;base64,/9j/4AAQSkZJRgABAQAAAQABAAD/2wCEAAkGBxQQDxAUEBIVEBQUGBcUERUXDxQUEhoPFxQWFxQRFBYYHCggGh0nGxcVITIhJSktLi4uFx8zODQsNyg0LisBCgoKDg0OGxAQGywmICYtLCwtLywsMiw0LywsLDQsLSwsLCwsLCwsLCwsLCwsLCwsLCwsLCwsLCwsLCwsLCwsLP/AABEIAGkBIAMBEQACEQEDEQH/xAAcAAEAAgMBAQEAAAAAAAAAAAAABQYBAwQCBwj/xABAEAACAgEBBQUEBwUGBwAAAAABAgADEQQFBhIhMRNBUWFxIjKRsRQjM3KBobIHQnOCwTQ1UmJ00RUWJUOi0vD/xAAbAQEAAgMBAQAAAAAAAAAAAAAAAQQCAwUGB//EADIRAAICAQMCBQIEBQUAAAAAAAABAgMEESExEkEFEzJhcSJRNEKBsSMzkaHwFCRiwfH/2gAMAwEAAhEDEQA/AIeeRPoggCAIAgCAIAgCAIAgCAIAgCAIAgCAIAgCAIAgCAIAgCAIAgCAIAgCAIAgCAIAgCAIAgCAIAgCAIAgCAIAgCAIAgCAIAgCAIAgCAIAgCAIAgCAIAgCAIAgCAIAgCAIAgCSBAEgCAIAgCAIAgCAJIEASAIAgCAIAgCAIAgCAIAgCAIAgCAIAgCAIAgCAJIPSIW90Fj4AEn8pkoSfCMJWQjy0SOk3d1Vvuaa31KFB8WxN0Ma2XCK1mfjw5kjq2hulqdPS1tyqirjI48tzOO6Zzw7IR6pGqrxOm2xVw7kFKuh0E9RIJ+BA1EaB7G2jSvZ9nW9n3a2b5CZquT4RqndCPLSF+mev7RHr+8jL8xDhJcomFsJelpmqYGzseqqi7BUUsxOFAGST4ATKMXJ6IxsnGEeqT0RJbQ2BdQhewIACAwFqs4J6cSg8ptnjzhHVlWrOrtl0x/Y17N2LdqFLVqAg5F3YInF4cTdTFePOxaom7MrpfS3uc2r0jVO6OOae9g8S+RyOUwnW4tpm2u6M0pJ8/c0TWbhDAgCQBAEASQZCnBODgdTjl+JkpPkx6kno3uYkGQgIyqknABJ7gBk/CSk3wYtpLcxGm+hOplhg4IwfAjBhprkKSe6MTEkQBAEAQBAEAQBMo8mM/Sz9A0aZEGERV9FA+U9TGCR8/lOTe7NszMdSt/tFP8A0671X9QlTM18pl/wz8TE4dduxRbs6k2/VvVUpFgHtD2QcEfvDy+E1yxoSqWpuhnWV5EnHhvg+c7Y2RbpHVbl4SyhlPcQeoHmDyM5F1EqnuelxcqGRHWLOGaC1wT2wdn1LU+q1QLVIeGuvOO0u/w/dH/3SXKK4qPmT4OZmXWSmqKuXy/sjXq96dS/JX7BP3a6hwIB4eJ9ZjPLsfGxsr8Noj6lq/c9aPevULytYams+9XaOIEeR6g+cmGVNbS3Rhb4bU94fS/Y8bxbMrrFV2nyaLwSgJyUce9UT5d3oZGRWlpKPDMsHIlJuqz1L+5u3M9m2+we9XRa6HwbAAP5zPEjvJ+xq8TesYx17lfA/E957/UmVWpPlHRjKCWi0LBvMeHT7OrHJex7THcbHbmx8+X5y3kxahBL7HNwul22TlzqR2h2tZTTdUnDwXACzKZOBkeyc8us0wulCLiu5bsxq7Jxm+VwcM0FrgyqE9AT6AmSot8IiVkVyzBkOLRKafAEJNhyS5MupHUEeoI+cOLXKIU4vhmJBkIBdNx6q7NHrK7eS2vXWD4OwYKfjidPDipVyT7nA8UnKGRCUey1KfqaGqd0cYZCVYeYPynPnFxk0zt1WKyCku5qmBsLp+zjRqtvb2DqwpoHjYQS7D0UfOdLBrWvVL9Dg+MXtx8qPbdlRZythYdQ5I9Q2RKMnpM7EIqVaTN+19pvqrTZbw8RAHsrwjA6csmZW2SslqzDHohRDpi9jjmnQs6iSlqQ2lyJBIkAQBAEAQBMo8mFnpZ9a/aHqrq6aPo7tW7OR7J6gVs2PynezJTjFdPc8j4bXXOcvM40IffTbT216Q0OUXgW60qxH2jKqKcfz/Cacm6TUeks4ONBOamvZFi3+q49BYo6s1aj1Nij+st5K1q0KGBLpvTZ26xe0uqoX3EAtt9AcVIfVgT6J5zN8qJpWyc33IH9oViW6exQoc04ZrO5GJACA97Hw7h17pVzemUH7F7wtyhcnrz2Plk4Z68sW8vsaTZtY5Dsmtbzsdhz+fxl3J+muEfY5OD9V9s3zroV2UTrCEGWPRnj2PqQf+1dWyeRYYI+fxl6vfGfszk3fTnQce6O3dLbdxW9Cy8NencoOzTIKgYycZP4zbi3z0a9jT4ji1pxku73Ij/mnUkg8aZHT6iv/wBZVeVYy4vDadNN/wCpN7w7w31poirKOOhXb6qs+0SeYyOXoJbyL5RUdPsUMTBqslPXXZ6EZsh+0021XfBYpWxOAPaLvnHhNFTcoTl7FrIj0XVRXGpx7vbNW57GuJWmle0uI6le5B5k8prorU23LhG/MyJVxUYL6pbI32703A4o4dLWPdStF5Du4mIyx85lLKknpDZGEPD4Na2fU39yP2ntSzUlDbhmUEAhArHJHvY6n/eap2ysf1FinGhQnoTWv1H/AA3hpoCi/hB1FxUMwcjIqrzyUASzKfkfTHnuUKa/9Y/Msf067L/sbJ282osWjWkXVWng4ioDo55K6MBy54kVXub6LN0ycnCVMPNp2a/uQGv0pptsrbqjFSfHB6/j1lW2DhNxZ0qbFbCM13NE1m3uWHZZxsvXEHBFlBB7wcnBl6ltUSaORkxUsytP7MbzD6RVRrFH2g7PUY7tQg6/zD5SMhKcVYv1+TLBk6Zyol23XwQFNRdlVBxMxCqPFicASpGLk9EdKyahFyfYvOisCbT0GlrOU02VYjo17ITY39PjOnGSV0K12PP2QcsWy+XMv2KNf7z/AHj+oznS9R3Y/wAr9Cf3xsNW0rWrwpUoV5cshR3Sxkvou2KXh8fMxUpd9TXvHp0sRNXSOFLeVyjpXqB7y+QPUSL4xklZHvz8jCtlXJ02Pdce6PeqUaLS9ngfSNQAbcjnXR+7X5M3MmZS0pr0/MzGtyyb+r8kePdlflJvU6okAQBAEAQBMo8mMvSz7ftzZzXWaMrjhqt47Mn9w1svLx6z0ltTn06Hh6LlWpp91sVJt0NQmkuQAWObaxUONf7LUxK8z95jiVP9NNRf+bHRWdU7VLhab/JcN4lBpXiOFWyt2J7lRwxP5S7avp3OVTr1bHDpbrDla+V931lzEZFNZGEB7i3DyC+IJ6TFNvjk2yUVu+Fx7kJ+0DVU06MaapxxswLLxcT4ByzufEnHXxlTOnGNfQnudDwqmdl/mSWyPm04p6nUsm2R2+ztFcvPsA2nt8jkFCfLl+Yl+766oyXbZnIxpeVk2Ql+bdFblA64galitHYbKVW5Pqre0A7+xrAHF8cfGXpfw6NH3/Y5MX52bquIr+543Q66z/TW/wBJGHzL4M/E/wAnyQAlM6ZP71fZ7P8A9Mv6jLmV6YfBzPD/AFWr/kNgf2Pan8Or9byMf+XP4GX+Iq+TOxRnZ+0gvvfUsf4YZs/hJo3qnoYZeqyqm+NyvykdY36FgLqi3QOhPoHGZnX60ab03W0i070bYWvW3q+j09hDe+6MWYEAgk5l/IvUZtOKZyMHG66U42SXsv8AwjE3iQEEaHSgggg8DdR0PWaVkxT16EWngSezsl/n6EXtPXHUXWWsArOckDOM4A5Z9JXtm5ycmXaKfJrUF2Oaazd7lg2Z/dWu/iU/1l6p/wC3kcnI/G1/DMbqWCzttI5wuoH1ZPRdQvNG/Hp+AmONJSTrfcz8Qg49N8fy8/B63ap+j/SNTauPo44EB79U2QF/D+ok0Q6Oqcu37mObb5/RTD827+DXuSxO0tMWOSWYknqSVYkmY4jcrkzPxKKjiSSITUe8/wB5v1GaJeplyP8AK/Qnd+/7wv8A5f0Cb8xfxmVfCvw6OvcyxaUtt1OBpmKJwsuQ14bIZR/lHMmbsT6YuU+Cp4knZKMK/Wvt9iG3iotTVW9ueJyeLi7mU+6y+WPlK2RGSsepfwJwlSlDsR0rlwSAIAgCAIAmUedzGW8Wj7Bpd/NE/Ww1/frYD4gETvxzan3PHT8KyY/lJnS7a09v2d9b+li5+csRuhJaplSePbD1RZwb4alU0buTkBkPTI94YyB19O+a8maUNdTbh1uVyifOdfvfaVKafNKEku2c3Ox6s792fKcmzNk9obHo6fCoRfVZv+xWySSSeZPUnmc+cpN6vVnVSS2SEgkk9h7YOmZwVFtVg4bqz0Ze4jwPnLFN3l88Mp5eIrkmtpLhnY2ztFbzq1ZoH+C6piR5B15GbXXRL0y0K6yMuvacNfhnqrT6Gg8Vlza0jmK662RCf8zN3eQhRor3b1IlZl3bRj0r7si9r7TfVWl7MDuVRyVUHRFHhK9trserLmNjxohov6nTu7rkpOo7Q446XrXkTl2xgcpsx7FDXX7GrOpnZ0KPZ6kQJXLxL7e1yWpoxWcmula35EYcE5HPrLN9iko6dkUMOmdcrHJcvYbI1yV6bXI5w1qVrWME5KsxPMdOo6yKpqMJJ9xkU2TtrnFbJ7mrYW1TpbS3D2iMClqHo1Z6j1mNFrrlvx3NmXjK+Oz0a4O2zZejc5q1oqX/AAW1Pxr5ZAw02uqqW8ZaFeOTlQWk69X900Ru1KaUKrRabuR42KFF4u4IDzxNNkYRf0vUtY87pJ+atCYs1lGuSv6TYdNqEUJ2vAXrsQe7xheYYeMsOdd0V1vRopKu7Fm/KXVFvXT7HOug0dXtW6r6RjpXTWwJ8i7cgJh5dMd3LX4Nnn5Vm0Iae7IRjzOBgZ5DwHcJVemux0I66bmJBkS+h1yJoNVUxw9j1sgweYXrz6CWoWpVSic+2icsqFi4WpFV2FWDKcMpBU+BByD8pXTaeqLs4KcXFk9vRt1dStS1LwLztuGMA6lgAx/AD/ylrJyFYkonOwcN0ycp/C+Dj3X1qUa2iy08KISWOCeXCR0HPvmvGmoWpvgsZ9UraJQhyyMuOWYjvJI9MzU39WqN6i+jpRM7xaqrU693Wzhqcr7fA3JQoBPDjPcZvulGy3XsVMSuynG6dN/sa94dpLcyJSCtFI4KR0JH71jeZMi+1S0UeEZYWO6052ep8m2zaFd+jCXMVvo5UNwk8dJ61MQOWMcif95k7Izr0lyjXGidOQ3WtYy59n9yElQ6QkAQBAEAQBJAjUjQxiNRou6N30l+ErxtwnqvGeH4dJn5ktNNTWqK1Lq6VqapgbddxIAgCSBGoEagSAJIEARqBAEARqBGoEagQBAEAQBAEAQBGoEagRqBAEASAIAgCAIAkgSAJIEAQBIAgCAJIEASAIAgCSBAEgCSBAEAQBIAgCAIAgCAJIEAQBIAgCAIAgCAIAgCAIAgCAIAgCAIAgCAIAgCAIAgCAIAgCAIAgCAIAgCAIAgCAIAgCAIAgCAIAgCAIAgCAIAgCAIAgCAIAgCAIAgCAIAgCAIAgCAIAgCAIAgCAIAgCAIAgCAIAgCAIAgCAIAgCAIAgCAIAgCAIAgCAIAgCAIAgCAIAgCAIAgCAIAgCAIAgCAIAgCAIAgCAIAgCAIAgCAIAgCAIAgCAIAgCAIAgCAIAgCAIAgCAIAgCAI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5" name="AutoShape 4" descr="data:image/jpeg;base64,/9j/4AAQSkZJRgABAQAAAQABAAD/2wCEAAkGBxQQDxAUEBIVEBQUGBcUERUXDxQUEhoPFxQWFxQRFBYYHCggGh0nGxcVITIhJSktLi4uFx8zODQsNyg0LisBCgoKDg0OGxAQGywmICYtLCwtLywsMiw0LywsLDQsLSwsLCwsLCwsLCwsLCwsLCwsLCwsLCwsLCwsLCwsLCwsLP/AABEIAGkBIAMBEQACEQEDEQH/xAAcAAEAAgMBAQEAAAAAAAAAAAAABQYBAwQCBwj/xABAEAACAgEBBQUEBwUGBwAAAAABAgADEQQFBhIhMRNBUWFxIjKRsRQjM3KBobIHQnOCwTQ1UmJ00RUWJUOi0vD/xAAbAQEAAgMBAQAAAAAAAAAAAAAAAQQCAwUGB//EADIRAAICAQMCBQIEBQUAAAAAAAABAgMEESExEkEFEzJhcSJRNEKBsSMzkaHwFCRiwfH/2gAMAwEAAhEDEQA/AIeeRPoggCAIAgCAIAgCAIAgCAIAgCAIAgCAIAgCAIAgCAIAgCAIAgCAIAgCAIAgCAIAgCAIAgCAIAgCAIAgCAIAgCAIAgCAIAgCAIAgCAIAgCAIAgCAIAgCAIAgCAIAgCAIAgCSBAEgCAIAgCAIAgCAJIEASAIAgCAIAgCAIAgCAIAgCAIAgCAIAgCAIAgCAJIPSIW90Fj4AEn8pkoSfCMJWQjy0SOk3d1Vvuaa31KFB8WxN0Ma2XCK1mfjw5kjq2hulqdPS1tyqirjI48tzOO6Zzw7IR6pGqrxOm2xVw7kFKuh0E9RIJ+BA1EaB7G2jSvZ9nW9n3a2b5CZquT4RqndCPLSF+mev7RHr+8jL8xDhJcomFsJelpmqYGzseqqi7BUUsxOFAGST4ATKMXJ6IxsnGEeqT0RJbQ2BdQhewIACAwFqs4J6cSg8ptnjzhHVlWrOrtl0x/Y17N2LdqFLVqAg5F3YInF4cTdTFePOxaom7MrpfS3uc2r0jVO6OOae9g8S+RyOUwnW4tpm2u6M0pJ8/c0TWbhDAgCQBAEASQZCnBODgdTjl+JkpPkx6kno3uYkGQgIyqknABJ7gBk/CSk3wYtpLcxGm+hOplhg4IwfAjBhprkKSe6MTEkQBAEAQBAEAQBMo8mM/Sz9A0aZEGERV9FA+U9TGCR8/lOTe7NszMdSt/tFP8A0671X9QlTM18pl/wz8TE4dduxRbs6k2/VvVUpFgHtD2QcEfvDy+E1yxoSqWpuhnWV5EnHhvg+c7Y2RbpHVbl4SyhlPcQeoHmDyM5F1EqnuelxcqGRHWLOGaC1wT2wdn1LU+q1QLVIeGuvOO0u/w/dH/3SXKK4qPmT4OZmXWSmqKuXy/sjXq96dS/JX7BP3a6hwIB4eJ9ZjPLsfGxsr8Noj6lq/c9aPevULytYams+9XaOIEeR6g+cmGVNbS3Rhb4bU94fS/Y8bxbMrrFV2nyaLwSgJyUce9UT5d3oZGRWlpKPDMsHIlJuqz1L+5u3M9m2+we9XRa6HwbAAP5zPEjvJ+xq8TesYx17lfA/E957/UmVWpPlHRjKCWi0LBvMeHT7OrHJex7THcbHbmx8+X5y3kxahBL7HNwul22TlzqR2h2tZTTdUnDwXACzKZOBkeyc8us0wulCLiu5bsxq7Jxm+VwcM0FrgyqE9AT6AmSot8IiVkVyzBkOLRKafAEJNhyS5MupHUEeoI+cOLXKIU4vhmJBkIBdNx6q7NHrK7eS2vXWD4OwYKfjidPDipVyT7nA8UnKGRCUey1KfqaGqd0cYZCVYeYPynPnFxk0zt1WKyCku5qmBsLp+zjRqtvb2DqwpoHjYQS7D0UfOdLBrWvVL9Dg+MXtx8qPbdlRZythYdQ5I9Q2RKMnpM7EIqVaTN+19pvqrTZbw8RAHsrwjA6csmZW2SslqzDHohRDpi9jjmnQs6iSlqQ2lyJBIkAQBAEAQBMo8mFnpZ9a/aHqrq6aPo7tW7OR7J6gVs2PynezJTjFdPc8j4bXXOcvM40IffTbT216Q0OUXgW60qxH2jKqKcfz/Cacm6TUeks4ONBOamvZFi3+q49BYo6s1aj1Nij+st5K1q0KGBLpvTZ26xe0uqoX3EAtt9AcVIfVgT6J5zN8qJpWyc33IH9oViW6exQoc04ZrO5GJACA97Hw7h17pVzemUH7F7wtyhcnrz2Plk4Z68sW8vsaTZtY5Dsmtbzsdhz+fxl3J+muEfY5OD9V9s3zroV2UTrCEGWPRnj2PqQf+1dWyeRYYI+fxl6vfGfszk3fTnQce6O3dLbdxW9Cy8NencoOzTIKgYycZP4zbi3z0a9jT4ji1pxku73Ij/mnUkg8aZHT6iv/wBZVeVYy4vDadNN/wCpN7w7w31poirKOOhXb6qs+0SeYyOXoJbyL5RUdPsUMTBqslPXXZ6EZsh+0021XfBYpWxOAPaLvnHhNFTcoTl7FrIj0XVRXGpx7vbNW57GuJWmle0uI6le5B5k8prorU23LhG/MyJVxUYL6pbI32703A4o4dLWPdStF5Du4mIyx85lLKknpDZGEPD4Na2fU39yP2ntSzUlDbhmUEAhArHJHvY6n/eap2ysf1FinGhQnoTWv1H/AA3hpoCi/hB1FxUMwcjIqrzyUASzKfkfTHnuUKa/9Y/Msf067L/sbJ282osWjWkXVWng4ioDo55K6MBy54kVXub6LN0ycnCVMPNp2a/uQGv0pptsrbqjFSfHB6/j1lW2DhNxZ0qbFbCM13NE1m3uWHZZxsvXEHBFlBB7wcnBl6ltUSaORkxUsytP7MbzD6RVRrFH2g7PUY7tQg6/zD5SMhKcVYv1+TLBk6Zyol23XwQFNRdlVBxMxCqPFicASpGLk9EdKyahFyfYvOisCbT0GlrOU02VYjo17ITY39PjOnGSV0K12PP2QcsWy+XMv2KNf7z/AHj+oznS9R3Y/wAr9Cf3xsNW0rWrwpUoV5cshR3Sxkvou2KXh8fMxUpd9TXvHp0sRNXSOFLeVyjpXqB7y+QPUSL4xklZHvz8jCtlXJ02Pdce6PeqUaLS9ngfSNQAbcjnXR+7X5M3MmZS0pr0/MzGtyyb+r8kePdlflJvU6okAQBAEAQBMo8mMvSz7ftzZzXWaMrjhqt47Mn9w1svLx6z0ltTn06Hh6LlWpp91sVJt0NQmkuQAWObaxUONf7LUxK8z95jiVP9NNRf+bHRWdU7VLhab/JcN4lBpXiOFWyt2J7lRwxP5S7avp3OVTr1bHDpbrDla+V931lzEZFNZGEB7i3DyC+IJ6TFNvjk2yUVu+Fx7kJ+0DVU06MaapxxswLLxcT4ByzufEnHXxlTOnGNfQnudDwqmdl/mSWyPm04p6nUsm2R2+ztFcvPsA2nt8jkFCfLl+Yl+766oyXbZnIxpeVk2Ql+bdFblA64galitHYbKVW5Pqre0A7+xrAHF8cfGXpfw6NH3/Y5MX52bquIr+543Q66z/TW/wBJGHzL4M/E/wAnyQAlM6ZP71fZ7P8A9Mv6jLmV6YfBzPD/AFWr/kNgf2Pan8Or9byMf+XP4GX+Iq+TOxRnZ+0gvvfUsf4YZs/hJo3qnoYZeqyqm+NyvykdY36FgLqi3QOhPoHGZnX60ab03W0i070bYWvW3q+j09hDe+6MWYEAgk5l/IvUZtOKZyMHG66U42SXsv8AwjE3iQEEaHSgggg8DdR0PWaVkxT16EWngSezsl/n6EXtPXHUXWWsArOckDOM4A5Z9JXtm5ycmXaKfJrUF2Oaazd7lg2Z/dWu/iU/1l6p/wC3kcnI/G1/DMbqWCzttI5wuoH1ZPRdQvNG/Hp+AmONJSTrfcz8Qg49N8fy8/B63ap+j/SNTauPo44EB79U2QF/D+ok0Q6Oqcu37mObb5/RTD827+DXuSxO0tMWOSWYknqSVYkmY4jcrkzPxKKjiSSITUe8/wB5v1GaJeplyP8AK/Qnd+/7wv8A5f0Cb8xfxmVfCvw6OvcyxaUtt1OBpmKJwsuQ14bIZR/lHMmbsT6YuU+Cp4knZKMK/Wvt9iG3iotTVW9ueJyeLi7mU+6y+WPlK2RGSsepfwJwlSlDsR0rlwSAIAgCAIAmUedzGW8Wj7Bpd/NE/Ww1/frYD4gETvxzan3PHT8KyY/lJnS7a09v2d9b+li5+csRuhJaplSePbD1RZwb4alU0buTkBkPTI94YyB19O+a8maUNdTbh1uVyifOdfvfaVKafNKEku2c3Ox6s792fKcmzNk9obHo6fCoRfVZv+xWySSSeZPUnmc+cpN6vVnVSS2SEgkk9h7YOmZwVFtVg4bqz0Ze4jwPnLFN3l88Mp5eIrkmtpLhnY2ztFbzq1ZoH+C6piR5B15GbXXRL0y0K6yMuvacNfhnqrT6Gg8Vlza0jmK662RCf8zN3eQhRor3b1IlZl3bRj0r7si9r7TfVWl7MDuVRyVUHRFHhK9trserLmNjxohov6nTu7rkpOo7Q446XrXkTl2xgcpsx7FDXX7GrOpnZ0KPZ6kQJXLxL7e1yWpoxWcmula35EYcE5HPrLN9iko6dkUMOmdcrHJcvYbI1yV6bXI5w1qVrWME5KsxPMdOo6yKpqMJJ9xkU2TtrnFbJ7mrYW1TpbS3D2iMClqHo1Z6j1mNFrrlvx3NmXjK+Oz0a4O2zZejc5q1oqX/AAW1Pxr5ZAw02uqqW8ZaFeOTlQWk69X900Ru1KaUKrRabuR42KFF4u4IDzxNNkYRf0vUtY87pJ+atCYs1lGuSv6TYdNqEUJ2vAXrsQe7xheYYeMsOdd0V1vRopKu7Fm/KXVFvXT7HOug0dXtW6r6RjpXTWwJ8i7cgJh5dMd3LX4Nnn5Vm0Iae7IRjzOBgZ5DwHcJVemux0I66bmJBkS+h1yJoNVUxw9j1sgweYXrz6CWoWpVSic+2icsqFi4WpFV2FWDKcMpBU+BByD8pXTaeqLs4KcXFk9vRt1dStS1LwLztuGMA6lgAx/AD/ylrJyFYkonOwcN0ycp/C+Dj3X1qUa2iy08KISWOCeXCR0HPvmvGmoWpvgsZ9UraJQhyyMuOWYjvJI9MzU39WqN6i+jpRM7xaqrU693Wzhqcr7fA3JQoBPDjPcZvulGy3XsVMSuynG6dN/sa94dpLcyJSCtFI4KR0JH71jeZMi+1S0UeEZYWO6052ep8m2zaFd+jCXMVvo5UNwk8dJ61MQOWMcif95k7Izr0lyjXGidOQ3WtYy59n9yElQ6QkAQBAEAQBJAjUjQxiNRou6N30l+ErxtwnqvGeH4dJn5ktNNTWqK1Lq6VqapgbddxIAgCSBGoEagSAJIEARqBAEARqBGoEagQBAEAQBAEAQBGoEagRqBAEASAIAgCAIAkgSAJIEAQBIAgCAJIEASAIAgCSBAEgCSBAEAQBIAgCAIAgCAJIEAQBIAgCAIAgCAIAgCAIAgCAIAgCAIAgCAIAgCAIAgCAIAgCAIAgCAIAgCAIAgCAIAgCAIAgCAIAgCAIAgCAIAgCAIAgCAIAgCAIAgCAIAgCAIAgCAIAgCAIAgCAIAgCAIAgCAIAgCAIAgCAIAgCAIAgCAIAgCAIAgCAIAgCAIAgCAIAgCAIAgCAIAgCAIAgCAIAgCAIAgCAIAgCAIAgCAIAgCAIAgCAIAgCAIAgCAIAgCAIAgCAIAgCAI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6" name="Bilde 5"/>
          <p:cNvPicPr>
            <a:picLocks noChangeAspect="1"/>
          </p:cNvPicPr>
          <p:nvPr/>
        </p:nvPicPr>
        <p:blipFill>
          <a:blip r:embed="rId3"/>
          <a:stretch>
            <a:fillRect/>
          </a:stretch>
        </p:blipFill>
        <p:spPr>
          <a:xfrm>
            <a:off x="3013805" y="3298126"/>
            <a:ext cx="2743200" cy="1000125"/>
          </a:xfrm>
          <a:prstGeom prst="rect">
            <a:avLst/>
          </a:prstGeom>
        </p:spPr>
      </p:pic>
      <p:pic>
        <p:nvPicPr>
          <p:cNvPr id="2050" name="Picture 2" descr="http://3.bp.blogspot.com/-CI49GZ8eKe0/TyN3uXb6WII/AAAAAAAAAGU/3ZLkGr79zr4/s1600/11+screencastomat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3805" y="4918490"/>
            <a:ext cx="2743200" cy="1143993"/>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p:cNvSpPr/>
          <p:nvPr/>
        </p:nvSpPr>
        <p:spPr>
          <a:xfrm rot="21150086">
            <a:off x="859262" y="381856"/>
            <a:ext cx="10402976" cy="2123658"/>
          </a:xfrm>
          <a:prstGeom prst="rect">
            <a:avLst/>
          </a:prstGeom>
        </p:spPr>
        <p:txBody>
          <a:bodyPr wrap="none">
            <a:spAutoFit/>
          </a:bodyPr>
          <a:lstStyle/>
          <a:p>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2. Bruk en god og enkel</a:t>
            </a:r>
          </a:p>
          <a:p>
            <a:r>
              <a:rPr lang="nb-NO"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Screencast</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programvare</a:t>
            </a:r>
            <a:endParaRPr lang="nb-NO" sz="6600" dirty="0">
              <a:latin typeface="Arial Rounded MT Bold" panose="020F0704030504030204" pitchFamily="34" charset="0"/>
            </a:endParaRPr>
          </a:p>
        </p:txBody>
      </p:sp>
    </p:spTree>
    <p:extLst>
      <p:ext uri="{BB962C8B-B14F-4D97-AF65-F5344CB8AC3E}">
        <p14:creationId xmlns:p14="http://schemas.microsoft.com/office/powerpoint/2010/main" val="7913503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864516" cy="1325563"/>
          </a:xfrm>
        </p:spPr>
        <p:txBody>
          <a:bodyPr/>
          <a:lstStyle/>
          <a:p>
            <a:endParaRPr lang="nb-NO" dirty="0"/>
          </a:p>
        </p:txBody>
      </p:sp>
      <p:sp>
        <p:nvSpPr>
          <p:cNvPr id="3" name="Plassholder for innhold 2"/>
          <p:cNvSpPr>
            <a:spLocks noGrp="1"/>
          </p:cNvSpPr>
          <p:nvPr>
            <p:ph idx="1"/>
          </p:nvPr>
        </p:nvSpPr>
        <p:spPr/>
        <p:txBody>
          <a:bodyPr/>
          <a:lstStyle/>
          <a:p>
            <a:endParaRPr lang="nb-NO" dirty="0"/>
          </a:p>
        </p:txBody>
      </p:sp>
      <p:pic>
        <p:nvPicPr>
          <p:cNvPr id="4098" name="Picture 2" descr="http://gfx.nrk.no/c7qy22bWezWeFCuzPpvNhQFFvig3wdOHQCIdIQB52A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544" y="1737310"/>
            <a:ext cx="619125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erher.no/wordpress/wp-content/uploads/2012/06/webtv_skjermdum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51074"/>
            <a:ext cx="5274677" cy="3706926"/>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4840224" y="4828032"/>
            <a:ext cx="3140723" cy="2029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rot="21150086">
            <a:off x="121941" y="394359"/>
            <a:ext cx="11773351" cy="3139321"/>
          </a:xfrm>
          <a:prstGeom prst="rect">
            <a:avLst/>
          </a:prstGeom>
        </p:spPr>
        <p:txBody>
          <a:bodyPr wrap="none">
            <a:spAutoFit/>
          </a:bodyPr>
          <a:lstStyle/>
          <a:p>
            <a:r>
              <a:rPr lang="nb-NO"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3</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a:t>
            </a:r>
            <a:r>
              <a:rPr lang="nb-NO"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Tenk på nøytral bakgrunn </a:t>
            </a:r>
            <a:endPar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endParaRPr>
          </a:p>
          <a:p>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når </a:t>
            </a:r>
            <a:r>
              <a:rPr lang="nb-NO"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du lager </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videoer</a:t>
            </a:r>
          </a:p>
          <a:p>
            <a:endParaRPr lang="nb-NO" sz="6600" dirty="0">
              <a:latin typeface="Arial Rounded MT Bold" panose="020F0704030504030204" pitchFamily="34" charset="0"/>
            </a:endParaRPr>
          </a:p>
        </p:txBody>
      </p:sp>
      <p:sp>
        <p:nvSpPr>
          <p:cNvPr id="5" name="Rektangel 4"/>
          <p:cNvSpPr/>
          <p:nvPr/>
        </p:nvSpPr>
        <p:spPr>
          <a:xfrm>
            <a:off x="8689513" y="5658350"/>
            <a:ext cx="2373342" cy="830997"/>
          </a:xfrm>
          <a:prstGeom prst="rect">
            <a:avLst/>
          </a:prstGeom>
        </p:spPr>
        <p:txBody>
          <a:bodyPr wrap="none">
            <a:spAutoFit/>
          </a:bodyPr>
          <a:lstStyle/>
          <a:p>
            <a:r>
              <a:rPr lang="nb-NO"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Lerret?</a:t>
            </a:r>
            <a:endParaRPr lang="nb-NO" sz="4800" dirty="0"/>
          </a:p>
        </p:txBody>
      </p:sp>
    </p:spTree>
    <p:extLst>
      <p:ext uri="{BB962C8B-B14F-4D97-AF65-F5344CB8AC3E}">
        <p14:creationId xmlns:p14="http://schemas.microsoft.com/office/powerpoint/2010/main" val="15506488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Nøytral bakgrunn (også for greenscreen)</a:t>
            </a:r>
            <a:endParaRPr lang="nb-NO" b="1" dirty="0"/>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62944"/>
            <a:ext cx="6096000" cy="4572000"/>
          </a:xfrm>
        </p:spPr>
      </p:pic>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962944"/>
            <a:ext cx="6121400" cy="4591050"/>
          </a:xfrm>
          <a:prstGeom prst="rect">
            <a:avLst/>
          </a:prstGeom>
        </p:spPr>
      </p:pic>
      <p:sp>
        <p:nvSpPr>
          <p:cNvPr id="6" name="Rektangel 5"/>
          <p:cNvSpPr/>
          <p:nvPr/>
        </p:nvSpPr>
        <p:spPr>
          <a:xfrm>
            <a:off x="1572081" y="6005810"/>
            <a:ext cx="3504294" cy="923330"/>
          </a:xfrm>
          <a:prstGeom prst="rect">
            <a:avLst/>
          </a:prstGeom>
          <a:noFill/>
        </p:spPr>
        <p:txBody>
          <a:bodyPr wrap="none" lIns="91440" tIns="45720" rIns="91440" bIns="45720">
            <a:spAutoFit/>
          </a:bodyPr>
          <a:lstStyle/>
          <a:p>
            <a:pPr algn="ctr"/>
            <a:r>
              <a:rPr lang="nb-NO"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hvitbalanse</a:t>
            </a:r>
            <a:endParaRPr lang="nb-NO"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391127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rot="21150086">
            <a:off x="777516" y="216229"/>
            <a:ext cx="10010946" cy="3139321"/>
          </a:xfrm>
          <a:prstGeom prst="rect">
            <a:avLst/>
          </a:prstGeom>
        </p:spPr>
        <p:txBody>
          <a:bodyPr wrap="none">
            <a:spAutoFit/>
          </a:bodyPr>
          <a:lstStyle/>
          <a:p>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4. Sett lapp på døra og </a:t>
            </a:r>
          </a:p>
          <a:p>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slå av telefonen (lydløs) </a:t>
            </a:r>
          </a:p>
          <a:p>
            <a:endParaRPr lang="nb-NO" sz="6600" dirty="0">
              <a:latin typeface="Arial Rounded MT Bold" panose="020F0704030504030204" pitchFamily="34" charset="0"/>
            </a:endParaRPr>
          </a:p>
        </p:txBody>
      </p:sp>
      <p:sp>
        <p:nvSpPr>
          <p:cNvPr id="5" name="TekstSylinder 4"/>
          <p:cNvSpPr txBox="1"/>
          <p:nvPr/>
        </p:nvSpPr>
        <p:spPr>
          <a:xfrm>
            <a:off x="615479" y="5380672"/>
            <a:ext cx="3099460" cy="1477328"/>
          </a:xfrm>
          <a:prstGeom prst="rect">
            <a:avLst/>
          </a:prstGeom>
          <a:noFill/>
        </p:spPr>
        <p:txBody>
          <a:bodyPr wrap="square" rtlCol="0">
            <a:spAutoFit/>
          </a:bodyPr>
          <a:lstStyle/>
          <a:p>
            <a:r>
              <a:rPr lang="nb-NO" dirty="0" smtClean="0"/>
              <a:t>Opprett viderekobling:</a:t>
            </a:r>
          </a:p>
          <a:p>
            <a:r>
              <a:rPr lang="nb-NO" dirty="0" smtClean="0"/>
              <a:t>*21* + telefonnummer</a:t>
            </a:r>
          </a:p>
          <a:p>
            <a:r>
              <a:rPr lang="nb-NO" dirty="0" smtClean="0"/>
              <a:t>Opphev </a:t>
            </a:r>
            <a:r>
              <a:rPr lang="nb-NO" dirty="0"/>
              <a:t>viderekobling</a:t>
            </a:r>
            <a:r>
              <a:rPr lang="nb-NO" dirty="0" smtClean="0"/>
              <a:t>:</a:t>
            </a:r>
          </a:p>
          <a:p>
            <a:r>
              <a:rPr lang="nb-NO" dirty="0" smtClean="0"/>
              <a:t>#21#</a:t>
            </a:r>
            <a:endParaRPr lang="nb-NO" dirty="0"/>
          </a:p>
          <a:p>
            <a:endParaRPr lang="nb-NO" dirty="0"/>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80264">
            <a:off x="3174903" y="2921504"/>
            <a:ext cx="4963652" cy="3722739"/>
          </a:xfrm>
          <a:prstGeom prst="rect">
            <a:avLst/>
          </a:prstGeom>
        </p:spPr>
      </p:pic>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014" y="2424560"/>
            <a:ext cx="3282043" cy="4376057"/>
          </a:xfrm>
          <a:prstGeom prst="rect">
            <a:avLst/>
          </a:prstGeom>
        </p:spPr>
      </p:pic>
      <p:pic>
        <p:nvPicPr>
          <p:cNvPr id="11266" name="Picture 2" descr="http://www.xldata.dk/image/cache/data/iPhone-4-Volume-Button-500x500-500x5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479" y="3245164"/>
            <a:ext cx="1815729" cy="181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1032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rot="21150086">
            <a:off x="1715676" y="451603"/>
            <a:ext cx="8359468" cy="1107996"/>
          </a:xfrm>
          <a:prstGeom prst="rect">
            <a:avLst/>
          </a:prstGeom>
        </p:spPr>
        <p:txBody>
          <a:bodyPr wrap="none">
            <a:spAutoFit/>
          </a:bodyPr>
          <a:lstStyle/>
          <a:p>
            <a:r>
              <a:rPr lang="nb-NO"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5</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Bruk </a:t>
            </a:r>
            <a:r>
              <a:rPr lang="nb-NO"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talking</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head</a:t>
            </a:r>
            <a:endParaRPr lang="nb-NO" sz="6600" dirty="0">
              <a:latin typeface="Arial Rounded MT Bold" panose="020F0704030504030204" pitchFamily="34" charset="0"/>
            </a:endParaRPr>
          </a:p>
        </p:txBody>
      </p:sp>
      <p:pic>
        <p:nvPicPr>
          <p:cNvPr id="6" name="Plassholder for innhold 4"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6978" y="3015194"/>
            <a:ext cx="6039693" cy="3762900"/>
          </a:xfrm>
          <a:prstGeom prst="rect">
            <a:avLst/>
          </a:prstGeom>
        </p:spPr>
      </p:pic>
      <p:sp>
        <p:nvSpPr>
          <p:cNvPr id="7" name="Ellipse 6"/>
          <p:cNvSpPr/>
          <p:nvPr/>
        </p:nvSpPr>
        <p:spPr>
          <a:xfrm>
            <a:off x="9172575" y="4676775"/>
            <a:ext cx="2924175" cy="210132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a:ln w="6600">
                <a:solidFill>
                  <a:schemeClr val="accent2"/>
                </a:solidFill>
                <a:prstDash val="solid"/>
              </a:ln>
              <a:solidFill>
                <a:srgbClr val="FF0000"/>
              </a:solidFill>
              <a:effectLst>
                <a:outerShdw dist="38100" dir="2700000" algn="tl" rotWithShape="0">
                  <a:schemeClr val="accent2"/>
                </a:outerShdw>
              </a:effectLst>
            </a:endParaRPr>
          </a:p>
        </p:txBody>
      </p:sp>
      <p:sp>
        <p:nvSpPr>
          <p:cNvPr id="8" name="Rektangel 7"/>
          <p:cNvSpPr/>
          <p:nvPr/>
        </p:nvSpPr>
        <p:spPr>
          <a:xfrm>
            <a:off x="4657073" y="5265770"/>
            <a:ext cx="4744761" cy="923330"/>
          </a:xfrm>
          <a:prstGeom prst="rect">
            <a:avLst/>
          </a:prstGeom>
          <a:noFill/>
        </p:spPr>
        <p:txBody>
          <a:bodyPr wrap="none" lIns="91440" tIns="45720" rIns="91440" bIns="45720">
            <a:spAutoFit/>
          </a:bodyPr>
          <a:lstStyle/>
          <a:p>
            <a:pPr algn="ctr"/>
            <a:r>
              <a:rPr lang="nb-NO" sz="5400" b="1" i="1" dirty="0" err="1">
                <a:ln w="22225">
                  <a:solidFill>
                    <a:schemeClr val="accent2"/>
                  </a:solidFill>
                  <a:prstDash val="solid"/>
                </a:ln>
                <a:solidFill>
                  <a:schemeClr val="accent2">
                    <a:lumMod val="40000"/>
                    <a:lumOff val="60000"/>
                  </a:schemeClr>
                </a:solidFill>
                <a:hlinkClick r:id="rId3"/>
              </a:rPr>
              <a:t>Talking</a:t>
            </a:r>
            <a:r>
              <a:rPr lang="nb-NO" sz="5400" b="1" i="1" dirty="0">
                <a:ln w="22225">
                  <a:solidFill>
                    <a:schemeClr val="accent2"/>
                  </a:solidFill>
                  <a:prstDash val="solid"/>
                </a:ln>
                <a:solidFill>
                  <a:schemeClr val="accent2">
                    <a:lumMod val="40000"/>
                    <a:lumOff val="60000"/>
                  </a:schemeClr>
                </a:solidFill>
                <a:hlinkClick r:id="rId3"/>
              </a:rPr>
              <a:t> Head </a:t>
            </a:r>
            <a:r>
              <a:rPr lang="nb-NO" sz="5400" b="1" cap="none" spc="0" dirty="0" smtClean="0">
                <a:ln w="22225">
                  <a:solidFill>
                    <a:schemeClr val="accent2"/>
                  </a:solidFill>
                  <a:prstDash val="solid"/>
                </a:ln>
                <a:solidFill>
                  <a:srgbClr val="FF0000"/>
                </a:solidFill>
                <a:effectLst/>
                <a:sym typeface="Wingdings" panose="05000000000000000000" pitchFamily="2" charset="2"/>
              </a:rPr>
              <a:t></a:t>
            </a:r>
            <a:endParaRPr lang="nb-NO" sz="54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10977679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52475" y="365125"/>
            <a:ext cx="10601325" cy="2061075"/>
          </a:xfrm>
        </p:spPr>
        <p:txBody>
          <a:bodyPr/>
          <a:lstStyle/>
          <a:p>
            <a:r>
              <a:rPr lang="nb-NO" dirty="0"/>
              <a:t>Daphne </a:t>
            </a:r>
            <a:r>
              <a:rPr lang="nb-NO" dirty="0" smtClean="0"/>
              <a:t>Koller</a:t>
            </a:r>
            <a:br>
              <a:rPr lang="nb-NO" dirty="0" smtClean="0"/>
            </a:br>
            <a:r>
              <a:rPr lang="en-US" sz="1800" dirty="0"/>
              <a:t>one of the founders of </a:t>
            </a:r>
            <a:r>
              <a:rPr lang="en-US" sz="1800" u="sng" dirty="0" err="1">
                <a:hlinkClick r:id="rId2" tooltip="Coursera"/>
              </a:rPr>
              <a:t>Coursera</a:t>
            </a:r>
            <a:endParaRPr lang="nb-NO" sz="1800" dirty="0"/>
          </a:p>
        </p:txBody>
      </p:sp>
      <p:pic>
        <p:nvPicPr>
          <p:cNvPr id="5" name="Plassholder for innhold 4" descr="Skjermutklip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66978" y="3015194"/>
            <a:ext cx="6039693" cy="3762900"/>
          </a:xfrm>
        </p:spPr>
      </p:pic>
      <p:pic>
        <p:nvPicPr>
          <p:cNvPr id="4" name="Picture 3" descr="D:\Bilder\London\London janfeb 13\IMG_22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512" y="2647950"/>
            <a:ext cx="3969034" cy="2976776"/>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p:nvPr/>
        </p:nvSpPr>
        <p:spPr>
          <a:xfrm>
            <a:off x="9172575" y="4676775"/>
            <a:ext cx="2924175" cy="210132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a:ln w="6600">
                <a:solidFill>
                  <a:schemeClr val="accent2"/>
                </a:solidFill>
                <a:prstDash val="solid"/>
              </a:ln>
              <a:solidFill>
                <a:srgbClr val="FF0000"/>
              </a:solidFill>
              <a:effectLst>
                <a:outerShdw dist="38100" dir="2700000" algn="tl" rotWithShape="0">
                  <a:schemeClr val="accent2"/>
                </a:outerShdw>
              </a:effectLst>
            </a:endParaRPr>
          </a:p>
        </p:txBody>
      </p:sp>
      <p:sp>
        <p:nvSpPr>
          <p:cNvPr id="7" name="Rektangel 6"/>
          <p:cNvSpPr/>
          <p:nvPr/>
        </p:nvSpPr>
        <p:spPr>
          <a:xfrm>
            <a:off x="4657073" y="5265770"/>
            <a:ext cx="4744761" cy="923330"/>
          </a:xfrm>
          <a:prstGeom prst="rect">
            <a:avLst/>
          </a:prstGeom>
          <a:noFill/>
        </p:spPr>
        <p:txBody>
          <a:bodyPr wrap="none" lIns="91440" tIns="45720" rIns="91440" bIns="45720">
            <a:spAutoFit/>
          </a:bodyPr>
          <a:lstStyle/>
          <a:p>
            <a:pPr algn="ctr"/>
            <a:r>
              <a:rPr lang="nb-NO" sz="5400" b="1" i="1" dirty="0" err="1">
                <a:ln w="22225">
                  <a:solidFill>
                    <a:schemeClr val="accent2"/>
                  </a:solidFill>
                  <a:prstDash val="solid"/>
                </a:ln>
                <a:solidFill>
                  <a:schemeClr val="accent2">
                    <a:lumMod val="40000"/>
                    <a:lumOff val="60000"/>
                  </a:schemeClr>
                </a:solidFill>
                <a:hlinkClick r:id="rId5"/>
              </a:rPr>
              <a:t>Talking</a:t>
            </a:r>
            <a:r>
              <a:rPr lang="nb-NO" sz="5400" b="1" i="1" dirty="0">
                <a:ln w="22225">
                  <a:solidFill>
                    <a:schemeClr val="accent2"/>
                  </a:solidFill>
                  <a:prstDash val="solid"/>
                </a:ln>
                <a:solidFill>
                  <a:schemeClr val="accent2">
                    <a:lumMod val="40000"/>
                    <a:lumOff val="60000"/>
                  </a:schemeClr>
                </a:solidFill>
                <a:hlinkClick r:id="rId5"/>
              </a:rPr>
              <a:t> Head </a:t>
            </a:r>
            <a:r>
              <a:rPr lang="nb-NO" sz="5400" b="1" cap="none" spc="0" dirty="0" smtClean="0">
                <a:ln w="22225">
                  <a:solidFill>
                    <a:schemeClr val="accent2"/>
                  </a:solidFill>
                  <a:prstDash val="solid"/>
                </a:ln>
                <a:solidFill>
                  <a:srgbClr val="FF0000"/>
                </a:solidFill>
                <a:effectLst/>
                <a:sym typeface="Wingdings" panose="05000000000000000000" pitchFamily="2" charset="2"/>
              </a:rPr>
              <a:t></a:t>
            </a:r>
            <a:endParaRPr lang="nb-NO" sz="5400" b="1" cap="none" spc="0" dirty="0">
              <a:ln w="22225">
                <a:solidFill>
                  <a:schemeClr val="accent2"/>
                </a:solidFill>
                <a:prstDash val="solid"/>
              </a:ln>
              <a:solidFill>
                <a:srgbClr val="FF0000"/>
              </a:solidFill>
              <a:effectLst/>
            </a:endParaRPr>
          </a:p>
        </p:txBody>
      </p:sp>
      <p:sp>
        <p:nvSpPr>
          <p:cNvPr id="8" name="Bildeforklaring formet som et avrundet rektangel 7"/>
          <p:cNvSpPr/>
          <p:nvPr/>
        </p:nvSpPr>
        <p:spPr>
          <a:xfrm>
            <a:off x="4724400" y="552450"/>
            <a:ext cx="7115175" cy="2619375"/>
          </a:xfrm>
          <a:prstGeom prst="wedgeRoundRectCallout">
            <a:avLst>
              <a:gd name="adj1" fmla="val -80940"/>
              <a:gd name="adj2" fmla="val 599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dirty="0" smtClean="0"/>
              <a:t>«Elever klare å holde oppmerksomheten lengre med et bilde av lærer på skjermen»</a:t>
            </a:r>
            <a:endParaRPr lang="nb-NO" sz="4000" dirty="0"/>
          </a:p>
        </p:txBody>
      </p:sp>
    </p:spTree>
    <p:extLst>
      <p:ext uri="{BB962C8B-B14F-4D97-AF65-F5344CB8AC3E}">
        <p14:creationId xmlns:p14="http://schemas.microsoft.com/office/powerpoint/2010/main" val="144697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Dine elever foretrekker deg!</a:t>
            </a:r>
            <a:endParaRPr lang="nb-NO" dirty="0"/>
          </a:p>
        </p:txBody>
      </p:sp>
      <p:sp>
        <p:nvSpPr>
          <p:cNvPr id="3" name="Plassholder for innhold 2"/>
          <p:cNvSpPr>
            <a:spLocks noGrp="1"/>
          </p:cNvSpPr>
          <p:nvPr>
            <p:ph idx="1"/>
          </p:nvPr>
        </p:nvSpPr>
        <p:spPr/>
        <p:txBody>
          <a:bodyPr/>
          <a:lstStyle/>
          <a:p>
            <a:r>
              <a:rPr lang="nb-NO" dirty="0" smtClean="0"/>
              <a:t>Aron Sams fra </a:t>
            </a:r>
            <a:r>
              <a:rPr lang="nb-NO" dirty="0" err="1" smtClean="0"/>
              <a:t>Bett</a:t>
            </a:r>
            <a:r>
              <a:rPr lang="nb-NO" dirty="0" smtClean="0"/>
              <a:t> 2013</a:t>
            </a:r>
            <a:endParaRPr lang="nb-NO" dirty="0"/>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4900" y="2295525"/>
            <a:ext cx="4749800" cy="3562350"/>
          </a:xfrm>
          <a:prstGeom prst="rect">
            <a:avLst/>
          </a:prstGeom>
        </p:spPr>
      </p:pic>
      <p:sp>
        <p:nvSpPr>
          <p:cNvPr id="5" name="Bildeforklaring formet som et avrundet rektangel 4"/>
          <p:cNvSpPr/>
          <p:nvPr/>
        </p:nvSpPr>
        <p:spPr>
          <a:xfrm>
            <a:off x="638176" y="2657474"/>
            <a:ext cx="5127624" cy="3335337"/>
          </a:xfrm>
          <a:prstGeom prst="wedgeRoundRectCallout">
            <a:avLst>
              <a:gd name="adj1" fmla="val 105069"/>
              <a:gd name="adj2" fmla="val -136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dirty="0" smtClean="0"/>
              <a:t>Elevene foretrekker at det er sin egen lærer som er på videoene. De er i en bedre læringsrelasjon med sin egen lærer enn «proffene» på Youtube.</a:t>
            </a:r>
            <a:endParaRPr lang="nb-NO" sz="3200" dirty="0"/>
          </a:p>
        </p:txBody>
      </p:sp>
    </p:spTree>
    <p:extLst>
      <p:ext uri="{BB962C8B-B14F-4D97-AF65-F5344CB8AC3E}">
        <p14:creationId xmlns:p14="http://schemas.microsoft.com/office/powerpoint/2010/main" val="3732318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Dere tar vel notater med </a:t>
            </a:r>
            <a:r>
              <a:rPr lang="nb-NO" dirty="0" err="1" smtClean="0"/>
              <a:t>Onenote</a:t>
            </a:r>
            <a:r>
              <a:rPr lang="nb-NO" dirty="0" smtClean="0"/>
              <a:t> nå?</a:t>
            </a:r>
            <a:endParaRPr lang="nb-NO" dirty="0"/>
          </a:p>
        </p:txBody>
      </p:sp>
      <p:sp>
        <p:nvSpPr>
          <p:cNvPr id="3" name="Plassholder for innhold 2"/>
          <p:cNvSpPr>
            <a:spLocks noGrp="1"/>
          </p:cNvSpPr>
          <p:nvPr>
            <p:ph idx="1"/>
          </p:nvPr>
        </p:nvSpPr>
        <p:spPr/>
        <p:txBody>
          <a:bodyPr/>
          <a:lstStyle/>
          <a:p>
            <a:endParaRPr lang="nb-NO"/>
          </a:p>
        </p:txBody>
      </p:sp>
      <p:sp>
        <p:nvSpPr>
          <p:cNvPr id="4" name="TekstSylinder 3"/>
          <p:cNvSpPr txBox="1"/>
          <p:nvPr/>
        </p:nvSpPr>
        <p:spPr>
          <a:xfrm>
            <a:off x="838200" y="5261722"/>
            <a:ext cx="10336306" cy="1446550"/>
          </a:xfrm>
          <a:prstGeom prst="rect">
            <a:avLst/>
          </a:prstGeom>
          <a:solidFill>
            <a:schemeClr val="bg1"/>
          </a:solidFill>
          <a:ln w="31750">
            <a:solidFill>
              <a:srgbClr val="00B0F0"/>
            </a:solidFill>
          </a:ln>
        </p:spPr>
        <p:txBody>
          <a:bodyPr wrap="square" rtlCol="0">
            <a:spAutoFit/>
          </a:bodyPr>
          <a:lstStyle/>
          <a:p>
            <a:pPr algn="ctr"/>
            <a:r>
              <a:rPr lang="nb-NO" sz="4400" dirty="0">
                <a:hlinkClick r:id="rId2"/>
              </a:rPr>
              <a:t>http://</a:t>
            </a:r>
            <a:r>
              <a:rPr lang="nb-NO" sz="4400" dirty="0" smtClean="0">
                <a:hlinkClick r:id="rId2"/>
              </a:rPr>
              <a:t>www.fag.hiof.no/lu/fag/ikt/film/onenote2013/index.html</a:t>
            </a:r>
            <a:r>
              <a:rPr lang="nb-NO" sz="4400" dirty="0" smtClean="0"/>
              <a:t>  </a:t>
            </a:r>
            <a:endParaRPr lang="nb-NO" sz="4400" dirty="0"/>
          </a:p>
        </p:txBody>
      </p:sp>
      <p:pic>
        <p:nvPicPr>
          <p:cNvPr id="5" name="Picture 2" descr="http://logok.org/wp-content/uploads/2014/08/YouTube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11" y="5866965"/>
            <a:ext cx="1266137" cy="9496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microsoft-news.com/wp-content/uploads/2014/11/OneNo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8632" y="1561770"/>
            <a:ext cx="6294735"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0066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2898"/>
          </a:xfrm>
          <a:prstGeom prst="rect">
            <a:avLst/>
          </a:prstGeom>
        </p:spPr>
      </p:pic>
      <p:pic>
        <p:nvPicPr>
          <p:cNvPr id="4" name="Bilde 3"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2898"/>
            <a:ext cx="6214729" cy="4932139"/>
          </a:xfrm>
          <a:prstGeom prst="rect">
            <a:avLst/>
          </a:prstGeom>
        </p:spPr>
      </p:pic>
      <p:pic>
        <p:nvPicPr>
          <p:cNvPr id="5" name="Bilde 4" descr="Skjermutklipp"/>
          <p:cNvPicPr>
            <a:picLocks noChangeAspect="1"/>
          </p:cNvPicPr>
          <p:nvPr/>
        </p:nvPicPr>
        <p:blipFill rotWithShape="1">
          <a:blip r:embed="rId4">
            <a:extLst>
              <a:ext uri="{28A0092B-C50C-407E-A947-70E740481C1C}">
                <a14:useLocalDpi xmlns:a14="http://schemas.microsoft.com/office/drawing/2010/main" val="0"/>
              </a:ext>
            </a:extLst>
          </a:blip>
          <a:srcRect b="54035"/>
          <a:stretch/>
        </p:blipFill>
        <p:spPr>
          <a:xfrm>
            <a:off x="6214728" y="1952898"/>
            <a:ext cx="5994479" cy="1208943"/>
          </a:xfrm>
          <a:prstGeom prst="rect">
            <a:avLst/>
          </a:prstGeom>
        </p:spPr>
      </p:pic>
      <p:pic>
        <p:nvPicPr>
          <p:cNvPr id="7" name="Bilde 6"/>
          <p:cNvPicPr>
            <a:picLocks noChangeAspect="1"/>
          </p:cNvPicPr>
          <p:nvPr/>
        </p:nvPicPr>
        <p:blipFill>
          <a:blip r:embed="rId5"/>
          <a:stretch>
            <a:fillRect/>
          </a:stretch>
        </p:blipFill>
        <p:spPr>
          <a:xfrm>
            <a:off x="6214729" y="3161842"/>
            <a:ext cx="5977976" cy="3696158"/>
          </a:xfrm>
          <a:prstGeom prst="rect">
            <a:avLst/>
          </a:prstGeom>
        </p:spPr>
      </p:pic>
      <p:sp>
        <p:nvSpPr>
          <p:cNvPr id="6" name="Rektangel 5"/>
          <p:cNvSpPr/>
          <p:nvPr/>
        </p:nvSpPr>
        <p:spPr>
          <a:xfrm>
            <a:off x="8305264" y="1815712"/>
            <a:ext cx="2291846" cy="369332"/>
          </a:xfrm>
          <a:prstGeom prst="rect">
            <a:avLst/>
          </a:prstGeom>
        </p:spPr>
        <p:txBody>
          <a:bodyPr wrap="none">
            <a:spAutoFit/>
          </a:bodyPr>
          <a:lstStyle/>
          <a:p>
            <a:r>
              <a:rPr lang="nb-NO" dirty="0">
                <a:hlinkClick r:id="rId6"/>
              </a:rPr>
              <a:t>http://</a:t>
            </a:r>
            <a:r>
              <a:rPr lang="nb-NO" dirty="0" smtClean="0">
                <a:hlinkClick r:id="rId6"/>
              </a:rPr>
              <a:t>bit.ly/guovideo</a:t>
            </a:r>
            <a:r>
              <a:rPr lang="nb-NO" dirty="0" smtClean="0"/>
              <a:t> </a:t>
            </a:r>
            <a:endParaRPr lang="nb-NO" dirty="0"/>
          </a:p>
        </p:txBody>
      </p:sp>
    </p:spTree>
    <p:extLst>
      <p:ext uri="{BB962C8B-B14F-4D97-AF65-F5344CB8AC3E}">
        <p14:creationId xmlns:p14="http://schemas.microsoft.com/office/powerpoint/2010/main" val="16953893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rot="21150086">
            <a:off x="372045" y="454411"/>
            <a:ext cx="10989868" cy="2123658"/>
          </a:xfrm>
          <a:prstGeom prst="rect">
            <a:avLst/>
          </a:prstGeom>
        </p:spPr>
        <p:txBody>
          <a:bodyPr wrap="none">
            <a:spAutoFit/>
          </a:bodyPr>
          <a:lstStyle/>
          <a:p>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6. Tenk direktesending og </a:t>
            </a:r>
          </a:p>
          <a:p>
            <a:r>
              <a:rPr lang="nb-NO"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b</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ruk pauseknappen aktivt</a:t>
            </a:r>
            <a:endParaRPr lang="nb-NO" sz="6600" dirty="0">
              <a:latin typeface="Arial Rounded MT Bold" panose="020F0704030504030204" pitchFamily="34" charset="0"/>
            </a:endParaRPr>
          </a:p>
        </p:txBody>
      </p:sp>
      <p:pic>
        <p:nvPicPr>
          <p:cNvPr id="9" name="Picture 2" descr="http://fryvil.files.wordpress.com/2013/11/pauseikon-fra-wikimwdia-commons-gratis.png?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902" y="3819164"/>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e 9"/>
          <p:cNvPicPr>
            <a:picLocks noChangeAspect="1"/>
          </p:cNvPicPr>
          <p:nvPr/>
        </p:nvPicPr>
        <p:blipFill>
          <a:blip r:embed="rId3"/>
          <a:stretch>
            <a:fillRect/>
          </a:stretch>
        </p:blipFill>
        <p:spPr>
          <a:xfrm>
            <a:off x="6879964" y="3634364"/>
            <a:ext cx="3743998" cy="2807999"/>
          </a:xfrm>
          <a:prstGeom prst="rect">
            <a:avLst/>
          </a:prstGeom>
        </p:spPr>
      </p:pic>
    </p:spTree>
    <p:extLst>
      <p:ext uri="{BB962C8B-B14F-4D97-AF65-F5344CB8AC3E}">
        <p14:creationId xmlns:p14="http://schemas.microsoft.com/office/powerpoint/2010/main" val="31249901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Tenk direktesending</a:t>
            </a:r>
            <a:endParaRPr lang="nb-NO" dirty="0"/>
          </a:p>
        </p:txBody>
      </p:sp>
      <p:pic>
        <p:nvPicPr>
          <p:cNvPr id="1026" name="Picture 2" descr="http://www.bbc.co.uk/northyorkshire/content/images/2008/01/29/behind_scenes_onair_light_4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193675"/>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verdenstudios.co.uk/wp-content/uploads/2013/04/recordin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49607" y="72456"/>
            <a:ext cx="2870835" cy="1910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atic.bangordailynews.com/wp-content/uploads/2013/05/10017841_H10421551-600x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025" y="1983356"/>
            <a:ext cx="5006975" cy="5006975"/>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370285" y="1981649"/>
            <a:ext cx="6536533" cy="1754326"/>
          </a:xfrm>
          <a:prstGeom prst="rect">
            <a:avLst/>
          </a:prstGeom>
          <a:noFill/>
        </p:spPr>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Skru på hjernen</a:t>
            </a:r>
          </a:p>
          <a:p>
            <a:pPr algn="ctr"/>
            <a:r>
              <a:rPr lang="nb-NO"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a:t>
            </a: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ør du åpner munnen!</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32" name="Picture 8" descr="https://scontent-a-ams.xx.fbcdn.net/hphotos-prn2/t31.0-8/176420_10150136053520733_2016629_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9940" b="20955"/>
          <a:stretch/>
        </p:blipFill>
        <p:spPr bwMode="auto">
          <a:xfrm>
            <a:off x="1496856" y="4026937"/>
            <a:ext cx="4283393" cy="283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3621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Tenk direktesending</a:t>
            </a:r>
            <a:endParaRPr lang="nb-NO" dirty="0"/>
          </a:p>
        </p:txBody>
      </p:sp>
      <p:pic>
        <p:nvPicPr>
          <p:cNvPr id="1026" name="Picture 2" descr="http://www.bbc.co.uk/northyorkshire/content/images/2008/01/29/behind_scenes_onair_light_4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193675"/>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verdenstudios.co.uk/wp-content/uploads/2013/04/recordin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49607" y="72456"/>
            <a:ext cx="2870835" cy="1910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atic.bangordailynews.com/wp-content/uploads/2013/05/10017841_H10421551-600x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025" y="1983356"/>
            <a:ext cx="5006975" cy="5006975"/>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15778" y="2202160"/>
            <a:ext cx="6838602" cy="3416320"/>
          </a:xfrm>
          <a:prstGeom prst="rect">
            <a:avLst/>
          </a:prstGeom>
          <a:noFill/>
        </p:spPr>
        <p:txBody>
          <a:bodyPr wrap="none" lIns="91440" tIns="45720" rIns="91440" bIns="45720">
            <a:spAutoFit/>
          </a:bodyPr>
          <a:lstStyle/>
          <a:p>
            <a:pPr algn="ct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Forberedelse er viktig!</a:t>
            </a:r>
          </a:p>
          <a:p>
            <a:pPr algn="ct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Gjør klar det du skal</a:t>
            </a:r>
          </a:p>
          <a:p>
            <a:pPr algn="ctr"/>
            <a:r>
              <a:rPr lang="nb-NO"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t>
            </a: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ruke og tenk gjennom</a:t>
            </a:r>
          </a:p>
          <a:p>
            <a:pPr algn="ctr"/>
            <a:r>
              <a:rPr lang="nb-NO"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a:t>
            </a:r>
            <a:r>
              <a:rPr lang="nb-NO"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va du skal si.</a:t>
            </a:r>
            <a:endParaRPr lang="nb-NO"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78811387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17475"/>
            <a:ext cx="10515600" cy="1325563"/>
          </a:xfrm>
        </p:spPr>
        <p:txBody>
          <a:bodyPr/>
          <a:lstStyle/>
          <a:p>
            <a:r>
              <a:rPr lang="nb-NO" dirty="0" smtClean="0"/>
              <a:t>Det er sjelden jeg klipper i opptaket</a:t>
            </a:r>
            <a:endParaRPr lang="nb-NO" dirty="0"/>
          </a:p>
        </p:txBody>
      </p:sp>
      <p:pic>
        <p:nvPicPr>
          <p:cNvPr id="4" name="Plassholder for innhold 3" descr="Skjermutklipp"/>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8673" y="1320800"/>
            <a:ext cx="7214654" cy="4351338"/>
          </a:xfrm>
        </p:spPr>
      </p:pic>
      <p:sp>
        <p:nvSpPr>
          <p:cNvPr id="5" name="Tittel 1"/>
          <p:cNvSpPr txBox="1">
            <a:spLocks/>
          </p:cNvSpPr>
          <p:nvPr/>
        </p:nvSpPr>
        <p:spPr>
          <a:xfrm>
            <a:off x="990600" y="55324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dirty="0" smtClean="0"/>
              <a:t>I forelesningsopptak lærer jeg heller studentene å spole.</a:t>
            </a:r>
            <a:endParaRPr lang="nb-NO" dirty="0"/>
          </a:p>
        </p:txBody>
      </p:sp>
    </p:spTree>
    <p:extLst>
      <p:ext uri="{BB962C8B-B14F-4D97-AF65-F5344CB8AC3E}">
        <p14:creationId xmlns:p14="http://schemas.microsoft.com/office/powerpoint/2010/main" val="10371239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Pause Metodikk</a:t>
            </a:r>
            <a:endParaRPr lang="nb-NO" dirty="0"/>
          </a:p>
        </p:txBody>
      </p:sp>
      <p:sp>
        <p:nvSpPr>
          <p:cNvPr id="3" name="Plassholder for innhold 2"/>
          <p:cNvSpPr>
            <a:spLocks noGrp="1"/>
          </p:cNvSpPr>
          <p:nvPr>
            <p:ph idx="1"/>
          </p:nvPr>
        </p:nvSpPr>
        <p:spPr/>
        <p:txBody>
          <a:bodyPr/>
          <a:lstStyle/>
          <a:p>
            <a:endParaRPr lang="nb-NO"/>
          </a:p>
        </p:txBody>
      </p:sp>
      <p:sp>
        <p:nvSpPr>
          <p:cNvPr id="4" name="AutoShape 2" descr="data:image/jpeg;base64,/9j/4AAQSkZJRgABAQAAAQABAAD/2wCEAAkGBxMTEhASEhIUEhIQEBAQEBQQFBAPDw8PFRQWFhURFRUYHCggGBonHBQUITEhJSkrLi4vFyAzODMsNygtLisBCgoKDQ0OFA8QFCwcFBktNyssLywsNyw3NywvLi4rMCwsLCssKzcrLCwtLyssLCwrLC4sLiwsLCwrKywrLCwsK//AABEIAMABAAMBIgACEQEDEQH/xAAbAAACAwEBAQAAAAAAAAAAAAAEBQIDBgEAB//EADkQAAEDAwMCBAUCBQMEAwAAAAEAAhEDBCEFEjFBUSIyYXEGExSBkULBI1KhsfAzgtEHFWLhFkNy/8QAGAEBAQEBAQAAAAAAAAAAAAAAAAEDAgT/xAAfEQEBAQEAAgEFAAAAAAAAAAAAARECITESAxMiQWH/2gAMAwEAAhEDEQA/AMqcoavbSiV4oAQ0hD16Qdymu1VvogqjOV9L7JdWs3NWtdQPRD1afcKpjJFpXAVo62ntPCXXGmkIAm1Ve2vKHqUSFWgMLQVA01QHwrmV0HIXIVwcCvGmiqCvSrCxQIRBtnqTmcJ9Z/EI4cspC8g+iW2pNdwUY2sF8zpXDm8FNLTXHN5UxW6D1IOWetNca7nCZUrwHgoGIepCohBUUg9AVuQ13Ztfyu71IPQZq/8Ah2eEhutHe3ovou5VVaDXcpo+bUtzCm1pqxHK0N1o7T0SW80QjhUMbbVQUfTuQVjKlq9q8y/e1QaoLoC6F4FB6F6FwlSBQchVvYpypbOqgFqWw6Id9Ej1TFccBBJQKvpGv90DeaMRkIihV/i44TPUq21ioxFWkWmFWnX0ReC49VKnoxIlXUwkBU21Si7rS3t6YQTmkICG11PBQSkHIaJdTUCFFldXNqgoKoXldsBUCxBEOhE0L9zeqGIXIQaG01zunFvqrXdVhVOnVI4QfRWVweqtDlhLbVXNTi11wHlRWk3KQel1C+a7qiW1EBe9cIBVG5e3oI1rJruiV3OhA8JwKimHoFjqZCjuTavVYVR9MCuryznYMZUgpVrYt4VHzO65sdy6tK8SvTKgQoqf90u1q72jaEwc4NaXH7LNEmrU9AqCtLoY3H3QWo3u+oBPhameqXgpUto8zsewWTBJPvhUaylWDwGt+/oF2k9z52na0fcn1QtGhtaykP8AUqSSRy1o5JTVrQGgRtIgNyNpPYKAb+I3MB4P5VFWlSqYI2O9cIytXAPOAJJdhR+a124OaDHIyC0x1ByECS70Jwy0gj+qVVbdzeRC1rbYj/TfE9Dke0Lzq2IrU56S0T/RVGMK9K0tbS6VT/TdB/zolV3pNRn6Z9soAmvVra6pcwhRRBgcCvGn2QgKsbVKKsLVzapsrBT2goKVEFXOplVlqC2lcubwUytdacOUnIXIQbC11dpTGncgr5+1xCMoag5vVFboOXQ5Zm11rumtHUGnqgF+cUTQviE6uvh8hJrjTnN6LrLGcspnaXgdgo+/0xmzdwlekWhBkorU7vcdo4Cu+PLnPPgsp4VrWqJYq72r8thzkrNsV67ek+AK3TLYMbud0ElLLOmaj5PEon4huwxgpNMk5ce3oqE2rXnzajncDoPRF/D1oCXVXEBtMdeCY/ZKqFIvcGjkn3+60/yB4aDfI0A1ncQOjT7n+yIt08E/xnAy8HaBnYzAA/v+UTWdGAcu5A4AOfyu/N2gGI8wgxyTmP8AOZTD4T0B99XFIFwY0A13tkOZTJwxh6OMEDsASopv8CaMz+Jf3PhtrYEtkbvm1BhztvUNMADq4+iO/wDl1leksvrQUvMWVd4e5onh1QAOa+Pcc5VupfG1puNp9G2tY04pB7XN5Zgup0i2C0Hg7gcSsx8T0NP2U6tjVfvqP2vt6gc4U2keYudlvigbZcDOIRA2r2dH6j5VhVfctLWvG0Bzg4ky1pABc0CMnv1Vd5a3FAbq9CpSbxNSmW08ngv8sz6rca9f/wDaaNG1tQPqKrDUrV3NBIa07d2fM5zpABwADzgKP/T74hubqvUtq5bXpOp7nio1gc0E7Q3wgBzT6jEIr579JTf6O4AGHEn16Lz6dVnDvmDIh2He/tlWhjPn1BS8VL51ZtGTM0Q9wYQT/wCIHuioIHcktEvAAGCI/r9kCit8l521GCm7ucfgoG90AiTTO4ev/K0VdgPhMOkgZ4jGcjjnkhBtsNpJpOcw9sEEeyaMjWtXN8wI9wqi0rXVK72tDatMOb3bn+hQ7tLo1PI7a7t/6KupjMKTXkJjdaTUZ03DPlQDqf290MTZcK4PBQhYVGUBppdlW5iqbWKvp3HdBUQuInBUDSQUgqxlcjqouauQg+4nVWFBXBYcrH/NcOqLZqJiCtfuaxv089HN1dMa0hvKSBxkqthkyr9qy6uteecSZHJ4CzWr3ZqP2hNtWudjI6lKdHtt7tx68KOjC1pClTL3dBI9SsjdVi9xcepTr4mvMim3hvPqUosLU1Hho68+yqGej2wa11Z2Tw0ZBPt74CeWdsQ1z3jc57vmPIkTuHkB5Mft90JsDn7ZinQEEHh1SI2t7QP7prHHTxNe4HxEFp8vGME5+ylUHcNh5Hb265hPKPxT8uw+jo0jSqVC76mtvDhUYfMWYBa53lj9I4JS+tRAA3yTnOAcf53UW2rRznu1xIcMZloEmP3QCfS+AumNsQIxt4zmR6IarBlpPm3Nbtnc7H6BzOUdqA8LeMO5gAgGYHUjPSTyEx+Hfil9m17aNtQdVe6RXqBzqrWn/wCvaIkTkeIex5Qbyxtzf0A/U7JtL5Ihtw6r9OdhgkwfEwE9CYMLO6t8SW1tSqWultI+af410HOJIiCKTz4nviBv4HSemY1G/uLx++vUdWLfE0PIFKlPBYzyt55iccqVOz2ubuPeSeGRkE8E/wCcoKrS2wSMCAAGiTGfwIBRTQJEjk7y2S3dtyTHTMCesrr3yRI2lzQAfCXZ/SAMH9WfZQpCDgnJxty6D0EjmQPsoOtduHMieZxBIET0zhcfgEnB5dOADJkE89VJlMOwciRAOWnEd/vBHK41453FocwQTERJO4t6GMZQedPJEgh0QPDHeeewQ1xaMdMgeEbpEAg44PXkIoNIP6fKCA6S4Cd0HoHR16LtNwJDWwfEdu0+KWkTjrjOOyoWuoVWxsfvbnzZI+6orOpOhtWnsPUnv7/8prAJG3PIJA3DEExByRDTyvPaDHBGQT1PYmevsgz9xovWm7B4B6pXXtHN8zY9VqPogDNMljvTykevquUa4c75dSNw/BV0ZE0exVbqZHK2F3ozDkYKz1Zpa4t5hEwAHK1ldTqMB6Qh3MQFCoCummEHKkKhQ0/o6p3R9vdNKT1bD+UoVzXtUVsqTh0VpqACSshbaq5qOfrAcwj9R4QU39Y1akDgFNTXFCkXR4iIahNItY8R9z7JRrd5veQD4W4CoArVC4knrlPtOpfJpl+PmVIDB7j9uUt0ez+Y8T5QQStDaUi95qctZ4KU8HuSlSCaFLYxobnYDPPif79zn8osiHGDgHnLAQYg4z/MuUwIaZHu7O0gyAcTjqu0xnzQfL0Ijrx+3dcq9TxLhkjkhxMdBmJ6FWb58O4mSMN5jrI643EFVDI52kDkjAwZx6xj2U92MHkQCe22Q7MYGBnugi5hE7vEHO8WZ3QOA78fhVNtmY2iQQRLiSBnBMe494VpaADLgJxB/UYbBHb/ANqXzfECRiZeAPIfBHIzgHGI68qjxb1xAzkEy0YIBxj7dFxzIIAx4mDmS0HP2K4xhjdEGDtgGS3mTuyTMoS9rAOcxpBGC9zSSDM4H2In3QFMqzMubJPTO6Dx3I5Up2gYcHFwGOIOIcOe3BVOj6BcXLarqFPeKMB/iY0lxG4MaHRJiD05Cpc+pSdsqNc1/wDJWa+m7B5aHZx6K5c1NnoWDIPq3JbJdJ42nM8lSeZdtIAJ3Q2Y5HaMggfshad0CADuBBGR7QM9EXQduaDI2kgQCSRMRMdJnlRXmOO0GenIyM4I9vfsouLjjjBB7AyMST6gcfpU2Aj9JjB4zJ4Pbv6YXnNjbO4CY4kFwaWk/kg/lBF20jcc7WtHiEw2PDB/lyR7rxJkAyOpgCSHGdvpwfyuh26IJEZyCCT0AP8At98rjHSNrf1OGJJInkEnjJOfVQdp1A3xmIYCWDo5+OO/RZlr99eR0dJ/dMfiK92gMbGG7BtOCer8Y9PsqtGs9rS49RuPsqDdWuQxk9XcBK7Oylpc7qgNSvt9T0bgJlbXe4QOEHKVg0zKouNLHRMKYk+itdQQZivYEIR1Iha1ze4Q9S0aVUIaN+4JhRv2u8wS+vp7m9EIQQgf1LFj8tKna6RBBKQ0rhw4KaWmtubE5RTfVrj5NPaI3PEeoCyQEn3Rur33zXz06K/QrPc7ceBx7og1lP5VJrOH1DBPYdU4twAOwGB7df2Sv4ipnawjO0nd6Sl1pqz29ZHZ3/KitbPMSZiQQIaSMu9sBc+Y3ayQdhYd0OafDEw332T9kqs9YYTklpM7Qctnp4h/mEy3tiRkS3EgTghxkeX95UF7pySIgljsglsCQ0nrgj0krjsdDiCZEyRnJ6cj3PsvB8SZ3RIO0NHPIHI6c+ijOMnHPihzdxJmQIkx1QeIAOcgbQCQCCSTIxjoPypW7p2jzADeYy4kRMn0ke4XBiHE8tPM5aCN0Z5jP2UnZ87TI56uy0AA7s9/sUFL64DSeRhxkbXEnDWiMgjk+6AtaL6lRjGeKrWeGNBloL3Hk9hyT6BWag/c4AYDRMYjce3btHRbT/pppUCpevaHFs0rRr3Cm19TIe7c7iTDB/uXfHPyuOO+vjNNquu2+l/Isix9XZS316lLbubVcZksMbi7LoBwNuE/oXdpfMLGuo3TAJcx22oWz3Yct4Xzal8J3dSrUffO+lD6gdWrVdrjVrVDAp0G7vGeAM4G3B4SXXbRtvc1qbXOIt6zqdOo4xWBxw5kQ6ZGFr87Pc8MPt831fLf6r/05pPJdb1XUCf0VQa9HnpkPb+SsZqfwxeW0vdScWiZfQJrMA4lwbkfcLUN1bUbK2ZXuHMqb6jKTLe4DvqACwu3OrNPhMN8rgT69E30j4/takby+1fiBVhzJJjw1G4/ICXni/yk6+pP7Hy23uhAkNcwz5YBdxBBGMRCZUKvhD87QPFBDWnB3YI9RxHutx8eadZfTPuCxnzXjZQqUIYa1Z0lu4tw9uHEkzgFYKgzaG9C7g9WwcEjqDkj0Cy75+Nxvx38puJFkctDvY7SR0d/b2Vjqhps+bOMsp7ocXvh3zKnoGjbmDlwXaLJcNpbzuGSGhrQScnmG9T3Wf8AiK+DiGsGC3aM7iKQOMxkuMuP27Ll2Dt2/Oqzna3yjmB0CZaze/Kp7BhzufZW6ZQbTpyYMDc77rM6pemq8uPsPZUCtBJWis6W1oHUpdo9tJk8BPranJnsgJoMgKTRuMBcqFO/h3TNx3HhQV0dDJbKAu9MLVqtTrFmBws9ealOCgQuB6iUPUsqb/QpzEqirbg+iDOXOjOGRlLKlAt5C11RrmCeQpigyoJgK6jFgIuzvXU+E01PSQ0bgk4agfUdbY8EVBzz2VdbSGPk03ACJ75Qlrpwf6KFzbPomWu/GFFVXFjVp8gkdYyB6KFtdlh8Mt5447ZHVG2uuuEBwDgO+Cix8ivJMNd+DntHKCNprRxuE/8Ak0kAT12+icW9/TdgGTE7QSD6CO0CYCz95oLm5ad3cHBB/dAPL2YcCI7yEwbZjBMZEfqGYJmAJPWCFKq8ta92cA8YhwEyf6c9lkbXVHt6zxhwGY6Sm9vq7XeaWnHJkHEEbv8AlBfZ0A+pTpl7aYqPaw1HlrG0w45eScYE+5hfQPj7Q69SnbUragH2dvTljKTmOe98QHFpOQGzBE5cSsAaDSCWHAHeQZzEnpEq/S9Wr2hijUNJs7izwmi88SaZx+IK756kll/bPvm2yz9DvhV76l/Y03vqPNG4Bayoaj30YDnmGPyzyjom+qXNCyr3L27bi/qVqrwYD7XTt73OgA5fVgjB4nkdbaPxxRrkC/tgXN/069uXCq2QQeoezBPlceThdPwXbVwDp12ww2RQqHfDR0DhD2dfM1y7k8fj5Z2+fymRVX025urTTqTQatS4rXt/cVqrtrWgFtNtSq7iNr3Rx5IAHQfTvg6lcPFOhqFK4AIFwG06lGoKcw91HxHe08B3rPoqviWte0baja3FL6e2pMZScaO51GuG8fNqjH+wwPdMaLjp2n7+L3UhDQcPo0A3n/a15P8A+nhMm+Z6Tbni+wfxhqourkMpAGhZA0qIbGx7pHzCPQ7GsB7NJ6pa6JOA3zjAIaCeSB6dP2VFGiaY2QBHQES3aA1o9+fwjKcYLjFNok5LgGD8TPH3WVu3Xo55nMwLqNZlKk8S7+ICSIDZoNPE93HA5wCs5p9M1HuqOGJ56bjwB9lPWbp1WpEeIkEgZDMeGmPRoTS1a2jS3k4YMAx4nHhRQPxHehjRSZicv/YLN0mSQFO6rF7i48kymOlW36iqhlbUtrQ0deUwYNoVdpSnKJrNkKKlp1A1HgdFpby+FBoa3lZS1rupmQrX1C8yUDCtrJcMpPWlxwp1GJxo9m05KBeHSu7FEiF6pU2iUAOsV4bCr0rAQNxUNR6MfUFNn2QU6tXLiGN+6Ft9OMhV2lz4yT1Tr5kCepQe+mDRjCW6hZvdkZTT5G7JKhsc3jIQZGtRc3kKoGFr6rmOw9qButGacsKqFlpqlRnB/OUzp6qyr4agjPPISi4097en4QpEINA/SGPJ+W4QOEur2NRnqO44QtGu5pkEghNbbXnCA4Bw690ANG6c04Jb3jg+4Ta01s8P8Q48MTHsVL+BV7An7GfdCV9GcJLSinFKpSqcGHHt6Rkgr1SzcIIzw5paSHA9x1B9isw8Pb5h7SjrXWHtxunEAOzAQbrSPj28oYc76hvVtaWv6YFQCR9wUJqeqVLyua9RjWw1tJlNrnENbP6TgkkmZjsktrrDXEF4AOBJMgCe8Jnb1geDI7iMz269EvVsy1zOOZdk8iWiZBJbP8sEDPEoLWbsMpgA5PicOZERTYTGYMn8ItlUAdDs6AeF88A/dZi+qGtV2gzByeJd1KjpboVsS7cRJPE5MnkqPxRe5bRafDT5jq5NTcihSLsbohgPRYytULnEnkmSglbUtzgFpKFGAGhA6RbwNxTu2Z1QEUWwIVgC4ApBQd2BRCnKhtQD125V9G8c0YXSvbAqOpZqlfoEfdVdoSM+JyC20oxlLdWupMDomF3X2thIA0vcgP0e13GTwE9pMkz0CotWbWho5PKY0GwEEgFwNXHVgMKL6wCD1SkDyhalrHlMIhtYFXBqBfLh5hKHq2VJ+eCm5ah6tuD6IM/c6G4ZbkJXVoObyFstjm8GQqn7HYc2FdTGPDoRdrqL2dZHYppc6Q0+UpTX09zeiBuzVadTzthcq6ZTfJYYnhIC0hTpV3NyCgNradUZ0kKujevYcEiEVba0f1iQjSaNUdj6oqmjrTiCCJJEA9vWEdo1nGSMnPsFG20lgM4KL1Sv8mng5cI+ygQ69e73wOG4CCsaG5yHdkp/ptDYwuPVVBtKjw0dE0osgJfYPCYByiprwUdy6CgkCuLyi5B6VKJUWlSJQJ7643GFykyBKHtmTkrt9XgQgXahWkorSbbqUFSZuKeWzIACAm3p5lSvKkYCtmAqWUHVDhAz0jQTWYXTkKuw0Zzqu0jAK0vwpZVGGDwVsP8AtTRLgMlB80+IrBlIgN56oCjUELXato4e4lxWUv7YMdAKCAC8WroKkVBAKupRB5VxC9KoAdafymFU6RyJTIlQcUCitbU39IKXXOjkZblaB9uD0VJoObwZQZOrQc3BCrBWteWnDm5QlxpDXZaVdTCu21R7eq7qWoGrE9AuV9Nc3og3UyOUBOm0NzgtPdUf4cBZW3qFpkJvb6t0KAWndOYUxttU7qqqxj+EHWsSOFFaOldtKKY9Y0Pc1GW+pkcoNPuXQldtqIKNp1wUBK4QogrocgTuhoSa5qbii9SuOiDs2biqD7Ch1Tm2pIW2p8JnRYoKq7MLunXfyyr3NQNyyCg3eh6oXJ8/WQfDK+c6dqexqHfqrt0ygefEdy4GQcFZ0S7JV9zqBqYKhTbhB1qkF1oUSUHgV0wohy7CDm1c2qYKi1B0hVuCtc5QAQVPpTyFRUtP5TCNheQLtpHIlU1bRjukJsQCqH0AUCKrpfZViy7hOqjS1WUGB4VGartLOF6jfkcpxqen4lZiq2CiHTK7XcrlSzB4SRryEVRvSENEOouapUrtwVlK+B5V304dwir7fU+6ObeApDXtS1DfUEK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5" name="Bilde 4"/>
          <p:cNvPicPr>
            <a:picLocks noChangeAspect="1"/>
          </p:cNvPicPr>
          <p:nvPr/>
        </p:nvPicPr>
        <p:blipFill>
          <a:blip r:embed="rId2"/>
          <a:stretch>
            <a:fillRect/>
          </a:stretch>
        </p:blipFill>
        <p:spPr>
          <a:xfrm>
            <a:off x="2609850" y="1825625"/>
            <a:ext cx="6648450" cy="4986338"/>
          </a:xfrm>
          <a:prstGeom prst="rect">
            <a:avLst/>
          </a:prstGeom>
        </p:spPr>
      </p:pic>
    </p:spTree>
    <p:extLst>
      <p:ext uri="{BB962C8B-B14F-4D97-AF65-F5344CB8AC3E}">
        <p14:creationId xmlns:p14="http://schemas.microsoft.com/office/powerpoint/2010/main" val="3230415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rot="21150086">
            <a:off x="172855" y="609766"/>
            <a:ext cx="11388246" cy="1107996"/>
          </a:xfrm>
          <a:prstGeom prst="rect">
            <a:avLst/>
          </a:prstGeom>
        </p:spPr>
        <p:txBody>
          <a:bodyPr wrap="none">
            <a:spAutoFit/>
          </a:bodyPr>
          <a:lstStyle/>
          <a:p>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7. Snakk raskt og engasjert</a:t>
            </a:r>
            <a:endParaRPr lang="nb-NO" sz="6600" dirty="0">
              <a:latin typeface="Arial Rounded MT Bold" panose="020F0704030504030204" pitchFamily="34" charset="0"/>
            </a:endParaRPr>
          </a:p>
        </p:txBody>
      </p:sp>
      <p:pic>
        <p:nvPicPr>
          <p:cNvPr id="9" name="Bilde 8"/>
          <p:cNvPicPr>
            <a:picLocks noChangeAspect="1"/>
          </p:cNvPicPr>
          <p:nvPr/>
        </p:nvPicPr>
        <p:blipFill rotWithShape="1">
          <a:blip r:embed="rId2"/>
          <a:srcRect t="69959" b="16225"/>
          <a:stretch/>
        </p:blipFill>
        <p:spPr>
          <a:xfrm>
            <a:off x="520115" y="3417402"/>
            <a:ext cx="11293934" cy="964728"/>
          </a:xfrm>
          <a:prstGeom prst="rect">
            <a:avLst/>
          </a:prstGeom>
        </p:spPr>
      </p:pic>
    </p:spTree>
    <p:extLst>
      <p:ext uri="{BB962C8B-B14F-4D97-AF65-F5344CB8AC3E}">
        <p14:creationId xmlns:p14="http://schemas.microsoft.com/office/powerpoint/2010/main" val="38086107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rot="21150086">
            <a:off x="1131893" y="492079"/>
            <a:ext cx="9518953" cy="2123658"/>
          </a:xfrm>
          <a:prstGeom prst="rect">
            <a:avLst/>
          </a:prstGeom>
        </p:spPr>
        <p:txBody>
          <a:bodyPr wrap="none">
            <a:spAutoFit/>
          </a:bodyPr>
          <a:lstStyle/>
          <a:p>
            <a:r>
              <a:rPr lang="nb-NO"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8</a:t>
            </a: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Max lengde på video</a:t>
            </a:r>
          </a:p>
          <a:p>
            <a:pPr algn="ctr"/>
            <a:r>
              <a:rPr lang="nb-NO"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6 minutter</a:t>
            </a:r>
            <a:endParaRPr lang="nb-NO" sz="6600" dirty="0">
              <a:latin typeface="Arial Rounded MT Bold" panose="020F0704030504030204" pitchFamily="34" charset="0"/>
            </a:endParaRPr>
          </a:p>
        </p:txBody>
      </p:sp>
      <p:pic>
        <p:nvPicPr>
          <p:cNvPr id="5" name="Bilde 4"/>
          <p:cNvPicPr>
            <a:picLocks noChangeAspect="1"/>
          </p:cNvPicPr>
          <p:nvPr/>
        </p:nvPicPr>
        <p:blipFill rotWithShape="1">
          <a:blip r:embed="rId2"/>
          <a:srcRect b="79330"/>
          <a:stretch/>
        </p:blipFill>
        <p:spPr>
          <a:xfrm>
            <a:off x="399145" y="2869234"/>
            <a:ext cx="11511146" cy="1471118"/>
          </a:xfrm>
          <a:prstGeom prst="rect">
            <a:avLst/>
          </a:prstGeom>
        </p:spPr>
      </p:pic>
    </p:spTree>
    <p:extLst>
      <p:ext uri="{BB962C8B-B14F-4D97-AF65-F5344CB8AC3E}">
        <p14:creationId xmlns:p14="http://schemas.microsoft.com/office/powerpoint/2010/main" val="237157271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rot="21150086">
            <a:off x="841796" y="261247"/>
            <a:ext cx="10099175" cy="2585323"/>
          </a:xfrm>
          <a:prstGeom prst="rect">
            <a:avLst/>
          </a:prstGeom>
        </p:spPr>
        <p:txBody>
          <a:bodyPr wrap="none">
            <a:spAutoFit/>
          </a:bodyPr>
          <a:lstStyle/>
          <a:p>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9. Tegnevideoer og </a:t>
            </a:r>
          </a:p>
          <a:p>
            <a:r>
              <a:rPr lang="nb-NO" sz="5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Screencast</a:t>
            </a: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med </a:t>
            </a:r>
            <a:r>
              <a:rPr lang="nb-NO" sz="5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Talking</a:t>
            </a:r>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 head</a:t>
            </a:r>
          </a:p>
          <a:p>
            <a:r>
              <a:rPr lang="nb-NO"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0"/>
              </a:rPr>
              <a:t>fungerer best</a:t>
            </a:r>
            <a:endParaRPr lang="nb-NO" sz="5400" dirty="0">
              <a:latin typeface="Arial Rounded MT Bold" panose="020F0704030504030204" pitchFamily="34" charset="0"/>
            </a:endParaRPr>
          </a:p>
        </p:txBody>
      </p:sp>
      <p:pic>
        <p:nvPicPr>
          <p:cNvPr id="6" name="Bilde 5" descr="Skjermutklipp"/>
          <p:cNvPicPr>
            <a:picLocks noChangeAspect="1"/>
          </p:cNvPicPr>
          <p:nvPr/>
        </p:nvPicPr>
        <p:blipFill rotWithShape="1">
          <a:blip r:embed="rId2">
            <a:extLst>
              <a:ext uri="{28A0092B-C50C-407E-A947-70E740481C1C}">
                <a14:useLocalDpi xmlns:a14="http://schemas.microsoft.com/office/drawing/2010/main" val="0"/>
              </a:ext>
            </a:extLst>
          </a:blip>
          <a:srcRect t="38021" b="20847"/>
          <a:stretch/>
        </p:blipFill>
        <p:spPr>
          <a:xfrm>
            <a:off x="0" y="3562597"/>
            <a:ext cx="12192000" cy="2826328"/>
          </a:xfrm>
          <a:prstGeom prst="rect">
            <a:avLst/>
          </a:prstGeom>
        </p:spPr>
      </p:pic>
    </p:spTree>
    <p:extLst>
      <p:ext uri="{BB962C8B-B14F-4D97-AF65-F5344CB8AC3E}">
        <p14:creationId xmlns:p14="http://schemas.microsoft.com/office/powerpoint/2010/main" val="28803510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1349"/>
          </a:xfrm>
          <a:prstGeom prst="rect">
            <a:avLst/>
          </a:prstGeom>
        </p:spPr>
      </p:pic>
      <p:sp>
        <p:nvSpPr>
          <p:cNvPr id="6" name="Rektangel 5"/>
          <p:cNvSpPr/>
          <p:nvPr/>
        </p:nvSpPr>
        <p:spPr>
          <a:xfrm>
            <a:off x="5389987" y="1500485"/>
            <a:ext cx="535724" cy="923330"/>
          </a:xfrm>
          <a:prstGeom prst="rect">
            <a:avLst/>
          </a:prstGeom>
          <a:noFill/>
        </p:spPr>
        <p:txBody>
          <a:bodyPr wrap="none" lIns="91440" tIns="45720" rIns="91440" bIns="45720">
            <a:spAutoFit/>
          </a:bodyPr>
          <a:lstStyle/>
          <a:p>
            <a:pPr algn="ctr"/>
            <a:r>
              <a:rPr lang="nb-NO" sz="5400" b="1" cap="none" spc="0" dirty="0" smtClean="0">
                <a:ln w="6600">
                  <a:solidFill>
                    <a:schemeClr val="accent2"/>
                  </a:solidFill>
                  <a:prstDash val="solid"/>
                </a:ln>
                <a:solidFill>
                  <a:srgbClr val="FFFFFF"/>
                </a:solidFill>
                <a:effectLst>
                  <a:outerShdw dist="38100" dir="2700000" algn="tl" rotWithShape="0">
                    <a:schemeClr val="accent2"/>
                  </a:outerShdw>
                </a:effectLst>
              </a:rPr>
              <a:t>4</a:t>
            </a:r>
            <a:endParaRPr lang="nb-NO"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Rektangel 7"/>
          <p:cNvSpPr/>
          <p:nvPr/>
        </p:nvSpPr>
        <p:spPr>
          <a:xfrm>
            <a:off x="6209137" y="1500485"/>
            <a:ext cx="535724" cy="923330"/>
          </a:xfrm>
          <a:prstGeom prst="rect">
            <a:avLst/>
          </a:prstGeom>
          <a:noFill/>
        </p:spPr>
        <p:txBody>
          <a:bodyPr wrap="none" lIns="91440" tIns="45720" rIns="91440" bIns="45720">
            <a:spAutoFit/>
          </a:bodyPr>
          <a:lstStyle/>
          <a:p>
            <a:pPr algn="ctr"/>
            <a:r>
              <a:rPr lang="nb-NO" sz="5400" b="1" cap="none" spc="0" dirty="0" smtClean="0">
                <a:ln w="6600">
                  <a:solidFill>
                    <a:schemeClr val="accent2"/>
                  </a:solidFill>
                  <a:prstDash val="solid"/>
                </a:ln>
                <a:solidFill>
                  <a:srgbClr val="FFFFFF"/>
                </a:solidFill>
                <a:effectLst>
                  <a:outerShdw dist="38100" dir="2700000" algn="tl" rotWithShape="0">
                    <a:schemeClr val="accent2"/>
                  </a:outerShdw>
                </a:effectLst>
              </a:rPr>
              <a:t>3</a:t>
            </a:r>
            <a:endParaRPr lang="nb-NO"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Rektangel 8"/>
          <p:cNvSpPr/>
          <p:nvPr/>
        </p:nvSpPr>
        <p:spPr>
          <a:xfrm>
            <a:off x="6923512" y="2507284"/>
            <a:ext cx="535724" cy="923330"/>
          </a:xfrm>
          <a:prstGeom prst="rect">
            <a:avLst/>
          </a:prstGeom>
          <a:noFill/>
        </p:spPr>
        <p:txBody>
          <a:bodyPr wrap="none" lIns="91440" tIns="45720" rIns="91440" bIns="45720">
            <a:spAutoFit/>
          </a:bodyPr>
          <a:lstStyle/>
          <a:p>
            <a:pPr algn="ctr"/>
            <a:r>
              <a:rPr lang="nb-NO" sz="5400" b="1" cap="none" spc="0" dirty="0" smtClean="0">
                <a:ln w="6600">
                  <a:solidFill>
                    <a:schemeClr val="accent2"/>
                  </a:solidFill>
                  <a:prstDash val="solid"/>
                </a:ln>
                <a:solidFill>
                  <a:srgbClr val="FFFFFF"/>
                </a:solidFill>
                <a:effectLst>
                  <a:outerShdw dist="38100" dir="2700000" algn="tl" rotWithShape="0">
                    <a:schemeClr val="accent2"/>
                  </a:outerShdw>
                </a:effectLst>
              </a:rPr>
              <a:t>2</a:t>
            </a:r>
            <a:endParaRPr lang="nb-NO"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Rektangel 9"/>
          <p:cNvSpPr/>
          <p:nvPr/>
        </p:nvSpPr>
        <p:spPr>
          <a:xfrm>
            <a:off x="5410198" y="2512344"/>
            <a:ext cx="535724" cy="923330"/>
          </a:xfrm>
          <a:prstGeom prst="rect">
            <a:avLst/>
          </a:prstGeom>
          <a:noFill/>
        </p:spPr>
        <p:txBody>
          <a:bodyPr wrap="none" lIns="91440" tIns="45720" rIns="91440" bIns="45720">
            <a:spAutoFit/>
          </a:bodyPr>
          <a:lstStyle/>
          <a:p>
            <a:pPr algn="ctr"/>
            <a:r>
              <a:rPr lang="nb-NO" sz="5400" b="1" cap="none" spc="0" dirty="0" smtClean="0">
                <a:ln w="6600">
                  <a:solidFill>
                    <a:schemeClr val="accent2"/>
                  </a:solidFill>
                  <a:prstDash val="solid"/>
                </a:ln>
                <a:solidFill>
                  <a:srgbClr val="FFFFFF"/>
                </a:solidFill>
                <a:effectLst>
                  <a:outerShdw dist="38100" dir="2700000" algn="tl" rotWithShape="0">
                    <a:schemeClr val="accent2"/>
                  </a:outerShdw>
                </a:effectLst>
              </a:rPr>
              <a:t>1</a:t>
            </a:r>
            <a:endParaRPr lang="nb-NO"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54112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ED0EA9D9D2526449F8381CCDD8FEE2E" ma:contentTypeVersion="0" ma:contentTypeDescription="Opprett et nytt dokument." ma:contentTypeScope="" ma:versionID="bac480092208546db2c08f979f51daf4">
  <xsd:schema xmlns:xsd="http://www.w3.org/2001/XMLSchema" xmlns:xs="http://www.w3.org/2001/XMLSchema" xmlns:p="http://schemas.microsoft.com/office/2006/metadata/properties" targetNamespace="http://schemas.microsoft.com/office/2006/metadata/properties" ma:root="true" ma:fieldsID="1cf755969ab2db71fb77fed148db960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F2BAC3-06AE-49B3-A989-A263AC36A20E}">
  <ds:schemaRefs>
    <ds:schemaRef ds:uri="http://schemas.microsoft.com/sharepoint/v3/contenttype/forms"/>
  </ds:schemaRefs>
</ds:datastoreItem>
</file>

<file path=customXml/itemProps2.xml><?xml version="1.0" encoding="utf-8"?>
<ds:datastoreItem xmlns:ds="http://schemas.openxmlformats.org/officeDocument/2006/customXml" ds:itemID="{8DA0BFD7-537A-4DD3-8773-32EAB5C382CB}">
  <ds:schemaRefs>
    <ds:schemaRef ds:uri="http://purl.org/dc/elements/1.1/"/>
    <ds:schemaRef ds:uri="http://schemas.microsoft.com/office/2006/documentManagement/types"/>
    <ds:schemaRef ds:uri="http://purl.org/dc/dcmitype/"/>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4326D915-A3D9-4C5B-B19E-EC4B885FA1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14978</TotalTime>
  <Words>7163</Words>
  <Application>Microsoft Office PowerPoint</Application>
  <PresentationFormat>Widescreen</PresentationFormat>
  <Paragraphs>894</Paragraphs>
  <Slides>225</Slides>
  <Notes>48</Notes>
  <HiddenSlides>0</HiddenSlides>
  <MMClips>0</MMClips>
  <ScaleCrop>false</ScaleCrop>
  <HeadingPairs>
    <vt:vector size="6" baseType="variant">
      <vt:variant>
        <vt:lpstr>Brukte skrifter</vt:lpstr>
      </vt:variant>
      <vt:variant>
        <vt:i4>14</vt:i4>
      </vt:variant>
      <vt:variant>
        <vt:lpstr>Tema</vt:lpstr>
      </vt:variant>
      <vt:variant>
        <vt:i4>2</vt:i4>
      </vt:variant>
      <vt:variant>
        <vt:lpstr>Lysbildetitler</vt:lpstr>
      </vt:variant>
      <vt:variant>
        <vt:i4>225</vt:i4>
      </vt:variant>
    </vt:vector>
  </HeadingPairs>
  <TitlesOfParts>
    <vt:vector size="241" baseType="lpstr">
      <vt:lpstr>Arial</vt:lpstr>
      <vt:lpstr>Arial</vt:lpstr>
      <vt:lpstr>Arial Rounded MT Bold</vt:lpstr>
      <vt:lpstr>Calibri</vt:lpstr>
      <vt:lpstr>Calibri Light</vt:lpstr>
      <vt:lpstr>Cambria</vt:lpstr>
      <vt:lpstr>Helvetica Neue</vt:lpstr>
      <vt:lpstr>Neo Sans</vt:lpstr>
      <vt:lpstr>Segoe Print</vt:lpstr>
      <vt:lpstr>Segoe UI</vt:lpstr>
      <vt:lpstr>Segoe UI Light</vt:lpstr>
      <vt:lpstr>Segoe UI Semibold</vt:lpstr>
      <vt:lpstr>Times New Roman</vt:lpstr>
      <vt:lpstr>Wingdings</vt:lpstr>
      <vt:lpstr>Office-tema</vt:lpstr>
      <vt:lpstr>1_Office-tema</vt:lpstr>
      <vt:lpstr>Flipped Classroom - Videobasert undervisning og digital studieteknikk</vt:lpstr>
      <vt:lpstr>PowerPoint-presentasjon</vt:lpstr>
      <vt:lpstr>Forkorte URL slik at de går å huske</vt:lpstr>
      <vt:lpstr>Magnus Nohr</vt:lpstr>
      <vt:lpstr>www.youtube.com/magnusnohr</vt:lpstr>
      <vt:lpstr>PowerPoint-presentasjon</vt:lpstr>
      <vt:lpstr>Skjermutklipp i Microsoft Office programmene</vt:lpstr>
      <vt:lpstr>Utklippsverktøy og Print Screen (PrtScn)</vt:lpstr>
      <vt:lpstr>Dere tar vel notater med Onenote nå?</vt:lpstr>
      <vt:lpstr>Onenote</vt:lpstr>
      <vt:lpstr>PowerPoint-presentasjon</vt:lpstr>
      <vt:lpstr>Hva er Flipped Clasroom, MOOC og videobasert undervisning?</vt:lpstr>
      <vt:lpstr>Formativ vurdering</vt:lpstr>
      <vt:lpstr>IKTMOOC på HiØ</vt:lpstr>
      <vt:lpstr>Video i undervisning</vt:lpstr>
      <vt:lpstr>PowerPoint-presentasjon</vt:lpstr>
      <vt:lpstr>Læringsstiler</vt:lpstr>
      <vt:lpstr>Visuell</vt:lpstr>
      <vt:lpstr>Auditiv</vt:lpstr>
      <vt:lpstr>Dyslektiker</vt:lpstr>
      <vt:lpstr>PowerPoint-presentasjon</vt:lpstr>
      <vt:lpstr>Ta OCR av dette bilde i onenote</vt:lpstr>
      <vt:lpstr>Office lens APP</vt:lpstr>
      <vt:lpstr>PowerPoint-presentasjon</vt:lpstr>
      <vt:lpstr>Talesyntese</vt:lpstr>
      <vt:lpstr>VOXIT </vt:lpstr>
      <vt:lpstr>PowerPoint-presentasjon</vt:lpstr>
      <vt:lpstr>PowerPoint-presentasjon</vt:lpstr>
      <vt:lpstr>PowerPoint-presentasjon</vt:lpstr>
      <vt:lpstr>Fire typer lydbøker - NCC-bøker  og fulltekst-bøker</vt:lpstr>
      <vt:lpstr>Ndla har talesyntese på de fleste av sine tekster</vt:lpstr>
      <vt:lpstr>PowerPoint-presentasjon</vt:lpstr>
      <vt:lpstr>PowerPoint-presentasjon</vt:lpstr>
      <vt:lpstr>PowerPoint-presentasjon</vt:lpstr>
      <vt:lpstr>PowerPoint-presentasjon</vt:lpstr>
      <vt:lpstr>Talegjenkjenning</vt:lpstr>
      <vt:lpstr> Fra iOS 8 iPhone</vt:lpstr>
      <vt:lpstr>Stemmestyrt skriving i Google Disk</vt:lpstr>
      <vt:lpstr>Kinestetisk og taktil</vt:lpstr>
      <vt:lpstr>Hva er din læringsstil?</vt:lpstr>
      <vt:lpstr>LÆRINGSTRATEGI</vt:lpstr>
      <vt:lpstr>PowerPoint-presentasjon</vt:lpstr>
      <vt:lpstr>I bildet til under ser vi et klasserom fra Bologna på 1400- tallet. Der ser vi en lærer stå og forelese foran studentene som sitter etter buss-modellen i et klasserom. </vt:lpstr>
      <vt:lpstr>Hvor utbrett er dette i Norge?</vt:lpstr>
      <vt:lpstr>90% av undervisning i videregående skole og høgere utdanning i Norge er tradisjonell tavleundervisning</vt:lpstr>
      <vt:lpstr>Læringspyramide</vt:lpstr>
      <vt:lpstr>MOOC «Massive Open Online Courses»</vt:lpstr>
      <vt:lpstr>PowerPoint-presentasjon</vt:lpstr>
      <vt:lpstr>PowerPoint-presentasjon</vt:lpstr>
      <vt:lpstr>PowerPoint-presentasjon</vt:lpstr>
      <vt:lpstr>Historikk Flipped Classroom </vt:lpstr>
      <vt:lpstr>Flipped Classroom kort fortalt</vt:lpstr>
      <vt:lpstr>Hva gjør vi da på skolen?</vt:lpstr>
      <vt:lpstr>Egenvurdering er viktig! (etter en Flipped økt)</vt:lpstr>
      <vt:lpstr>Noen tips til deg som ønsker å prøve ut Flipped Classroom</vt:lpstr>
      <vt:lpstr>Flipped Classroom kort fortalt</vt:lpstr>
      <vt:lpstr>Formativ vurdering</vt:lpstr>
      <vt:lpstr>PowerPoint-presentasjon</vt:lpstr>
      <vt:lpstr>Tid brukt til selvstendig arbeid får en større del av tidsbruken i undervisningsøkten gjennom bruk av «flipped classroom» </vt:lpstr>
      <vt:lpstr>Flipped vs Tradisjonell</vt:lpstr>
      <vt:lpstr>PowerPoint-presentasjon</vt:lpstr>
      <vt:lpstr>Tid brukt på presentasjon av fagstoff</vt:lpstr>
      <vt:lpstr>Flipped vs klasserom</vt:lpstr>
      <vt:lpstr>PowerPoint-presentasjon</vt:lpstr>
      <vt:lpstr>Undervisningsvideoen i Flipped Classroom metodikken må ikke nødvendigvis sees hjemme.  Studenter kan med fordel se videoene sammen. Pause opptaket, eller i etterkant diskutere innholdet.  </vt:lpstr>
      <vt:lpstr>PowerPoint-presentasjon</vt:lpstr>
      <vt:lpstr>Lev Vygotskij sier i «den proksimale utviklingssone» at det er en balansegang mellom hva barnet kan lærer selv og hva det lærer ved assistanse. Vygotskij mener at man kan nå en dypere kunnskap ved å jobbe sammen med andre, enn hva eleven kan oppnå på egenhånd  </vt:lpstr>
      <vt:lpstr>Ludvigsenutvalget har som mandat å vurdere grunnopplæringen opp mot krav til kompetanse i et framtidig samfunns- og arbeidsliv. I delrapporten som kom i 2014 la de stor vekt på dybdelæring. </vt:lpstr>
      <vt:lpstr>10 tips til Videobasert studieteknikk  </vt:lpstr>
      <vt:lpstr>MOOC «Massive Open Online Courses»</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10 tips til lærere som lager videobasert  undervisning / Flipped Classroom</vt:lpstr>
      <vt:lpstr>USB mikrofon</vt:lpstr>
      <vt:lpstr>PowerPoint-presentasjon</vt:lpstr>
      <vt:lpstr>PowerPoint-presentasjon</vt:lpstr>
      <vt:lpstr>Nøytral bakgrunn (også for greenscreen)</vt:lpstr>
      <vt:lpstr>PowerPoint-presentasjon</vt:lpstr>
      <vt:lpstr>PowerPoint-presentasjon</vt:lpstr>
      <vt:lpstr>Daphne Koller one of the founders of Coursera</vt:lpstr>
      <vt:lpstr>Dine elever foretrekker deg!</vt:lpstr>
      <vt:lpstr>PowerPoint-presentasjon</vt:lpstr>
      <vt:lpstr>PowerPoint-presentasjon</vt:lpstr>
      <vt:lpstr>Tenk direktesending</vt:lpstr>
      <vt:lpstr>Tenk direktesending</vt:lpstr>
      <vt:lpstr>Det er sjelden jeg klipper i opptaket</vt:lpstr>
      <vt:lpstr>Pause Metodikk</vt:lpstr>
      <vt:lpstr>PowerPoint-presentasjon</vt:lpstr>
      <vt:lpstr>PowerPoint-presentasjon</vt:lpstr>
      <vt:lpstr>PowerPoint-presentasjon</vt:lpstr>
      <vt:lpstr>PowerPoint-presentasjon</vt:lpstr>
      <vt:lpstr>Eksempler på Khan Academy Video</vt:lpstr>
      <vt:lpstr>PowerPoint-presentasjon</vt:lpstr>
      <vt:lpstr>PowerPoint-presentasjon</vt:lpstr>
      <vt:lpstr>Den «perfekte» opplæringsvideoen </vt:lpstr>
      <vt:lpstr>Min arbeidsplass</vt:lpstr>
      <vt:lpstr>Min arbeidsplass</vt:lpstr>
      <vt:lpstr>Tilbake til bruk av video på HiØ</vt:lpstr>
      <vt:lpstr>PowerPoint-presentasjon</vt:lpstr>
      <vt:lpstr>Forelesning opptak er bra! Men korte videoer er bedre!</vt:lpstr>
      <vt:lpstr>Hva synes studentene på HiØ om Flipped Classroom studieåret 2013/2014?</vt:lpstr>
      <vt:lpstr>Bruker studentene læringsvideoene?</vt:lpstr>
      <vt:lpstr>Nå vil vi gjerne vite hvorfor dere foretrekker Flipped Classroom undervisning basert på video? Kan du oppgi tre årsaker i prioritert rekkefølge, som har vært viktige for deg i valget ditt?» </vt:lpstr>
      <vt:lpstr>PowerPoint-presentasjon</vt:lpstr>
      <vt:lpstr>Egen nytte av screencast som støtte for IKT-undervisningen (2010)</vt:lpstr>
      <vt:lpstr>PowerPoint-presentasjon</vt:lpstr>
      <vt:lpstr>PowerPoint-presentasjon</vt:lpstr>
      <vt:lpstr>«eSTUDENT - GRENSELØS OVERGANG MELLOM CAMPUS- OG NETTBASERTUNDERVISNING». </vt:lpstr>
      <vt:lpstr>PowerPoint-presentasjon</vt:lpstr>
      <vt:lpstr>«Hvordan opplever studenter lærerens egenproduserte video som læringsressurs?» </vt:lpstr>
      <vt:lpstr>http://bit.ly/m2mmaster </vt:lpstr>
      <vt:lpstr>utvalg</vt:lpstr>
      <vt:lpstr>Vår hovedproblemstilling: «Gi en helhetsvurdering av hvordan du opplever bruk av video som læringsressurs».  </vt:lpstr>
      <vt:lpstr>Video eller tradisjonell undervisning? </vt:lpstr>
      <vt:lpstr>Video, tradisjonell undervisning  eller en kombinasjon? </vt:lpstr>
      <vt:lpstr>Forskningsspørsmål 1 - Hvordan forandres studentens studiearbeid ved bruk av video? </vt:lpstr>
      <vt:lpstr>«Bruker du mer tid på dette studiet med video som læringsressurs, enn et studie med tradisjonell undervisning (se bort fra tid brukt på transport til og fra campus/studiested)?</vt:lpstr>
      <vt:lpstr>Hvor ofte har du benyttet lærerens egenproduserte video i høstens studie?</vt:lpstr>
      <vt:lpstr>Hvor ser du på videoene?</vt:lpstr>
      <vt:lpstr>Hvilken enhet foretrekker du å se på videoene på? </vt:lpstr>
      <vt:lpstr>«Hvor viktige er disse faktorene om video for deg i dette studiet?»</vt:lpstr>
      <vt:lpstr>Vi kan avlive myten om den multitaskende studenten som studerer overalt og på alle digitale enheter.         Studentene følger tradisjonelle studiemønster også når de ser på video. </vt:lpstr>
      <vt:lpstr>Forskningsspørsmål 2 - I hvilken grad ser vi forskjeller i hvordan ulike studentgrupper opplever bruk av video?</vt:lpstr>
      <vt:lpstr>Forskningsspørsmål 3 - Hvilke faktorer påvirker studentens opplevelse av video?</vt:lpstr>
      <vt:lpstr>PowerPoint-presentasjon</vt:lpstr>
      <vt:lpstr>Hva mener du om lengden på videoene som er brukt i dette kurset?</vt:lpstr>
      <vt:lpstr>Hva mener du er passe lengde på en undervisningsvideo for din læringssituasjon?</vt:lpstr>
      <vt:lpstr>PowerPoint-presentasjon</vt:lpstr>
      <vt:lpstr>PowerPoint-presentasjon</vt:lpstr>
      <vt:lpstr>Min betraktning: De fleste Mooc/videobaserte kurs i verden er innenfor Science / Realfag. Det er ikke sikkert alle Humaniora fag kan fullføre et resonnement i løpet av 6 minutter</vt:lpstr>
      <vt:lpstr>Hvor viktige er disse faktorene om videofilmene for deg i dette studiet?</vt:lpstr>
      <vt:lpstr>PowerPoint-presentasjon</vt:lpstr>
      <vt:lpstr>Forskningsspørsmål 4 - Hvordan opplever studenten læringsutbytte ved bruk av video? </vt:lpstr>
      <vt:lpstr>Hvordan opplever du at ditt læringsutbytte har vært gjennom å bruke video som læringsressurs?</vt:lpstr>
      <vt:lpstr>Vår modell for bruk av video i høyere utdanning</vt:lpstr>
      <vt:lpstr>Video modell og læringspyramiden</vt:lpstr>
      <vt:lpstr>PowerPoint-presentasjon</vt:lpstr>
      <vt:lpstr>PowerPoint-presentasjon</vt:lpstr>
      <vt:lpstr>PowerPoint-presentasjon</vt:lpstr>
      <vt:lpstr>PowerPoint-presentasjon</vt:lpstr>
      <vt:lpstr>Support!</vt:lpstr>
      <vt:lpstr>Video – Et kinderegg for undervisningen</vt:lpstr>
      <vt:lpstr>PowerPoint-presentasjon</vt:lpstr>
      <vt:lpstr>Hva trenger du for å få dette til selv?</vt:lpstr>
      <vt:lpstr>Du trenger en god Screencast programvare</vt:lpstr>
      <vt:lpstr>Jing</vt:lpstr>
      <vt:lpstr>Camtasia Relay </vt:lpstr>
      <vt:lpstr>Camtasia Studio</vt:lpstr>
      <vt:lpstr>Community clips fra Microsoft</vt:lpstr>
      <vt:lpstr>Office Mix</vt:lpstr>
      <vt:lpstr>Screencast-O-Matic</vt:lpstr>
      <vt:lpstr>Hvilket utstyr trenger du ?</vt:lpstr>
      <vt:lpstr>Webkamera?</vt:lpstr>
      <vt:lpstr>USB mikrofon</vt:lpstr>
      <vt:lpstr>Lettere å velge riktig mikrofon med USB </vt:lpstr>
      <vt:lpstr>Hvor skal jeg publisere mine filmer?</vt:lpstr>
      <vt:lpstr>Fordel med egen kanal på Youtube</vt:lpstr>
      <vt:lpstr>Fordel med egen kanal på Youtube</vt:lpstr>
      <vt:lpstr>PowerPoint-presentasjon</vt:lpstr>
      <vt:lpstr>Fordeler og ulemper med Flipped Classroom</vt:lpstr>
      <vt:lpstr>Det er viktig å dele!  Bruk Creative Commons lisens!  </vt:lpstr>
      <vt:lpstr>Liker du ikke å høre din egen stemme?</vt:lpstr>
      <vt:lpstr>Eksempel på min organisering av videoer</vt:lpstr>
      <vt:lpstr>Det tar lang tid og lage gode undervisningsopplegg basert på video! Det er viktig at både lærere og ledelse er klar over dette!</vt:lpstr>
      <vt:lpstr>Det tar lang tid og lage gode undervisningsopplegg basert på video! Det er viktig at både lærere og ledelse er klar over dette!</vt:lpstr>
      <vt:lpstr>PowerPoint-presentasjon</vt:lpstr>
      <vt:lpstr>PowerPoint-presentasjon</vt:lpstr>
      <vt:lpstr>PowerPoint-presentasjon</vt:lpstr>
      <vt:lpstr>eSTUDENT - GRENSELØS OVERGANG MELLOM CAMPUS- OG NETTBASERT UNDERVISNING</vt:lpstr>
      <vt:lpstr>eSTUDENT - GRENSELØS OVERGANG MELLOM…</vt:lpstr>
      <vt:lpstr>eSTUDENT - GRENSELØS OVERGANG MELLOM…</vt:lpstr>
      <vt:lpstr>40 studenter kunne velge mellom: Nett- eller campus undervisning Synkron eller asynkron nettundervisning</vt:lpstr>
      <vt:lpstr>«Ingen» ville delta på synkrone videomøter i Adobe Connect videomøteverktøy</vt:lpstr>
      <vt:lpstr>PowerPoint-presentasjon</vt:lpstr>
      <vt:lpstr>Videomøter i videomøte rom</vt:lpstr>
      <vt:lpstr>PowerPoint-presentasjon</vt:lpstr>
      <vt:lpstr>Skype – et flott verktøy gratis videomøte verktøy for opp til 9 personer.</vt:lpstr>
      <vt:lpstr>Et enkelt gratis videomøte verktøy uten innlogging - https://appear.in/ </vt:lpstr>
      <vt:lpstr>På universiteter og høgskoler bruker vi nå Adobe Connect drevet av Uninett.</vt:lpstr>
      <vt:lpstr>PowerPoint-presentasjon</vt:lpstr>
      <vt:lpstr>PowerPoint-presentasjon</vt:lpstr>
      <vt:lpstr>PowerPoint-presentasjon</vt:lpstr>
      <vt:lpstr>Video brukt i MOOC/nettkurs</vt:lpstr>
      <vt:lpstr>Reflections on a Global Number one - on iTunes U Marianne Talbot, Director of Studies in Philosophy, Department for Continuing Education, University of Oxford.</vt:lpstr>
      <vt:lpstr>PowerPoint-presentasjon</vt:lpstr>
      <vt:lpstr>Foreleseres motforestillinger mot å filme forelesninger</vt:lpstr>
      <vt:lpstr>Foreleseres motforestillinger mot å filme forelesninger</vt:lpstr>
      <vt:lpstr>Foreleseres motforestillinger mot å filme forelesninger</vt:lpstr>
      <vt:lpstr>PowerPoint-presentasjon</vt:lpstr>
      <vt:lpstr>PowerPoint-presentasjon</vt:lpstr>
      <vt:lpstr>PowerPoint-presentasjon</vt:lpstr>
      <vt:lpstr>1. REPETISJON</vt:lpstr>
      <vt:lpstr>2. AUDITIVE STUDENTER</vt:lpstr>
      <vt:lpstr>3. KOMPLISERTE RESONNEMENT OG BEVIS</vt:lpstr>
      <vt:lpstr>4. DYSLEKTIKERE</vt:lpstr>
      <vt:lpstr>5. MANGE STUDENTER ER AVHENGIGE AV EN JOBB</vt:lpstr>
      <vt:lpstr>6. SYKE ELLER LANGTIDSSYKE</vt:lpstr>
      <vt:lpstr>7. UNIVERSELL UTFORMING</vt:lpstr>
      <vt:lpstr>7. UNIVERSELL UTFORMING</vt:lpstr>
      <vt:lpstr>8. FREMMEDSPRÅKLIGE</vt:lpstr>
      <vt:lpstr>9. FLEKSIBILITET</vt:lpstr>
      <vt:lpstr>10. NÅR SOM HELST OG HVOR SOM HELST</vt:lpstr>
      <vt:lpstr>11. INNSATTE I FENGSLER</vt:lpstr>
      <vt:lpstr>12. STUDENTENE FORVENTER DET AV EN MODERNE INSTITUSJON</vt:lpstr>
      <vt:lpstr>13. SAMARBEIDSLÆRING</vt:lpstr>
      <vt:lpstr>14 PROFILERE INSTITUSJONEN</vt:lpstr>
      <vt:lpstr>15. FORELESER KAN EVALUERE SIN EGEN FORMIDLING</vt:lpstr>
      <vt:lpstr>16. GJENBRUK OG NYE UNDERVISNINGSFORMER</vt:lpstr>
      <vt:lpstr>17. ETTER- OG VIDEREUTDANNING</vt:lpstr>
      <vt:lpstr>18. POPULÆRVITENSKAPLIGE FOREDRAG</vt:lpstr>
      <vt:lpstr>19. STUDENTENE PRIORITERER SKOLER MED PODCAST</vt:lpstr>
      <vt:lpstr>20. PROFILERING AV FORELESER - BRANDING</vt:lpstr>
      <vt:lpstr>21. BEDRE UTNYTTELSE AV SAMFUNNETS RESSURSER</vt:lpstr>
      <vt:lpstr>22. MER TID TIL FORSKNING</vt:lpstr>
      <vt:lpstr>Filmer fra Magnus Nohr finner du her:</vt:lpstr>
      <vt:lpstr>PowerPoint-presentasjon</vt:lpstr>
      <vt:lpstr>PowerPoint-presentasjon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Flipped Classroom eller omvendt undervisning som det heter på norsk</dc:title>
  <dc:creator>Magnus Nohr</dc:creator>
  <cp:lastModifiedBy>Magnus Nohr</cp:lastModifiedBy>
  <cp:revision>217</cp:revision>
  <cp:lastPrinted>2015-04-20T07:00:03Z</cp:lastPrinted>
  <dcterms:created xsi:type="dcterms:W3CDTF">2013-11-08T10:54:29Z</dcterms:created>
  <dcterms:modified xsi:type="dcterms:W3CDTF">2015-11-11T13:09:24Z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0x0101000ED0EA9D9D2526449F8381CCDD8FEE2E</vt:lpwstr>
  </property>
</Properties>
</file>